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5"/>
  </p:sldMasterIdLst>
  <p:notesMasterIdLst>
    <p:notesMasterId r:id="rId39"/>
  </p:notesMasterIdLst>
  <p:handoutMasterIdLst>
    <p:handoutMasterId r:id="rId40"/>
  </p:handout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71" r:id="rId18"/>
    <p:sldId id="270" r:id="rId19"/>
    <p:sldId id="269" r:id="rId20"/>
    <p:sldId id="268" r:id="rId21"/>
    <p:sldId id="272" r:id="rId22"/>
    <p:sldId id="273" r:id="rId23"/>
    <p:sldId id="274" r:id="rId24"/>
    <p:sldId id="278" r:id="rId25"/>
    <p:sldId id="277" r:id="rId26"/>
    <p:sldId id="279" r:id="rId27"/>
    <p:sldId id="390" r:id="rId28"/>
    <p:sldId id="387" r:id="rId29"/>
    <p:sldId id="391" r:id="rId30"/>
    <p:sldId id="392" r:id="rId31"/>
    <p:sldId id="389" r:id="rId32"/>
    <p:sldId id="393" r:id="rId33"/>
    <p:sldId id="394" r:id="rId34"/>
    <p:sldId id="388" r:id="rId35"/>
    <p:sldId id="396" r:id="rId36"/>
    <p:sldId id="397" r:id="rId37"/>
    <p:sldId id="398" r:id="rId38"/>
  </p:sldIdLst>
  <p:sldSz cx="12192000" cy="6858000"/>
  <p:notesSz cx="7104063" cy="10234613"/>
  <p:embeddedFontLst>
    <p:embeddedFont>
      <p:font typeface="Arial Rounded MT Bold" panose="020F0704030504030204" pitchFamily="34" charset="0"/>
      <p:regular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10A"/>
    <a:srgbClr val="FFFAC0"/>
    <a:srgbClr val="CBEF69"/>
    <a:srgbClr val="92D050"/>
    <a:srgbClr val="CEF072"/>
    <a:srgbClr val="FFACAB"/>
    <a:srgbClr val="FFC00D"/>
    <a:srgbClr val="FFEEB7"/>
    <a:srgbClr val="F6C4A0"/>
    <a:srgbClr val="BDD7EE"/>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48C37D-B4F2-4C33-B458-5BEB164773FD}" v="1" dt="2026-03-09T03:39:39.565"/>
    <p1510:client id="{AFF1D7C8-0984-41BF-8123-8E17563B94C5}" v="3" dt="2026-03-09T02:54:12.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432"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1372AE-0352-E9B9-86CA-34892CEB1894}"/>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NZ"/>
          </a:p>
        </p:txBody>
      </p:sp>
      <p:sp>
        <p:nvSpPr>
          <p:cNvPr id="3" name="Date Placeholder 2">
            <a:extLst>
              <a:ext uri="{FF2B5EF4-FFF2-40B4-BE49-F238E27FC236}">
                <a16:creationId xmlns:a16="http://schemas.microsoft.com/office/drawing/2014/main" id="{954D9DC9-59E3-64F7-A84F-A91E2F5F69D3}"/>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1E81A16F-8394-49A5-B640-B42BB4868A0B}" type="datetimeFigureOut">
              <a:rPr lang="en-NZ" smtClean="0"/>
              <a:t>9/03/2026</a:t>
            </a:fld>
            <a:endParaRPr lang="en-NZ"/>
          </a:p>
        </p:txBody>
      </p:sp>
      <p:sp>
        <p:nvSpPr>
          <p:cNvPr id="4" name="Footer Placeholder 3">
            <a:extLst>
              <a:ext uri="{FF2B5EF4-FFF2-40B4-BE49-F238E27FC236}">
                <a16:creationId xmlns:a16="http://schemas.microsoft.com/office/drawing/2014/main" id="{A1F62543-5DB3-EA75-DE80-45FF86AF49D0}"/>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NZ"/>
          </a:p>
        </p:txBody>
      </p:sp>
      <p:sp>
        <p:nvSpPr>
          <p:cNvPr id="5" name="Slide Number Placeholder 4">
            <a:extLst>
              <a:ext uri="{FF2B5EF4-FFF2-40B4-BE49-F238E27FC236}">
                <a16:creationId xmlns:a16="http://schemas.microsoft.com/office/drawing/2014/main" id="{3641447A-DD93-C7D9-3C91-8E6B737A859A}"/>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48D434A6-7AD1-4DC2-86E8-401BFF7958BF}" type="slidenum">
              <a:rPr lang="en-NZ" smtClean="0"/>
              <a:t>‹#›</a:t>
            </a:fld>
            <a:endParaRPr lang="en-NZ"/>
          </a:p>
        </p:txBody>
      </p:sp>
    </p:spTree>
    <p:extLst>
      <p:ext uri="{BB962C8B-B14F-4D97-AF65-F5344CB8AC3E}">
        <p14:creationId xmlns:p14="http://schemas.microsoft.com/office/powerpoint/2010/main" val="780934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182F3D-C5F4-FEAB-DA4A-589F6161611E}"/>
              </a:ext>
            </a:extLst>
          </p:cNvPr>
          <p:cNvSpPr txBox="1"/>
          <p:nvPr/>
        </p:nvSpPr>
        <p:spPr>
          <a:xfrm>
            <a:off x="709611" y="417245"/>
            <a:ext cx="5683250" cy="623264"/>
          </a:xfrm>
          <a:prstGeom prst="rect">
            <a:avLst/>
          </a:prstGeom>
          <a:noFill/>
        </p:spPr>
        <p:txBody>
          <a:bodyPr wrap="square" lIns="99075" tIns="49538" rIns="99075" bIns="49538" rtlCol="0">
            <a:spAutoFit/>
          </a:bodyPr>
          <a:lstStyle/>
          <a:p>
            <a:pPr marL="0" marR="0" lvl="0" indent="0" algn="ctr" defTabSz="990752" rtl="0" eaLnBrk="1" fontAlgn="auto" latinLnBrk="0" hangingPunct="1">
              <a:lnSpc>
                <a:spcPct val="100000"/>
              </a:lnSpc>
              <a:spcBef>
                <a:spcPts val="0"/>
              </a:spcBef>
              <a:spcAft>
                <a:spcPts val="0"/>
              </a:spcAft>
              <a:buClrTx/>
              <a:buSzTx/>
              <a:buFontTx/>
              <a:buNone/>
              <a:tabLst/>
              <a:defRPr/>
            </a:pPr>
            <a:r>
              <a:rPr lang="en-NZ" sz="1700" b="1"/>
              <a:t>School Visit Presentation for Students in Years 0, 1 and 2</a:t>
            </a:r>
          </a:p>
          <a:p>
            <a:pPr algn="ctr"/>
            <a:endParaRPr lang="en-NZ" sz="1700" b="1"/>
          </a:p>
        </p:txBody>
      </p:sp>
      <p:pic>
        <p:nvPicPr>
          <p:cNvPr id="12" name="Picture 11">
            <a:extLst>
              <a:ext uri="{FF2B5EF4-FFF2-40B4-BE49-F238E27FC236}">
                <a16:creationId xmlns:a16="http://schemas.microsoft.com/office/drawing/2014/main" id="{C4912C74-02D5-A286-C0BF-FB497D0480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6974" y="9594809"/>
            <a:ext cx="1997427" cy="445118"/>
          </a:xfrm>
          <a:prstGeom prst="rect">
            <a:avLst/>
          </a:prstGeom>
        </p:spPr>
      </p:pic>
    </p:spTree>
    <p:extLst>
      <p:ext uri="{BB962C8B-B14F-4D97-AF65-F5344CB8AC3E}">
        <p14:creationId xmlns:p14="http://schemas.microsoft.com/office/powerpoint/2010/main" val="279243386"/>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b="1" i="1">
                <a:highlight>
                  <a:srgbClr val="FFFF00"/>
                </a:highlight>
              </a:rPr>
              <a:t>Customisation:</a:t>
            </a:r>
          </a:p>
          <a:p>
            <a:pPr marL="185766" indent="-185766">
              <a:buFont typeface="Arial" panose="020B0604020202020204" pitchFamily="34" charset="0"/>
              <a:buChar char="•"/>
            </a:pPr>
            <a:r>
              <a:rPr lang="en-NZ" b="0" i="0">
                <a:highlight>
                  <a:srgbClr val="FFFF00"/>
                </a:highlight>
              </a:rPr>
              <a:t>Add school name.</a:t>
            </a:r>
          </a:p>
          <a:p>
            <a:pPr marL="185766" indent="-185766">
              <a:buFont typeface="Arial" panose="020B0604020202020204" pitchFamily="34" charset="0"/>
              <a:buChar char="•"/>
            </a:pPr>
            <a:r>
              <a:rPr lang="en-NZ" b="0" i="0">
                <a:highlight>
                  <a:srgbClr val="FFFF00"/>
                </a:highlight>
              </a:rPr>
              <a:t>Replace picture with school logo.</a:t>
            </a:r>
          </a:p>
          <a:p>
            <a:endParaRPr lang="en-NZ" b="1" i="1"/>
          </a:p>
          <a:p>
            <a:r>
              <a:rPr lang="en-NZ" b="1" i="1"/>
              <a:t>Talking points:</a:t>
            </a:r>
          </a:p>
          <a:p>
            <a:endParaRPr lang="en-NZ"/>
          </a:p>
          <a:p>
            <a:r>
              <a:rPr lang="en-NZ"/>
              <a:t>“Kia </a:t>
            </a:r>
            <a:r>
              <a:rPr lang="en-NZ" err="1"/>
              <a:t>ora</a:t>
            </a:r>
            <a:r>
              <a:rPr lang="en-NZ"/>
              <a:t> koutou! (hello everyone)”</a:t>
            </a:r>
          </a:p>
          <a:p>
            <a:endParaRPr lang="en-NZ"/>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a:t>
            </a:fld>
            <a:endParaRPr lang="en-NZ"/>
          </a:p>
        </p:txBody>
      </p:sp>
    </p:spTree>
    <p:extLst>
      <p:ext uri="{BB962C8B-B14F-4D97-AF65-F5344CB8AC3E}">
        <p14:creationId xmlns:p14="http://schemas.microsoft.com/office/powerpoint/2010/main" val="1291863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b="1" i="1"/>
              <a:t>Talking points:</a:t>
            </a:r>
          </a:p>
          <a:p>
            <a:endParaRPr lang="en-NZ" b="1" i="1"/>
          </a:p>
          <a:p>
            <a:r>
              <a:rPr lang="en-NZ" b="0" i="0"/>
              <a:t>“When crossing the train tracks at a railway level crossing, you must always STOP behind the line, LOOK both ways for trains, LISTEN for trains coming, and THINK, is it safe to cross?”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10</a:t>
            </a:fld>
            <a:endParaRPr lang="en-NZ"/>
          </a:p>
        </p:txBody>
      </p:sp>
    </p:spTree>
    <p:extLst>
      <p:ext uri="{BB962C8B-B14F-4D97-AF65-F5344CB8AC3E}">
        <p14:creationId xmlns:p14="http://schemas.microsoft.com/office/powerpoint/2010/main" val="2382830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a:highlight>
                  <a:srgbClr val="00FFFF"/>
                </a:highlight>
              </a:rPr>
              <a:t>IGNORE OVERLAP – SLIDE HAS ANIMATIONS</a:t>
            </a:r>
          </a:p>
          <a:p>
            <a:endParaRPr lang="en-NZ"/>
          </a:p>
          <a:p>
            <a:pPr defTabSz="990752">
              <a:defRPr/>
            </a:pPr>
            <a:r>
              <a:rPr lang="en-NZ" b="1" i="1"/>
              <a:t>Talking points:</a:t>
            </a:r>
          </a:p>
          <a:p>
            <a:endParaRPr lang="en-NZ"/>
          </a:p>
          <a:p>
            <a:r>
              <a:rPr lang="en-NZ"/>
              <a:t>“You must only cross when there are no trains in sight!”</a:t>
            </a:r>
          </a:p>
          <a:p>
            <a:endParaRPr lang="en-NZ"/>
          </a:p>
          <a:p>
            <a:pPr defTabSz="990752">
              <a:defRPr/>
            </a:pPr>
            <a:r>
              <a:rPr lang="en-NZ"/>
              <a:t>“Now we’re going to go over these steps again, for the next few slides I want you to call out what you have to do”</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11</a:t>
            </a:fld>
            <a:endParaRPr lang="en-NZ"/>
          </a:p>
        </p:txBody>
      </p:sp>
    </p:spTree>
    <p:extLst>
      <p:ext uri="{BB962C8B-B14F-4D97-AF65-F5344CB8AC3E}">
        <p14:creationId xmlns:p14="http://schemas.microsoft.com/office/powerpoint/2010/main" val="863652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“First, you must…”</a:t>
            </a:r>
          </a:p>
          <a:p>
            <a:endParaRPr lang="en-NZ"/>
          </a:p>
          <a:p>
            <a:r>
              <a:rPr lang="en-NZ"/>
              <a:t>[Kids call out “STOP”]</a:t>
            </a:r>
          </a:p>
          <a:p>
            <a:endParaRPr lang="en-NZ"/>
          </a:p>
          <a:p>
            <a:r>
              <a:rPr lang="en-NZ"/>
              <a:t>[Click to show text.]</a:t>
            </a:r>
          </a:p>
          <a:p>
            <a:endParaRPr lang="en-NZ"/>
          </a:p>
          <a:p>
            <a:r>
              <a:rPr lang="en-NZ"/>
              <a:t>“Stop behind the line.”</a:t>
            </a:r>
          </a:p>
          <a:p>
            <a:endParaRPr lang="en-NZ"/>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12</a:t>
            </a:fld>
            <a:endParaRPr lang="en-NZ"/>
          </a:p>
        </p:txBody>
      </p:sp>
    </p:spTree>
    <p:extLst>
      <p:ext uri="{BB962C8B-B14F-4D97-AF65-F5344CB8AC3E}">
        <p14:creationId xmlns:p14="http://schemas.microsoft.com/office/powerpoint/2010/main" val="2710315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“Then you must…”</a:t>
            </a:r>
          </a:p>
          <a:p>
            <a:endParaRPr lang="en-NZ"/>
          </a:p>
          <a:p>
            <a:r>
              <a:rPr lang="en-NZ"/>
              <a:t>[Kids call out “LOOK”]</a:t>
            </a:r>
          </a:p>
          <a:p>
            <a:endParaRPr lang="en-NZ"/>
          </a:p>
          <a:p>
            <a:r>
              <a:rPr lang="en-NZ"/>
              <a:t>[Click to show text.]</a:t>
            </a:r>
          </a:p>
          <a:p>
            <a:endParaRPr lang="en-NZ"/>
          </a:p>
          <a:p>
            <a:r>
              <a:rPr lang="en-NZ"/>
              <a:t>“Look both ways for trains.”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13</a:t>
            </a:fld>
            <a:endParaRPr lang="en-NZ"/>
          </a:p>
        </p:txBody>
      </p:sp>
    </p:spTree>
    <p:extLst>
      <p:ext uri="{BB962C8B-B14F-4D97-AF65-F5344CB8AC3E}">
        <p14:creationId xmlns:p14="http://schemas.microsoft.com/office/powerpoint/2010/main" val="1116847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“Then you must…”</a:t>
            </a:r>
          </a:p>
          <a:p>
            <a:endParaRPr lang="en-NZ"/>
          </a:p>
          <a:p>
            <a:r>
              <a:rPr lang="en-NZ"/>
              <a:t>[Kids call out “LISTEN”]</a:t>
            </a:r>
          </a:p>
          <a:p>
            <a:endParaRPr lang="en-NZ"/>
          </a:p>
          <a:p>
            <a:r>
              <a:rPr lang="en-NZ"/>
              <a:t>[Click to show text.]</a:t>
            </a:r>
          </a:p>
          <a:p>
            <a:endParaRPr lang="en-NZ"/>
          </a:p>
          <a:p>
            <a:r>
              <a:rPr lang="en-NZ"/>
              <a:t>“Listen for trains coming. Trains can be very quiet and can sneak up on you without you hearing them.”</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14</a:t>
            </a:fld>
            <a:endParaRPr lang="en-NZ"/>
          </a:p>
        </p:txBody>
      </p:sp>
    </p:spTree>
    <p:extLst>
      <p:ext uri="{BB962C8B-B14F-4D97-AF65-F5344CB8AC3E}">
        <p14:creationId xmlns:p14="http://schemas.microsoft.com/office/powerpoint/2010/main" val="3691034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“Then you must…”</a:t>
            </a:r>
          </a:p>
          <a:p>
            <a:endParaRPr lang="en-NZ"/>
          </a:p>
          <a:p>
            <a:r>
              <a:rPr lang="en-NZ"/>
              <a:t>[Kids call out “THINK”]</a:t>
            </a:r>
          </a:p>
          <a:p>
            <a:endParaRPr lang="en-NZ"/>
          </a:p>
          <a:p>
            <a:r>
              <a:rPr lang="en-NZ"/>
              <a:t>[Click to show text.]</a:t>
            </a:r>
          </a:p>
          <a:p>
            <a:endParaRPr lang="en-NZ"/>
          </a:p>
          <a:p>
            <a:r>
              <a:rPr lang="en-NZ"/>
              <a:t>“Think, is it safe to cross?”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15</a:t>
            </a:fld>
            <a:endParaRPr lang="en-NZ"/>
          </a:p>
        </p:txBody>
      </p:sp>
    </p:spTree>
    <p:extLst>
      <p:ext uri="{BB962C8B-B14F-4D97-AF65-F5344CB8AC3E}">
        <p14:creationId xmlns:p14="http://schemas.microsoft.com/office/powerpoint/2010/main" val="1115094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“Finally, you must ONLY cross…”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16</a:t>
            </a:fld>
            <a:endParaRPr lang="en-NZ"/>
          </a:p>
        </p:txBody>
      </p:sp>
    </p:spTree>
    <p:extLst>
      <p:ext uri="{BB962C8B-B14F-4D97-AF65-F5344CB8AC3E}">
        <p14:creationId xmlns:p14="http://schemas.microsoft.com/office/powerpoint/2010/main" val="2020718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“…when there are no trains coming!”</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17</a:t>
            </a:fld>
            <a:endParaRPr lang="en-NZ"/>
          </a:p>
        </p:txBody>
      </p:sp>
    </p:spTree>
    <p:extLst>
      <p:ext uri="{BB962C8B-B14F-4D97-AF65-F5344CB8AC3E}">
        <p14:creationId xmlns:p14="http://schemas.microsoft.com/office/powerpoint/2010/main" val="2260614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“When crossing you must always obey the signs, get off and walk with your bicycle or scooter, and expect trains from either direction at any time.”</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18</a:t>
            </a:fld>
            <a:endParaRPr lang="en-NZ"/>
          </a:p>
        </p:txBody>
      </p:sp>
    </p:spTree>
    <p:extLst>
      <p:ext uri="{BB962C8B-B14F-4D97-AF65-F5344CB8AC3E}">
        <p14:creationId xmlns:p14="http://schemas.microsoft.com/office/powerpoint/2010/main" val="2872885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“Now we’re going to watch a video of some school students asking train drivers questions.”</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19</a:t>
            </a:fld>
            <a:endParaRPr lang="en-NZ"/>
          </a:p>
        </p:txBody>
      </p:sp>
    </p:spTree>
    <p:extLst>
      <p:ext uri="{BB962C8B-B14F-4D97-AF65-F5344CB8AC3E}">
        <p14:creationId xmlns:p14="http://schemas.microsoft.com/office/powerpoint/2010/main" val="4286513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b="1" i="1">
                <a:highlight>
                  <a:srgbClr val="FFFF00"/>
                </a:highlight>
              </a:rPr>
              <a:t>Customisation:</a:t>
            </a:r>
          </a:p>
          <a:p>
            <a:pPr marL="185766" indent="-185766">
              <a:buFont typeface="Arial" panose="020B0604020202020204" pitchFamily="34" charset="0"/>
              <a:buChar char="•"/>
            </a:pPr>
            <a:r>
              <a:rPr lang="en-NZ" b="0" i="0">
                <a:highlight>
                  <a:srgbClr val="FFFF00"/>
                </a:highlight>
              </a:rPr>
              <a:t>Add names of visiting staff.</a:t>
            </a:r>
          </a:p>
          <a:p>
            <a:pPr defTabSz="990752">
              <a:defRPr/>
            </a:pPr>
            <a:endParaRPr lang="en-NZ" b="1" i="1"/>
          </a:p>
          <a:p>
            <a:pPr defTabSz="990752">
              <a:defRPr/>
            </a:pPr>
            <a:r>
              <a:rPr lang="en-NZ" b="1" i="1"/>
              <a:t>Talking points:</a:t>
            </a:r>
          </a:p>
          <a:p>
            <a:endParaRPr lang="en-NZ"/>
          </a:p>
          <a:p>
            <a:r>
              <a:rPr lang="en-NZ"/>
              <a:t>“Our names are … and we work for KiwiRail.”</a:t>
            </a:r>
          </a:p>
          <a:p>
            <a:endParaRPr lang="en-NZ"/>
          </a:p>
          <a:p>
            <a:r>
              <a:rPr lang="en-NZ"/>
              <a:t>“We’re here because it is Rail Safety Week and we want to talk to you about staying safe around trains and train tracks.”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a:t>
            </a:fld>
            <a:endParaRPr lang="en-NZ"/>
          </a:p>
        </p:txBody>
      </p:sp>
    </p:spTree>
    <p:extLst>
      <p:ext uri="{BB962C8B-B14F-4D97-AF65-F5344CB8AC3E}">
        <p14:creationId xmlns:p14="http://schemas.microsoft.com/office/powerpoint/2010/main" val="3107191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a:highlight>
                  <a:srgbClr val="00FFFF"/>
                </a:highlight>
              </a:rPr>
              <a:t>VIDEO WILL PLAY AUTOMATICALLY.</a:t>
            </a:r>
          </a:p>
          <a:p>
            <a:pPr defTabSz="990752">
              <a:defRPr/>
            </a:pPr>
            <a:endParaRPr lang="en-NZ">
              <a:highlight>
                <a:srgbClr val="00FFFF"/>
              </a:highlight>
            </a:endParaRPr>
          </a:p>
          <a:p>
            <a:pPr defTabSz="990752">
              <a:defRPr/>
            </a:pPr>
            <a:r>
              <a:rPr lang="en-NZ"/>
              <a:t>Link to video ‘What would you ask a train driver?’</a:t>
            </a:r>
          </a:p>
          <a:p>
            <a:pPr defTabSz="990752">
              <a:defRPr/>
            </a:pPr>
            <a:r>
              <a:rPr lang="en-NZ"/>
              <a:t>https://www.youtube.com/watch?v=j3Aq5sZeP1M&amp;list=PLmPgqniukFiOc5guO8AwxiHCw-81vZ2lN&amp;index=3</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20</a:t>
            </a:fld>
            <a:endParaRPr lang="en-NZ"/>
          </a:p>
        </p:txBody>
      </p:sp>
    </p:spTree>
    <p:extLst>
      <p:ext uri="{BB962C8B-B14F-4D97-AF65-F5344CB8AC3E}">
        <p14:creationId xmlns:p14="http://schemas.microsoft.com/office/powerpoint/2010/main" val="4159313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“Now it’s time for a quick quiz to see what you’ve learned.”</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21</a:t>
            </a:fld>
            <a:endParaRPr lang="en-NZ"/>
          </a:p>
        </p:txBody>
      </p:sp>
    </p:spTree>
    <p:extLst>
      <p:ext uri="{BB962C8B-B14F-4D97-AF65-F5344CB8AC3E}">
        <p14:creationId xmlns:p14="http://schemas.microsoft.com/office/powerpoint/2010/main" val="2744923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“If you think the answer is A, put your hands on your hips!”</a:t>
            </a:r>
          </a:p>
          <a:p>
            <a:pPr defTabSz="990752">
              <a:defRPr/>
            </a:pPr>
            <a:r>
              <a:rPr lang="en-NZ"/>
              <a:t>“If you think the answer is B, put your hands in the air!”</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22</a:t>
            </a:fld>
            <a:endParaRPr lang="en-NZ"/>
          </a:p>
        </p:txBody>
      </p:sp>
    </p:spTree>
    <p:extLst>
      <p:ext uri="{BB962C8B-B14F-4D97-AF65-F5344CB8AC3E}">
        <p14:creationId xmlns:p14="http://schemas.microsoft.com/office/powerpoint/2010/main" val="3914795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“Question 1, it is safe to play on and walk along railway tracks, true or false?</a:t>
            </a:r>
          </a:p>
          <a:p>
            <a:endParaRPr lang="en-NZ"/>
          </a:p>
          <a:p>
            <a:r>
              <a:rPr lang="en-NZ"/>
              <a:t>“If you think the answer is ‘true’, put your hands on your hips.”</a:t>
            </a:r>
          </a:p>
          <a:p>
            <a:pPr defTabSz="990752">
              <a:defRPr/>
            </a:pPr>
            <a:r>
              <a:rPr lang="en-NZ"/>
              <a:t>“If you think the answer is ‘false’, put your hands in the air.”</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23</a:t>
            </a:fld>
            <a:endParaRPr lang="en-NZ"/>
          </a:p>
        </p:txBody>
      </p:sp>
    </p:spTree>
    <p:extLst>
      <p:ext uri="{BB962C8B-B14F-4D97-AF65-F5344CB8AC3E}">
        <p14:creationId xmlns:p14="http://schemas.microsoft.com/office/powerpoint/2010/main" val="747917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 answer is…”</a:t>
            </a:r>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687AD11B-C83C-4926-AACC-37D4F60F0ECB}" type="slidenum">
              <a:rPr lang="en-NZ" smtClean="0"/>
              <a:t>24</a:t>
            </a:fld>
            <a:endParaRPr lang="en-NZ"/>
          </a:p>
        </p:txBody>
      </p:sp>
    </p:spTree>
    <p:extLst>
      <p:ext uri="{BB962C8B-B14F-4D97-AF65-F5344CB8AC3E}">
        <p14:creationId xmlns:p14="http://schemas.microsoft.com/office/powerpoint/2010/main" val="2532600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“FALSE! It is unsafe and against the law to walk or play on the train tracks.”</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25</a:t>
            </a:fld>
            <a:endParaRPr lang="en-NZ"/>
          </a:p>
        </p:txBody>
      </p:sp>
    </p:spTree>
    <p:extLst>
      <p:ext uri="{BB962C8B-B14F-4D97-AF65-F5344CB8AC3E}">
        <p14:creationId xmlns:p14="http://schemas.microsoft.com/office/powerpoint/2010/main" val="644225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“Question 2, what should you always do before crossing the railway tracks?”</a:t>
            </a:r>
          </a:p>
          <a:p>
            <a:endParaRPr lang="en-NZ"/>
          </a:p>
          <a:p>
            <a:r>
              <a:rPr lang="en-NZ"/>
              <a:t>“If you think the answer is ‘Stop. Look. Listen. Think.’, put your hands on your hips.”</a:t>
            </a:r>
          </a:p>
          <a:p>
            <a:pPr defTabSz="990752">
              <a:defRPr/>
            </a:pPr>
            <a:r>
              <a:rPr lang="en-NZ"/>
              <a:t>“If you think the answer is ‘Stop. Wait. Walk. Cross.’ put your hands in the air.”</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26</a:t>
            </a:fld>
            <a:endParaRPr lang="en-NZ"/>
          </a:p>
        </p:txBody>
      </p:sp>
    </p:spTree>
    <p:extLst>
      <p:ext uri="{BB962C8B-B14F-4D97-AF65-F5344CB8AC3E}">
        <p14:creationId xmlns:p14="http://schemas.microsoft.com/office/powerpoint/2010/main" val="1861098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 answer is…”</a:t>
            </a:r>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687AD11B-C83C-4926-AACC-37D4F60F0ECB}" type="slidenum">
              <a:rPr lang="en-NZ" smtClean="0"/>
              <a:t>27</a:t>
            </a:fld>
            <a:endParaRPr lang="en-NZ"/>
          </a:p>
        </p:txBody>
      </p:sp>
    </p:spTree>
    <p:extLst>
      <p:ext uri="{BB962C8B-B14F-4D97-AF65-F5344CB8AC3E}">
        <p14:creationId xmlns:p14="http://schemas.microsoft.com/office/powerpoint/2010/main" val="36047073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pPr defTabSz="990752">
              <a:defRPr/>
            </a:pPr>
            <a:endParaRPr lang="en-NZ" b="1" i="1"/>
          </a:p>
          <a:p>
            <a:pPr defTabSz="990752">
              <a:defRPr/>
            </a:pPr>
            <a:r>
              <a:rPr lang="en-NZ" b="0" i="0"/>
              <a:t>“Stop. Look. Listen. Think. You must always follow these rules before you cross the tracks.”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28</a:t>
            </a:fld>
            <a:endParaRPr lang="en-NZ"/>
          </a:p>
        </p:txBody>
      </p:sp>
    </p:spTree>
    <p:extLst>
      <p:ext uri="{BB962C8B-B14F-4D97-AF65-F5344CB8AC3E}">
        <p14:creationId xmlns:p14="http://schemas.microsoft.com/office/powerpoint/2010/main" val="2722141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“Question 3, trains can come at any time, and they cannot stop quickly, true or false?”</a:t>
            </a:r>
          </a:p>
          <a:p>
            <a:endParaRPr lang="en-NZ"/>
          </a:p>
          <a:p>
            <a:r>
              <a:rPr lang="en-NZ"/>
              <a:t>“If you think the answer is ‘true’, put your hands on your hips.”</a:t>
            </a:r>
          </a:p>
          <a:p>
            <a:pPr defTabSz="990752">
              <a:defRPr/>
            </a:pPr>
            <a:r>
              <a:rPr lang="en-NZ"/>
              <a:t>“If you think the answer is ‘false’, put your hands in the air.”</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29</a:t>
            </a:fld>
            <a:endParaRPr lang="en-NZ"/>
          </a:p>
        </p:txBody>
      </p:sp>
    </p:spTree>
    <p:extLst>
      <p:ext uri="{BB962C8B-B14F-4D97-AF65-F5344CB8AC3E}">
        <p14:creationId xmlns:p14="http://schemas.microsoft.com/office/powerpoint/2010/main" val="1970078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b="1" i="1">
                <a:highlight>
                  <a:srgbClr val="FFFF00"/>
                </a:highlight>
              </a:rPr>
              <a:t>Customisation:</a:t>
            </a:r>
          </a:p>
          <a:p>
            <a:pPr marL="185766" indent="-185766">
              <a:buFont typeface="Arial" panose="020B0604020202020204" pitchFamily="34" charset="0"/>
              <a:buChar char="•"/>
            </a:pPr>
            <a:r>
              <a:rPr lang="en-NZ" b="0" i="0">
                <a:highlight>
                  <a:srgbClr val="FFFF00"/>
                </a:highlight>
              </a:rPr>
              <a:t>Replace left picture with screenshot of local RLX from google street view.</a:t>
            </a:r>
          </a:p>
          <a:p>
            <a:pPr marL="185766" indent="-185766">
              <a:buFont typeface="Arial" panose="020B0604020202020204" pitchFamily="34" charset="0"/>
              <a:buChar char="•"/>
            </a:pPr>
            <a:r>
              <a:rPr lang="en-NZ" b="0" i="0">
                <a:highlight>
                  <a:srgbClr val="FFFF00"/>
                </a:highlight>
              </a:rPr>
              <a:t>Replace right picture with image of a train carrying local freight type. (Some photo options are off screen to the bottom of the slide). </a:t>
            </a:r>
            <a:endParaRPr lang="en-NZ" b="1" i="1"/>
          </a:p>
          <a:p>
            <a:pPr defTabSz="990752">
              <a:defRPr/>
            </a:pPr>
            <a:endParaRPr lang="en-NZ" b="1" i="1"/>
          </a:p>
          <a:p>
            <a:pPr defTabSz="990752">
              <a:defRPr/>
            </a:pPr>
            <a:r>
              <a:rPr lang="en-NZ" b="1" i="1"/>
              <a:t>Talking points:</a:t>
            </a:r>
          </a:p>
          <a:p>
            <a:endParaRPr lang="en-NZ"/>
          </a:p>
          <a:p>
            <a:r>
              <a:rPr lang="en-NZ"/>
              <a:t>“There is a railway line quite close to your school. It transports [freight type] from [location] to [location].” </a:t>
            </a:r>
            <a:r>
              <a:rPr lang="en-NZ" i="1"/>
              <a:t>(e.g., It transports coal from the West Coast to Christchurch).”</a:t>
            </a:r>
          </a:p>
          <a:p>
            <a:endParaRPr lang="en-NZ" i="1"/>
          </a:p>
          <a:p>
            <a:r>
              <a:rPr lang="en-NZ" i="0"/>
              <a:t>“Put your hand up if you recognise the crossing on the left. It is a crossing close to your school that pedestrians, cyclists, cars, and trucks use to cross over the railway lines.”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3</a:t>
            </a:fld>
            <a:endParaRPr lang="en-NZ"/>
          </a:p>
        </p:txBody>
      </p:sp>
    </p:spTree>
    <p:extLst>
      <p:ext uri="{BB962C8B-B14F-4D97-AF65-F5344CB8AC3E}">
        <p14:creationId xmlns:p14="http://schemas.microsoft.com/office/powerpoint/2010/main" val="35328496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 answer is…”</a:t>
            </a:r>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687AD11B-C83C-4926-AACC-37D4F60F0ECB}" type="slidenum">
              <a:rPr lang="en-NZ" smtClean="0"/>
              <a:t>30</a:t>
            </a:fld>
            <a:endParaRPr lang="en-NZ"/>
          </a:p>
        </p:txBody>
      </p:sp>
    </p:spTree>
    <p:extLst>
      <p:ext uri="{BB962C8B-B14F-4D97-AF65-F5344CB8AC3E}">
        <p14:creationId xmlns:p14="http://schemas.microsoft.com/office/powerpoint/2010/main" val="1671287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pPr defTabSz="990752">
              <a:defRPr/>
            </a:pPr>
            <a:endParaRPr lang="en-NZ" b="1" i="1"/>
          </a:p>
          <a:p>
            <a:pPr defTabSz="990752">
              <a:defRPr/>
            </a:pPr>
            <a:r>
              <a:rPr lang="en-NZ"/>
              <a:t>“TRUE! Trains do not always run to schedule, so you should expect them at any time. Trains can also take up to one minute to stop, even in an emergency.”</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31</a:t>
            </a:fld>
            <a:endParaRPr lang="en-NZ"/>
          </a:p>
        </p:txBody>
      </p:sp>
    </p:spTree>
    <p:extLst>
      <p:ext uri="{BB962C8B-B14F-4D97-AF65-F5344CB8AC3E}">
        <p14:creationId xmlns:p14="http://schemas.microsoft.com/office/powerpoint/2010/main" val="165246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“Ka pai everyone!” (good job)</a:t>
            </a:r>
          </a:p>
          <a:p>
            <a:endParaRPr lang="en-NZ"/>
          </a:p>
          <a:p>
            <a:r>
              <a:rPr lang="en-NZ"/>
              <a:t>“You are all Rail Safety Week champions!”</a:t>
            </a:r>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687AD11B-C83C-4926-AACC-37D4F60F0ECB}" type="slidenum">
              <a:rPr lang="en-NZ" smtClean="0"/>
              <a:t>32</a:t>
            </a:fld>
            <a:endParaRPr lang="en-NZ"/>
          </a:p>
        </p:txBody>
      </p:sp>
    </p:spTree>
    <p:extLst>
      <p:ext uri="{BB962C8B-B14F-4D97-AF65-F5344CB8AC3E}">
        <p14:creationId xmlns:p14="http://schemas.microsoft.com/office/powerpoint/2010/main" val="2537603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r>
              <a:rPr lang="en-NZ" b="1" i="1"/>
              <a:t>Talking points:</a:t>
            </a:r>
          </a:p>
          <a:p>
            <a:endParaRPr lang="en-NZ"/>
          </a:p>
          <a:p>
            <a:r>
              <a:rPr lang="en-NZ"/>
              <a:t>“Any questions?”</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33</a:t>
            </a:fld>
            <a:endParaRPr lang="en-NZ"/>
          </a:p>
        </p:txBody>
      </p:sp>
    </p:spTree>
    <p:extLst>
      <p:ext uri="{BB962C8B-B14F-4D97-AF65-F5344CB8AC3E}">
        <p14:creationId xmlns:p14="http://schemas.microsoft.com/office/powerpoint/2010/main" val="3175406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“This is one of our locomotive engines. Can anyone tell me what noise they make?”</a:t>
            </a:r>
          </a:p>
          <a:p>
            <a:endParaRPr lang="en-NZ"/>
          </a:p>
          <a:p>
            <a:r>
              <a:rPr lang="en-NZ"/>
              <a:t>[Kids make noises]</a:t>
            </a:r>
          </a:p>
          <a:p>
            <a:endParaRPr lang="en-NZ"/>
          </a:p>
          <a:p>
            <a:r>
              <a:rPr lang="en-NZ"/>
              <a:t>“Train drivers sound the horn when they are approaching a level crossing. They also flash their headlights.”</a:t>
            </a:r>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4</a:t>
            </a:fld>
            <a:endParaRPr lang="en-NZ"/>
          </a:p>
        </p:txBody>
      </p:sp>
    </p:spTree>
    <p:extLst>
      <p:ext uri="{BB962C8B-B14F-4D97-AF65-F5344CB8AC3E}">
        <p14:creationId xmlns:p14="http://schemas.microsoft.com/office/powerpoint/2010/main" val="266002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pPr defTabSz="990752">
              <a:defRPr/>
            </a:pPr>
            <a:r>
              <a:rPr lang="en-NZ"/>
              <a:t>“Have you seen any of these vehicles on the train tracks? If you have, put your hand up.”</a:t>
            </a:r>
          </a:p>
          <a:p>
            <a:endParaRPr lang="en-NZ"/>
          </a:p>
          <a:p>
            <a:r>
              <a:rPr lang="en-NZ"/>
              <a:t>“Some of you might not know that it is not just trains that run on the tracks. There are also diggers, cherry-pickers, trucks, and lots of other types of vehicles that run on the tracks. You must always give way to all rail vehicles, not just trains. You must be careful around all of these vehicles.”</a:t>
            </a:r>
          </a:p>
          <a:p>
            <a:endParaRPr lang="en-NZ"/>
          </a:p>
          <a:p>
            <a:endParaRPr lang="en-NZ" i="1">
              <a:solidFill>
                <a:schemeClr val="tx1"/>
              </a:solidFill>
            </a:endParaRPr>
          </a:p>
          <a:p>
            <a:r>
              <a:rPr lang="en-NZ" sz="1100" i="1"/>
              <a:t>Note:</a:t>
            </a:r>
          </a:p>
          <a:p>
            <a:r>
              <a:rPr lang="en-NZ" sz="1100" i="1"/>
              <a:t>Picture A shows a locomotive engine </a:t>
            </a:r>
          </a:p>
          <a:p>
            <a:r>
              <a:rPr lang="en-NZ" sz="1100" i="1"/>
              <a:t>Picture B shows a Hi-Rail excavator replacing sleepers.</a:t>
            </a:r>
          </a:p>
          <a:p>
            <a:r>
              <a:rPr lang="en-NZ" sz="1100" i="1"/>
              <a:t>Picture C shows a Hi-Rail cherry-picker working on the overhead wires.</a:t>
            </a:r>
          </a:p>
          <a:p>
            <a:r>
              <a:rPr lang="en-NZ" sz="1100" i="1"/>
              <a:t>Picture D shows a Hi-Rail truck.</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5</a:t>
            </a:fld>
            <a:endParaRPr lang="en-NZ"/>
          </a:p>
        </p:txBody>
      </p:sp>
    </p:spTree>
    <p:extLst>
      <p:ext uri="{BB962C8B-B14F-4D97-AF65-F5344CB8AC3E}">
        <p14:creationId xmlns:p14="http://schemas.microsoft.com/office/powerpoint/2010/main" val="3858291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p>
          <a:p>
            <a:r>
              <a:rPr lang="en-NZ"/>
              <a:t>“The rail corridor includes the tracks at train stations, level crossings, and our freight yards. You are only allowed to be near the rail corridor if you are at level crossings or at a train station. Anywhere else is out of bounds, it’s against the law to be there.”</a:t>
            </a:r>
          </a:p>
          <a:p>
            <a:endParaRPr lang="en-NZ"/>
          </a:p>
          <a:p>
            <a:endParaRPr lang="en-NZ"/>
          </a:p>
          <a:p>
            <a:r>
              <a:rPr lang="en-NZ" sz="1100" i="1"/>
              <a:t>Note:</a:t>
            </a:r>
          </a:p>
          <a:p>
            <a:r>
              <a:rPr lang="en-NZ" sz="1100" i="1"/>
              <a:t>Picture A shows the rail corridor. The corridor includes the area of land at least 5 metres on either side of the middle of the track. </a:t>
            </a:r>
          </a:p>
          <a:p>
            <a:r>
              <a:rPr lang="en-NZ" sz="1100" i="1"/>
              <a:t>Picture B shows the rail corridor with two sets of tracks separated by a fence.</a:t>
            </a:r>
          </a:p>
          <a:p>
            <a:r>
              <a:rPr lang="en-NZ" sz="1100" i="1"/>
              <a:t>Picture C shows a level crossing which is also part of the rail corridor. This is a legal place where pedestrians and traffic can cross the rail corridor provided the warning bells, lights and barrier arms are not operating.</a:t>
            </a:r>
          </a:p>
          <a:p>
            <a:r>
              <a:rPr lang="en-NZ" sz="1100" i="1"/>
              <a:t>Picture D shows a freight yard. The whole freight yard is part of the rail corridor and is out of bounds.</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6</a:t>
            </a:fld>
            <a:endParaRPr lang="en-NZ"/>
          </a:p>
        </p:txBody>
      </p:sp>
    </p:spTree>
    <p:extLst>
      <p:ext uri="{BB962C8B-B14F-4D97-AF65-F5344CB8AC3E}">
        <p14:creationId xmlns:p14="http://schemas.microsoft.com/office/powerpoint/2010/main" val="547384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endParaRPr lang="en-NZ">
              <a:highlight>
                <a:srgbClr val="FFFF00"/>
              </a:highlight>
            </a:endParaRPr>
          </a:p>
          <a:p>
            <a:r>
              <a:rPr lang="en-NZ"/>
              <a:t>“Never walk near the tracks. You must be at least 5 metres, or ten big steps away from the tracks at all times. Who wants to help me show everyone how far away 5 metres is?”</a:t>
            </a:r>
          </a:p>
          <a:p>
            <a:endParaRPr lang="en-NZ"/>
          </a:p>
          <a:p>
            <a:r>
              <a:rPr lang="en-NZ"/>
              <a:t>[Choose student. Pace out ten big steps and have the rest of the students count along.]</a:t>
            </a:r>
          </a:p>
          <a:p>
            <a:endParaRPr lang="en-NZ"/>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7</a:t>
            </a:fld>
            <a:endParaRPr lang="en-NZ"/>
          </a:p>
        </p:txBody>
      </p:sp>
    </p:spTree>
    <p:extLst>
      <p:ext uri="{BB962C8B-B14F-4D97-AF65-F5344CB8AC3E}">
        <p14:creationId xmlns:p14="http://schemas.microsoft.com/office/powerpoint/2010/main" val="2087390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pPr defTabSz="990752">
              <a:defRPr/>
            </a:pPr>
            <a:endParaRPr lang="en-NZ" b="1" i="1"/>
          </a:p>
          <a:p>
            <a:pPr defTabSz="990752">
              <a:defRPr/>
            </a:pPr>
            <a:r>
              <a:rPr lang="en-NZ" b="0" i="0"/>
              <a:t>“Here are some pedestrian-only level crossings. In picture A you can see a bridge that pedestrians can use to cross on top the tracks. The other pictures show crossings where you walk directly across the tracks. Some of them have automatic gates that shut when a train is coming. Others do not have gates, so you must always check for trains before crossing. It is unsafe and it is against the law to cross anywhere other than a level crossing.”</a:t>
            </a:r>
            <a:endParaRPr lang="en-NZ"/>
          </a:p>
          <a:p>
            <a:endParaRPr lang="en-NZ"/>
          </a:p>
          <a:p>
            <a:endParaRPr lang="en-NZ"/>
          </a:p>
          <a:p>
            <a:r>
              <a:rPr lang="en-NZ" sz="1100" i="1"/>
              <a:t>Note:</a:t>
            </a:r>
          </a:p>
          <a:p>
            <a:r>
              <a:rPr lang="en-NZ" sz="1100" i="1"/>
              <a:t>Picture A shows a pedestrian bridge. People use these to cross safely above railway tracks.</a:t>
            </a:r>
          </a:p>
          <a:p>
            <a:r>
              <a:rPr lang="en-NZ" sz="1100" i="1"/>
              <a:t>Picture B shows a pedestrian crossing with automatic gates. Flashing lights and bells activate, and gates close when a train is approaching. An emergency gate can be used if the gates start closing while someone has already started crossing.</a:t>
            </a:r>
          </a:p>
          <a:p>
            <a:r>
              <a:rPr lang="en-NZ" sz="1100" i="1"/>
              <a:t>Picture C shows a pedestrian crossing with a maze. A zigzag path with railings and warning signs before and after the railway tracks. The zigzag helps a pedestrian to look left and right before crossing. </a:t>
            </a:r>
          </a:p>
          <a:p>
            <a:r>
              <a:rPr lang="en-NZ" sz="1100" i="1"/>
              <a:t>Picture D shows a pedestrian crossing with flashing lights and bells and barrier arms on the road. The pedestrians wait behind the yellow line. Before crossing they need to wait for the alarms to stop and check that no trains are coming. </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8</a:t>
            </a:fld>
            <a:endParaRPr lang="en-NZ"/>
          </a:p>
        </p:txBody>
      </p:sp>
    </p:spTree>
    <p:extLst>
      <p:ext uri="{BB962C8B-B14F-4D97-AF65-F5344CB8AC3E}">
        <p14:creationId xmlns:p14="http://schemas.microsoft.com/office/powerpoint/2010/main" val="3649092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090613"/>
            <a:ext cx="6140450" cy="3454400"/>
          </a:xfrm>
          <a:prstGeom prst="rect">
            <a:avLst/>
          </a:prstGeom>
        </p:spPr>
      </p:sp>
      <p:sp>
        <p:nvSpPr>
          <p:cNvPr id="3" name="Notes Placeholder 2"/>
          <p:cNvSpPr>
            <a:spLocks noGrp="1"/>
          </p:cNvSpPr>
          <p:nvPr>
            <p:ph type="body" idx="1"/>
          </p:nvPr>
        </p:nvSpPr>
        <p:spPr>
          <a:xfrm>
            <a:off x="481012" y="4710388"/>
            <a:ext cx="6140449" cy="4636403"/>
          </a:xfrm>
          <a:prstGeom prst="rect">
            <a:avLst/>
          </a:prstGeom>
        </p:spPr>
        <p:txBody>
          <a:bodyPr/>
          <a:lstStyle/>
          <a:p>
            <a:pPr defTabSz="990752">
              <a:defRPr/>
            </a:pPr>
            <a:r>
              <a:rPr lang="en-NZ" b="1" i="1"/>
              <a:t>Talking points:</a:t>
            </a:r>
          </a:p>
          <a:p>
            <a:pPr marL="247688" indent="-247688">
              <a:buAutoNum type="alphaUcPeriod"/>
            </a:pPr>
            <a:endParaRPr lang="en-NZ"/>
          </a:p>
          <a:p>
            <a:pPr defTabSz="990752">
              <a:defRPr/>
            </a:pPr>
            <a:r>
              <a:rPr lang="en-NZ"/>
              <a:t>“Here you can see different examples of level crossings. These are the only places where you are allowed to cross the train tracks. Some level crossings have lights and bells that tell you when a train is coming. Others do not have lights and bells, they only have STOP or Give Way signs. If you’re driving in the car with your parents/whanau they need to stop and look both ways. They must only drive across when there are no trains in sight.”</a:t>
            </a:r>
          </a:p>
          <a:p>
            <a:endParaRPr lang="en-NZ"/>
          </a:p>
          <a:p>
            <a:endParaRPr lang="en-NZ"/>
          </a:p>
          <a:p>
            <a:r>
              <a:rPr lang="en-NZ" sz="1100" i="1"/>
              <a:t>Note:</a:t>
            </a:r>
          </a:p>
          <a:p>
            <a:r>
              <a:rPr lang="en-NZ" sz="1100" i="1"/>
              <a:t>Picture A shows an urban level crossing with barrier arms, lights, and bells.</a:t>
            </a:r>
          </a:p>
          <a:p>
            <a:r>
              <a:rPr lang="en-NZ" sz="1100" i="1"/>
              <a:t>Picture B shows a rural level crossing with lights and bells only.</a:t>
            </a:r>
          </a:p>
          <a:p>
            <a:r>
              <a:rPr lang="en-NZ" sz="1100" i="1"/>
              <a:t>Picture C shows a crossing on private land which is required by law to have signage appropriate to the heaviness of the traffic flow.</a:t>
            </a:r>
          </a:p>
          <a:p>
            <a:r>
              <a:rPr lang="en-NZ" sz="1100" i="1"/>
              <a:t>Picture D shows a level crossing with a crossbuck, a Stop sign, and a ‘Look for trains’ sign. Another sign restricts heavy vehicles over a certain length. </a:t>
            </a:r>
          </a:p>
          <a:p>
            <a:endParaRPr lang="en-NZ"/>
          </a:p>
          <a:p>
            <a:endParaRPr lang="en-NZ"/>
          </a:p>
        </p:txBody>
      </p:sp>
      <p:sp>
        <p:nvSpPr>
          <p:cNvPr id="4" name="Slide Number Placeholder 3"/>
          <p:cNvSpPr>
            <a:spLocks noGrp="1"/>
          </p:cNvSpPr>
          <p:nvPr>
            <p:ph type="sldNum" sz="quarter" idx="5"/>
          </p:nvPr>
        </p:nvSpPr>
        <p:spPr>
          <a:xfrm>
            <a:off x="213491" y="9560614"/>
            <a:ext cx="710405" cy="445119"/>
          </a:xfrm>
          <a:prstGeom prst="rect">
            <a:avLst/>
          </a:prstGeom>
        </p:spPr>
        <p:txBody>
          <a:bodyPr/>
          <a:lstStyle/>
          <a:p>
            <a:fld id="{5413D079-EE78-4570-BDF8-3585D4799BBD}" type="slidenum">
              <a:rPr lang="en-NZ" smtClean="0"/>
              <a:t>9</a:t>
            </a:fld>
            <a:endParaRPr lang="en-NZ"/>
          </a:p>
        </p:txBody>
      </p:sp>
    </p:spTree>
    <p:extLst>
      <p:ext uri="{BB962C8B-B14F-4D97-AF65-F5344CB8AC3E}">
        <p14:creationId xmlns:p14="http://schemas.microsoft.com/office/powerpoint/2010/main" val="41585630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gif"/><Relationship Id="rId5" Type="http://schemas.openxmlformats.org/officeDocument/2006/relationships/image" Target="../media/image10.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831065C-72BA-BC51-90BB-F5BA7F48F7A9}"/>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24" name="Picture 23" descr="A cartoon face with a black background&#10;&#10;Description automatically generated">
            <a:extLst>
              <a:ext uri="{FF2B5EF4-FFF2-40B4-BE49-F238E27FC236}">
                <a16:creationId xmlns:a16="http://schemas.microsoft.com/office/drawing/2014/main" id="{F96EF249-64B3-1290-93A2-6D376CC4A7C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8443"/>
            <a:ext cx="12192000" cy="6196515"/>
          </a:xfrm>
          <a:prstGeom prst="rect">
            <a:avLst/>
          </a:prstGeom>
        </p:spPr>
      </p:pic>
      <p:sp>
        <p:nvSpPr>
          <p:cNvPr id="25" name="Text Placeholder 21">
            <a:extLst>
              <a:ext uri="{FF2B5EF4-FFF2-40B4-BE49-F238E27FC236}">
                <a16:creationId xmlns:a16="http://schemas.microsoft.com/office/drawing/2014/main" id="{3DFF7A79-A36F-4025-0014-0CD0F4BA99C3}"/>
              </a:ext>
            </a:extLst>
          </p:cNvPr>
          <p:cNvSpPr>
            <a:spLocks noGrp="1"/>
          </p:cNvSpPr>
          <p:nvPr>
            <p:ph type="body" sz="quarter" idx="10" hasCustomPrompt="1"/>
          </p:nvPr>
        </p:nvSpPr>
        <p:spPr>
          <a:xfrm>
            <a:off x="4206626" y="824256"/>
            <a:ext cx="5535585" cy="1128712"/>
          </a:xfrm>
          <a:prstGeom prst="rect">
            <a:avLst/>
          </a:prstGeom>
        </p:spPr>
        <p:txBody>
          <a:bodyPr/>
          <a:lstStyle>
            <a:lvl1pPr>
              <a:defRPr>
                <a:latin typeface="Arial Rounded MT Bold" panose="020F0704030504030204" pitchFamily="34" charset="0"/>
              </a:defRPr>
            </a:lvl1pPr>
            <a:lvl5pPr marL="1828800" indent="0">
              <a:buNone/>
              <a:defRPr/>
            </a:lvl5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solidFill>
                <a:effectLst/>
                <a:uLnTx/>
                <a:uFillTx/>
                <a:latin typeface="Arial Rounded MT Bold" panose="020F0704030504030204" pitchFamily="34" charset="0"/>
                <a:ea typeface="+mn-ea"/>
                <a:cs typeface="Arial Bold" panose="020B0704020202020204" pitchFamily="34" charset="0"/>
              </a:rPr>
              <a:t>SCHOOL NAME</a:t>
            </a:r>
          </a:p>
          <a:p>
            <a:pPr lvl="4"/>
            <a:endParaRPr lang="en-NZ"/>
          </a:p>
        </p:txBody>
      </p:sp>
      <p:sp>
        <p:nvSpPr>
          <p:cNvPr id="26" name="Picture Placeholder 23">
            <a:extLst>
              <a:ext uri="{FF2B5EF4-FFF2-40B4-BE49-F238E27FC236}">
                <a16:creationId xmlns:a16="http://schemas.microsoft.com/office/drawing/2014/main" id="{9890DFDF-9117-4CDB-E5EA-A4DE59A5221E}"/>
              </a:ext>
            </a:extLst>
          </p:cNvPr>
          <p:cNvSpPr>
            <a:spLocks noGrp="1"/>
          </p:cNvSpPr>
          <p:nvPr>
            <p:ph type="pic" sz="quarter" idx="11" hasCustomPrompt="1"/>
          </p:nvPr>
        </p:nvSpPr>
        <p:spPr>
          <a:xfrm>
            <a:off x="2308991" y="626535"/>
            <a:ext cx="1744367" cy="1561327"/>
          </a:xfrm>
          <a:prstGeom prst="rect">
            <a:avLst/>
          </a:prstGeom>
        </p:spPr>
        <p:txBody>
          <a:bodyPr>
            <a:normAutofit/>
          </a:bodyPr>
          <a:lstStyle>
            <a:lvl1pPr marL="0" indent="0">
              <a:buNone/>
              <a:defRPr sz="2400">
                <a:highlight>
                  <a:srgbClr val="FFFF00"/>
                </a:highlight>
                <a:latin typeface="Arial Rounded MT Bold" panose="020F0704030504030204" pitchFamily="34" charset="0"/>
              </a:defRPr>
            </a:lvl1pPr>
          </a:lstStyle>
          <a:p>
            <a:r>
              <a:rPr lang="en-NZ"/>
              <a:t>SCHOOL LOGO PICTURE</a:t>
            </a:r>
          </a:p>
        </p:txBody>
      </p:sp>
      <p:pic>
        <p:nvPicPr>
          <p:cNvPr id="27" name="Picture 26" descr="A white cloud in a black background&#10;&#10;Description automatically generated with low confidence">
            <a:extLst>
              <a:ext uri="{FF2B5EF4-FFF2-40B4-BE49-F238E27FC236}">
                <a16:creationId xmlns:a16="http://schemas.microsoft.com/office/drawing/2014/main" id="{5E73DD31-75B9-BA98-EC56-5EB8AC6EFCC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96019" y="1641180"/>
            <a:ext cx="1269276" cy="525842"/>
          </a:xfrm>
          <a:prstGeom prst="rect">
            <a:avLst/>
          </a:prstGeom>
          <a:effectLst>
            <a:innerShdw blurRad="114300">
              <a:schemeClr val="accent5">
                <a:lumMod val="40000"/>
                <a:lumOff val="60000"/>
              </a:schemeClr>
            </a:innerShdw>
          </a:effectLst>
        </p:spPr>
      </p:pic>
      <p:pic>
        <p:nvPicPr>
          <p:cNvPr id="28" name="Picture 27" descr="A white cloud in a black background&#10;&#10;Description automatically generated with low confidence">
            <a:extLst>
              <a:ext uri="{FF2B5EF4-FFF2-40B4-BE49-F238E27FC236}">
                <a16:creationId xmlns:a16="http://schemas.microsoft.com/office/drawing/2014/main" id="{FDF64647-66AD-8C2A-5EDA-A12BB00A4FC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flipH="1">
            <a:off x="10684358" y="896577"/>
            <a:ext cx="1228719" cy="598161"/>
          </a:xfrm>
          <a:prstGeom prst="rect">
            <a:avLst/>
          </a:prstGeom>
          <a:effectLst>
            <a:innerShdw blurRad="114300">
              <a:schemeClr val="accent5">
                <a:lumMod val="40000"/>
                <a:lumOff val="60000"/>
              </a:schemeClr>
            </a:innerShdw>
          </a:effectLst>
        </p:spPr>
      </p:pic>
      <p:pic>
        <p:nvPicPr>
          <p:cNvPr id="29" name="Picture 28" descr="A white cloud in a black background&#10;&#10;Description automatically generated with low confidence">
            <a:extLst>
              <a:ext uri="{FF2B5EF4-FFF2-40B4-BE49-F238E27FC236}">
                <a16:creationId xmlns:a16="http://schemas.microsoft.com/office/drawing/2014/main" id="{F051E918-9FF1-5807-5AF8-CCE50EAA8ED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2325967" y="3166079"/>
            <a:ext cx="1269276" cy="525842"/>
          </a:xfrm>
          <a:prstGeom prst="rect">
            <a:avLst/>
          </a:prstGeom>
          <a:effectLst>
            <a:innerShdw blurRad="114300">
              <a:schemeClr val="accent5">
                <a:lumMod val="60000"/>
                <a:lumOff val="40000"/>
              </a:schemeClr>
            </a:innerShdw>
          </a:effectLst>
        </p:spPr>
      </p:pic>
      <p:grpSp>
        <p:nvGrpSpPr>
          <p:cNvPr id="30" name="Group 29">
            <a:extLst>
              <a:ext uri="{FF2B5EF4-FFF2-40B4-BE49-F238E27FC236}">
                <a16:creationId xmlns:a16="http://schemas.microsoft.com/office/drawing/2014/main" id="{58E1CB36-E0DE-43E6-5E89-A3823B4B15EC}"/>
              </a:ext>
            </a:extLst>
          </p:cNvPr>
          <p:cNvGrpSpPr/>
          <p:nvPr userDrawn="1"/>
        </p:nvGrpSpPr>
        <p:grpSpPr>
          <a:xfrm>
            <a:off x="763393" y="731207"/>
            <a:ext cx="1002995" cy="1002995"/>
            <a:chOff x="763392" y="731205"/>
            <a:chExt cx="1002995" cy="1002995"/>
          </a:xfrm>
        </p:grpSpPr>
        <p:sp>
          <p:nvSpPr>
            <p:cNvPr id="31" name="Oval 30">
              <a:extLst>
                <a:ext uri="{FF2B5EF4-FFF2-40B4-BE49-F238E27FC236}">
                  <a16:creationId xmlns:a16="http://schemas.microsoft.com/office/drawing/2014/main" id="{4CFD9857-BE36-6D5B-DF33-6B326934254F}"/>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32" name="Oval 31">
              <a:extLst>
                <a:ext uri="{FF2B5EF4-FFF2-40B4-BE49-F238E27FC236}">
                  <a16:creationId xmlns:a16="http://schemas.microsoft.com/office/drawing/2014/main" id="{F961C65B-86FB-5575-7DFB-13AB44BAF0AC}"/>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sp>
        <p:nvSpPr>
          <p:cNvPr id="33" name="Rectangle 32">
            <a:extLst>
              <a:ext uri="{FF2B5EF4-FFF2-40B4-BE49-F238E27FC236}">
                <a16:creationId xmlns:a16="http://schemas.microsoft.com/office/drawing/2014/main" id="{63EDAFEE-AE67-938D-5A59-572E86ECFAB5}"/>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34" name="Picture 33">
            <a:extLst>
              <a:ext uri="{FF2B5EF4-FFF2-40B4-BE49-F238E27FC236}">
                <a16:creationId xmlns:a16="http://schemas.microsoft.com/office/drawing/2014/main" id="{C2A3E5C3-C753-F01E-BCC9-62F8175D4BCD}"/>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35" name="Picture 34">
            <a:extLst>
              <a:ext uri="{FF2B5EF4-FFF2-40B4-BE49-F238E27FC236}">
                <a16:creationId xmlns:a16="http://schemas.microsoft.com/office/drawing/2014/main" id="{CB5041AE-2C53-839E-ED31-B0E9721AB686}"/>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0571208" y="6267605"/>
            <a:ext cx="1308840" cy="393239"/>
          </a:xfrm>
          <a:prstGeom prst="rect">
            <a:avLst/>
          </a:prstGeom>
        </p:spPr>
      </p:pic>
      <p:pic>
        <p:nvPicPr>
          <p:cNvPr id="36" name="Picture 35">
            <a:extLst>
              <a:ext uri="{FF2B5EF4-FFF2-40B4-BE49-F238E27FC236}">
                <a16:creationId xmlns:a16="http://schemas.microsoft.com/office/drawing/2014/main" id="{BF8CFB74-A901-4F94-9869-77EB49F1EA27}"/>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flipH="1">
            <a:off x="7359386" y="2610736"/>
            <a:ext cx="1556740" cy="3091564"/>
          </a:xfrm>
          <a:prstGeom prst="rect">
            <a:avLst/>
          </a:prstGeom>
          <a:effectLst>
            <a:glow rad="63500">
              <a:schemeClr val="bg1"/>
            </a:glow>
            <a:outerShdw blurRad="76200" dist="12700" dir="2700000" sy="-23000" kx="-800400" algn="bl" rotWithShape="0">
              <a:prstClr val="black">
                <a:alpha val="20000"/>
              </a:prstClr>
            </a:outerShdw>
          </a:effectLst>
        </p:spPr>
      </p:pic>
      <p:pic>
        <p:nvPicPr>
          <p:cNvPr id="37" name="Picture 36">
            <a:extLst>
              <a:ext uri="{FF2B5EF4-FFF2-40B4-BE49-F238E27FC236}">
                <a16:creationId xmlns:a16="http://schemas.microsoft.com/office/drawing/2014/main" id="{D164FA9F-E785-F8AA-D592-2AD61EBBAD0C}"/>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3823425" y="2712336"/>
            <a:ext cx="1269276" cy="2989964"/>
          </a:xfrm>
          <a:prstGeom prst="rect">
            <a:avLst/>
          </a:prstGeom>
          <a:effectLst>
            <a:glow rad="63500">
              <a:schemeClr val="bg1"/>
            </a:glow>
            <a:outerShdw blurRad="76200" dist="12700" dir="2700000" sy="-23000" kx="-800400" algn="bl" rotWithShape="0">
              <a:prstClr val="black">
                <a:alpha val="20000"/>
              </a:prstClr>
            </a:outerShdw>
          </a:effectLst>
        </p:spPr>
      </p:pic>
      <p:pic>
        <p:nvPicPr>
          <p:cNvPr id="38" name="Picture 37" descr="A picture containing orange&#10;&#10;Description automatically generated">
            <a:extLst>
              <a:ext uri="{FF2B5EF4-FFF2-40B4-BE49-F238E27FC236}">
                <a16:creationId xmlns:a16="http://schemas.microsoft.com/office/drawing/2014/main" id="{3871AEB1-F766-B193-27C9-0B07F9120C6B}"/>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513640">
            <a:off x="3020701" y="2703498"/>
            <a:ext cx="490043" cy="375488"/>
          </a:xfrm>
          <a:prstGeom prst="rect">
            <a:avLst/>
          </a:prstGeom>
        </p:spPr>
      </p:pic>
      <p:pic>
        <p:nvPicPr>
          <p:cNvPr id="39" name="Picture 38" descr="A picture containing orange&#10;&#10;Description automatically generated">
            <a:extLst>
              <a:ext uri="{FF2B5EF4-FFF2-40B4-BE49-F238E27FC236}">
                <a16:creationId xmlns:a16="http://schemas.microsoft.com/office/drawing/2014/main" id="{4B541870-D617-E78E-89B7-E4131BDB9EF1}"/>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8559595">
            <a:off x="9196680" y="2394982"/>
            <a:ext cx="490043" cy="375488"/>
          </a:xfrm>
          <a:prstGeom prst="rect">
            <a:avLst/>
          </a:prstGeom>
        </p:spPr>
      </p:pic>
    </p:spTree>
    <p:extLst>
      <p:ext uri="{BB962C8B-B14F-4D97-AF65-F5344CB8AC3E}">
        <p14:creationId xmlns:p14="http://schemas.microsoft.com/office/powerpoint/2010/main" val="25083353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1000"/>
                                  </p:stCondLst>
                                  <p:childTnLst>
                                    <p:animMotion origin="layout" path="M 0.0013 0.07245 L 0.0013 0.01875 L 0.0013 0.07245 Z " pathEditMode="relative" rAng="0" ptsTypes="AAA">
                                      <p:cBhvr>
                                        <p:cTn id="6" dur="2000" fill="hold"/>
                                        <p:tgtEl>
                                          <p:spTgt spid="36"/>
                                        </p:tgtEl>
                                        <p:attrNameLst>
                                          <p:attrName>ppt_x</p:attrName>
                                          <p:attrName>ppt_y</p:attrName>
                                        </p:attrNameLst>
                                      </p:cBhvr>
                                      <p:rCtr x="0" y="-2685"/>
                                    </p:animMotion>
                                  </p:childTnLst>
                                </p:cTn>
                              </p:par>
                              <p:par>
                                <p:cTn id="7" presetID="0" presetClass="path" presetSubtype="0" repeatCount="indefinite" accel="50000" decel="50000" fill="hold" nodeType="withEffect">
                                  <p:stCondLst>
                                    <p:cond delay="500"/>
                                  </p:stCondLst>
                                  <p:childTnLst>
                                    <p:animMotion origin="layout" path="M 0.00131 0.07245 L 0.00131 0.01875 L 0.00131 0.07245 Z " pathEditMode="relative" rAng="0" ptsTypes="AAA">
                                      <p:cBhvr>
                                        <p:cTn id="8" dur="2000" fill="hold"/>
                                        <p:tgtEl>
                                          <p:spTgt spid="37"/>
                                        </p:tgtEl>
                                        <p:attrNameLst>
                                          <p:attrName>ppt_x</p:attrName>
                                          <p:attrName>ppt_y</p:attrName>
                                        </p:attrNameLst>
                                      </p:cBhvr>
                                      <p:rCtr x="0" y="-2685"/>
                                    </p:animMotion>
                                  </p:childTnLst>
                                </p:cTn>
                              </p:par>
                              <p:par>
                                <p:cTn id="9" presetID="0" presetClass="path" presetSubtype="0" repeatCount="indefinite" accel="50000" decel="50000" fill="hold" nodeType="withEffect">
                                  <p:stCondLst>
                                    <p:cond delay="1000"/>
                                  </p:stCondLst>
                                  <p:childTnLst>
                                    <p:animMotion origin="layout" path="M -0.0082 -0.00185 L -0.0082 -0.00162 C -0.01211 -0.00556 -0.01576 -0.01019 -0.01992 -0.0132 C -0.02188 -0.01459 -0.02409 -0.01482 -0.0263 -0.01482 C -0.03438 -0.01482 -0.04245 -0.01366 -0.05052 -0.0132 C -0.053 -0.01158 -0.05547 -0.01042 -0.05781 -0.00834 C -0.06224 -0.00417 -0.06615 0.00278 -0.06953 0.00926 C -0.0711 0.0125 -0.07279 0.01551 -0.07409 0.01898 C -0.07604 0.02361 -0.07748 0.02893 -0.07943 0.03333 C -0.09245 0.06366 -0.07891 0.02592 -0.09388 0.06551 C -0.10873 0.10416 -0.08607 0.05393 -0.11198 0.10741 C -0.11719 0.11805 -0.11693 0.11991 -0.12474 0.12824 C -0.13164 0.13565 -0.13164 0.13403 -0.13828 0.13634 C -0.15182 0.14097 -0.14115 0.13842 -0.15547 0.1412 C -0.16237 0.14051 -0.1694 0.1419 -0.17617 0.13958 C -0.18021 0.13796 -0.18698 0.12986 -0.18698 0.13009 C -0.18971 0.12384 -0.1918 0.11875 -0.19531 0.11389 C -0.19857 0.10879 -0.20339 0.10393 -0.20781 0.10254 C -0.21315 0.10069 -0.21862 0.10046 -0.22409 0.0993 C -0.22565 0.0956 -0.22735 0.09213 -0.22865 0.08796 C -0.23138 0.07893 -0.23151 0.07384 -0.23229 0.06389 C -0.23255 0.05926 -0.23281 0.0544 -0.23307 0.04953 C -0.23281 0.03657 -0.23268 0.02384 -0.23229 0.01088 C -0.23203 0.00393 -0.23047 -0.00857 -0.22956 -0.01482 C -0.22435 -0.04954 -0.22956 -0.01297 -0.22318 -0.04537 C -0.22201 -0.05116 -0.22201 -0.05741 -0.22044 -0.06297 C -0.21745 -0.07477 -0.2125 -0.08472 -0.20964 -0.09676 C -0.2043 -0.11945 -0.20378 -0.12361 -0.19531 -0.14815 C -0.19154 -0.15857 -0.19115 -0.16065 -0.18698 -0.16898 C -0.1862 -0.1706 -0.18542 -0.17269 -0.18438 -0.17384 C -0.1806 -0.17709 -0.17474 -0.17778 -0.17083 -0.17871 C -0.16953 -0.17963 -0.16836 -0.18079 -0.16719 -0.18195 C -0.16563 -0.1831 -0.16406 -0.18357 -0.16263 -0.18496 C -0.1612 -0.18681 -0.15951 -0.18912 -0.15807 -0.19144 C -0.14544 -0.21158 -0.16263 -0.18519 -0.15182 -0.2044 C -0.14935 -0.20926 -0.14857 -0.20903 -0.14544 -0.21065 C -0.13373 -0.20926 -0.12188 -0.20972 -0.11016 -0.20602 C -0.10768 -0.20509 -0.09922 -0.18634 -0.09844 -0.18496 C -0.09193 -0.17315 -0.08529 -0.16158 -0.07865 -0.14977 C -0.07526 -0.14375 -0.07279 -0.13611 -0.06862 -0.13195 C -0.06667 -0.12986 -0.06445 -0.12755 -0.0625 -0.1257 C -0.05938 -0.12315 -0.05664 -0.1213 -0.05326 -0.12084 C -0.0461 -0.11945 -0.0388 -0.11875 -0.03164 -0.11759 C -0.02721 -0.11551 -0.02721 -0.11621 -0.02266 -0.11111 C -0.02123 -0.10972 -0.02018 -0.10787 -0.01901 -0.10625 C -0.01719 -0.10417 -0.01524 -0.10232 -0.01354 -0.1 C -0.00326 -0.08542 -0.01771 -0.10324 -0.0082 -0.0919 C -0.00716 -0.08982 -0.00651 -0.0875 -0.00547 -0.08542 C -0.0043 -0.0831 -0.00287 -0.08148 -0.00182 -0.07894 C -0.00039 -0.07593 0.00065 -0.07269 0.00182 -0.06945 C 0.00234 -0.06783 0.00325 -0.06644 0.00351 -0.06459 C 0.00404 -0.06297 0.00404 -0.06134 0.00456 -0.05972 C 0.00807 -0.04722 0.00508 -0.06227 0.00729 -0.05 C 0.00703 -0.03935 0.00807 -0.02824 0.00638 -0.01806 C 0.00547 -0.01273 -0.00013 -0.01111 -0.00261 -0.00996 C -0.00599 -0.01042 -0.00938 -0.01065 -0.01263 -0.01158 C -0.01354 -0.01181 -0.0155 -0.01482 -0.0155 -0.0132 C -0.01485 -0.00926 -0.00938 -0.00371 -0.0082 -0.00185 Z " pathEditMode="relative" rAng="0" ptsTypes="AAAAAAAAAAAAAAAAAAAAAAAAAAAAAAAAAAAAAAAAAAAAAAAAAAAAAAAAAA">
                                      <p:cBhvr>
                                        <p:cTn id="10" dur="20000" fill="hold"/>
                                        <p:tgtEl>
                                          <p:spTgt spid="38"/>
                                        </p:tgtEl>
                                        <p:attrNameLst>
                                          <p:attrName>ppt_x</p:attrName>
                                          <p:attrName>ppt_y</p:attrName>
                                        </p:attrNameLst>
                                      </p:cBhvr>
                                      <p:rCtr x="-10469" y="-3287"/>
                                    </p:animMotion>
                                  </p:childTnLst>
                                </p:cTn>
                              </p:par>
                              <p:par>
                                <p:cTn id="11"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2" dur="20000" fill="hold"/>
                                        <p:tgtEl>
                                          <p:spTgt spid="27"/>
                                        </p:tgtEl>
                                        <p:attrNameLst>
                                          <p:attrName>ppt_x</p:attrName>
                                          <p:attrName>ppt_y</p:attrName>
                                        </p:attrNameLst>
                                      </p:cBhvr>
                                      <p:rCtr x="208" y="0"/>
                                    </p:animMotion>
                                  </p:childTnLst>
                                </p:cTn>
                              </p:par>
                              <p:par>
                                <p:cTn id="13" presetID="0" presetClass="path" presetSubtype="0" repeatCount="indefinite" accel="50000" decel="50000" fill="hold" nodeType="withEffect">
                                  <p:stCondLst>
                                    <p:cond delay="1000"/>
                                  </p:stCondLst>
                                  <p:childTnLst>
                                    <p:animMotion origin="layout" path="M -0.00456 0.00023 L -0.00456 0.00046 C -0.00703 0.00185 -0.00925 0.00486 -0.01185 0.00509 C -0.01537 0.00579 -0.01615 -0.0081 -0.01641 -0.00926 C -0.01576 -0.01829 -0.01524 -0.02755 -0.01458 -0.03657 C -0.01393 -0.04398 -0.01354 -0.04259 -0.01185 -0.04954 C -0.01146 -0.05093 -0.01133 -0.05278 -0.01094 -0.05417 C -0.01042 -0.05694 -0.00977 -0.05972 -0.00912 -0.06227 C -0.00886 -0.06551 -0.00859 -0.06875 -0.0082 -0.07199 C -0.00703 -0.08287 -0.00729 -0.07431 -0.00638 -0.08796 C -0.00573 -0.09815 -0.00599 -0.10856 -0.00456 -0.11852 C -0.00261 -0.1331 -0.00313 -0.13079 -0.00013 -0.14583 C 0.00078 -0.15 0.00156 -0.1544 0.0026 -0.15856 C 0.00404 -0.16412 0.00573 -0.16921 0.00716 -0.17477 C 0.00807 -0.17847 0.00859 -0.18264 0.00989 -0.18588 C 0.01107 -0.18912 0.01289 -0.1912 0.01432 -0.19398 C 0.01628 -0.19768 0.01784 -0.20162 0.01979 -0.20532 C 0.02122 -0.20787 0.02799 -0.21667 0.02969 -0.21806 C 0.03633 -0.22315 0.04726 -0.22778 0.05417 -0.2294 C 0.05924 -0.23056 0.06432 -0.23032 0.0694 -0.23102 L 0.08307 -0.23241 L 0.15703 -0.22778 C 0.16237 -0.22662 0.17878 -0.22384 0.18516 -0.2213 C 0.18789 -0.22014 0.19049 -0.21806 0.19323 -0.21643 C 0.19479 -0.21435 0.19648 -0.2125 0.19779 -0.20995 C 0.20026 -0.20532 0.20703 -0.18958 0.2095 -0.18264 C 0.21146 -0.17755 0.21302 -0.17199 0.21484 -0.16667 C 0.22891 -0.12708 0.21159 -0.1794 0.22487 -0.13449 C 0.22643 -0.12893 0.22864 -0.12407 0.23021 -0.11852 C 0.23372 -0.10625 0.23463 -0.09792 0.23659 -0.08472 C 0.23854 -0.05532 0.24023 -0.04421 0.23659 -0.01088 C 0.23581 -0.00393 0.23346 0.00255 0.23112 0.00833 C 0.22617 0.02083 0.22096 0.03287 0.21484 0.04375 C 0.21224 0.04861 0.20976 0.05394 0.20677 0.0581 C 0.20521 0.06019 0.20351 0.06181 0.20221 0.06458 C 0.19297 0.08519 0.19349 0.08565 0.18867 0.10463 C 0.18932 0.11713 0.18932 0.1294 0.19049 0.14167 C 0.19114 0.14838 0.19297 0.1544 0.19414 0.16088 C 0.19753 0.17986 0.19661 0.17454 0.1987 0.19468 C 0.20039 0.23148 0.2013 0.24028 0.19687 0.29097 C 0.19596 0.30023 0.19323 0.3088 0.19049 0.31667 C 0.18529 0.33218 0.17773 0.34421 0.1707 0.35694 C 0.16849 0.36528 0.16614 0.37176 0.16614 0.38102 C 0.16614 0.40046 0.16836 0.40185 0.17239 0.42269 C 0.17344 0.42801 0.17422 0.43333 0.17513 0.43866 C 0.17604 0.45532 0.1776 0.46505 0.17239 0.48218 C 0.16693 0.50046 0.15937 0.50278 0.14896 0.50625 C 0.14362 0.50787 0.13815 0.50903 0.13268 0.50949 C 0.12122 0.51042 0.10976 0.51042 0.09831 0.51111 C 0.06719 0.51482 0.10586 0.51042 0.06406 0.51435 C 0.0595 0.51458 0.05495 0.51528 0.05052 0.51597 C 0.04687 0.51435 0.04271 0.51482 0.03958 0.51111 C 0.03802 0.50903 0.03099 0.48056 0.0306 0.47894 C 0.02891 0.46412 0.02786 0.45625 0.02695 0.44028 C 0.02656 0.43194 0.02643 0.42315 0.02604 0.41458 C 0.02643 0.40509 0.02591 0.39514 0.02695 0.38588 C 0.02878 0.37037 0.03594 0.34583 0.0388 0.33125 C 0.03997 0.32431 0.04049 0.31736 0.04141 0.31019 C 0.0418 0.30486 0.04284 0.29954 0.04232 0.29421 C 0.04101 0.27894 0.03711 0.26296 0.03151 0.25093 C 0.02799 0.24329 0.02226 0.23889 0.01979 0.23009 C 0.01888 0.22685 0.0181 0.22338 0.01706 0.22037 C 0.01445 0.21227 0.01133 0.20463 0.00898 0.1963 C -0.00378 0.15139 0.00586 0.18287 -0.00912 0.14005 C -0.01042 0.13634 -0.01276 0.1287 -0.01276 0.12894 C -0.01302 0.12569 -0.01328 0.12245 -0.01367 0.11921 C -0.01419 0.11528 -0.01537 0.11181 -0.0155 0.10787 C -0.01563 0.09838 -0.0155 0.08843 -0.01458 0.07894 C -0.01432 0.07639 -0.01276 0.07477 -0.01185 0.07269 C -0.01159 0.07037 -0.01133 0.06829 -0.01094 0.0662 C -0.01042 0.06343 -0.00951 0.06088 -0.00912 0.0581 C -0.00859 0.05509 -0.00859 0.05162 -0.0082 0.04861 C -0.00859 0.03843 -0.00833 0.02801 -0.00912 0.01806 C -0.00938 0.01574 -0.01029 0.01366 -0.01094 0.01157 C -0.01602 -0.0044 -0.00912 0.01968 -0.01458 0.00023 C -0.00964 -0.01713 -0.0155 0.00417 -0.01641 0.00347 C -0.01836 0.00232 -0.01576 -0.00393 -0.0155 -0.00764 C -0.01537 -0.00764 -0.00938 -0.00324 -0.0082 -0.00278 C -0.00703 -0.00255 -0.00521 -0.00023 -0.00456 0.00023 Z " pathEditMode="relative" rAng="0" ptsTypes="AAAAAAAAAAAAAAAAAAAAAAAAAAAAAAAAAAAAAAAAAAAAAAAAAAAAAAAAAAAAAAAAAAAAAAAAAAAAAAA">
                                      <p:cBhvr>
                                        <p:cTn id="14" dur="20000" fill="hold"/>
                                        <p:tgtEl>
                                          <p:spTgt spid="39"/>
                                        </p:tgtEl>
                                        <p:attrNameLst>
                                          <p:attrName>ppt_x</p:attrName>
                                          <p:attrName>ppt_y</p:attrName>
                                        </p:attrNameLst>
                                      </p:cBhvr>
                                      <p:rCtr x="11523" y="14144"/>
                                    </p:animMotion>
                                  </p:childTnLst>
                                </p:cTn>
                              </p:par>
                              <p:par>
                                <p:cTn id="15" presetID="0" presetClass="path" presetSubtype="0" repeatCount="indefinite" accel="50000" decel="50000" fill="hold" nodeType="withEffect">
                                  <p:stCondLst>
                                    <p:cond delay="0"/>
                                  </p:stCondLst>
                                  <p:childTnLst>
                                    <p:animMotion origin="layout" path="M -0.00351 -0.00047 L 0.01524 -0.00047 L -0.01797 -0.00047 L -0.00351 -0.00047 Z " pathEditMode="relative" rAng="0" ptsTypes="AAAA">
                                      <p:cBhvr>
                                        <p:cTn id="16" dur="20000" fill="hold"/>
                                        <p:tgtEl>
                                          <p:spTgt spid="28"/>
                                        </p:tgtEl>
                                        <p:attrNameLst>
                                          <p:attrName>ppt_x</p:attrName>
                                          <p:attrName>ppt_y</p:attrName>
                                        </p:attrNameLst>
                                      </p:cBhvr>
                                      <p:rCtr x="208" y="0"/>
                                    </p:animMotion>
                                  </p:childTnLst>
                                </p:cTn>
                              </p:par>
                              <p:par>
                                <p:cTn id="1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8" dur="20000" fill="hold"/>
                                        <p:tgtEl>
                                          <p:spTgt spid="29"/>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B172D0-E275-CFFC-6574-051DD7BB1025}"/>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4" name="Picture 3" descr="A green grass field with a black background&#10;&#10;Description automatically generated">
            <a:extLst>
              <a:ext uri="{FF2B5EF4-FFF2-40B4-BE49-F238E27FC236}">
                <a16:creationId xmlns:a16="http://schemas.microsoft.com/office/drawing/2014/main" id="{21B83926-B948-1D13-11EE-A125708649D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55172"/>
            <a:ext cx="12192000" cy="6100747"/>
          </a:xfrm>
          <a:prstGeom prst="rect">
            <a:avLst/>
          </a:prstGeom>
        </p:spPr>
      </p:pic>
      <p:sp>
        <p:nvSpPr>
          <p:cNvPr id="5" name="Rectangle 4">
            <a:extLst>
              <a:ext uri="{FF2B5EF4-FFF2-40B4-BE49-F238E27FC236}">
                <a16:creationId xmlns:a16="http://schemas.microsoft.com/office/drawing/2014/main" id="{E9EEAAB5-F9A7-8A8F-925E-256B4B5111CD}"/>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6" name="Picture 5" descr="A white cloud in a black background&#10;&#10;Description automatically generated with low confidence">
            <a:extLst>
              <a:ext uri="{FF2B5EF4-FFF2-40B4-BE49-F238E27FC236}">
                <a16:creationId xmlns:a16="http://schemas.microsoft.com/office/drawing/2014/main" id="{9CDDE9DB-A92B-3109-0F08-F0744F434E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64883" y="3243111"/>
            <a:ext cx="1269276" cy="525842"/>
          </a:xfrm>
          <a:prstGeom prst="rect">
            <a:avLst/>
          </a:prstGeom>
          <a:effectLst>
            <a:innerShdw blurRad="114300">
              <a:schemeClr val="accent5">
                <a:lumMod val="60000"/>
                <a:lumOff val="40000"/>
              </a:schemeClr>
            </a:innerShdw>
          </a:effectLst>
        </p:spPr>
      </p:pic>
      <p:sp>
        <p:nvSpPr>
          <p:cNvPr id="8" name="Text Placeholder 30">
            <a:extLst>
              <a:ext uri="{FF2B5EF4-FFF2-40B4-BE49-F238E27FC236}">
                <a16:creationId xmlns:a16="http://schemas.microsoft.com/office/drawing/2014/main" id="{15FE3CC4-6B2A-D12E-D447-D437048272EC}"/>
              </a:ext>
            </a:extLst>
          </p:cNvPr>
          <p:cNvSpPr>
            <a:spLocks noGrp="1"/>
          </p:cNvSpPr>
          <p:nvPr>
            <p:ph type="body" sz="quarter" idx="12" hasCustomPrompt="1"/>
          </p:nvPr>
        </p:nvSpPr>
        <p:spPr>
          <a:xfrm>
            <a:off x="4114537" y="1528936"/>
            <a:ext cx="3962929" cy="609600"/>
          </a:xfrm>
          <a:prstGeom prst="rect">
            <a:avLst/>
          </a:prstGeom>
        </p:spPr>
        <p:txBody>
          <a:bodyPr>
            <a:normAutofit/>
          </a:bodyPr>
          <a:lstStyle>
            <a:lvl1pPr marL="0" indent="0" algn="ctr">
              <a:buNone/>
              <a:defRPr lang="en-NZ" sz="2800" dirty="0">
                <a:latin typeface="Arial Rounded MT Bold" panose="020F07040305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rgbClr val="00A3C7"/>
                </a:solidFill>
                <a:latin typeface="Arial Rounded MT Bold" panose="020F0704030504030204" pitchFamily="34" charset="0"/>
                <a:cs typeface="Arial Bold" panose="020B0704020202020204" pitchFamily="34" charset="0"/>
              </a:rPr>
              <a:t>NAME </a:t>
            </a:r>
            <a:r>
              <a:rPr lang="en-US" sz="2800">
                <a:solidFill>
                  <a:schemeClr val="bg1">
                    <a:lumMod val="75000"/>
                  </a:schemeClr>
                </a:solidFill>
                <a:latin typeface="Arial Rounded MT Bold" panose="020F0704030504030204" pitchFamily="34" charset="0"/>
                <a:cs typeface="Arial Bold" panose="020B0704020202020204" pitchFamily="34" charset="0"/>
              </a:rPr>
              <a:t>-</a:t>
            </a:r>
            <a:r>
              <a:rPr lang="en-US" sz="2800">
                <a:latin typeface="Arial Rounded MT Bold" panose="020F0704030504030204" pitchFamily="34" charset="0"/>
                <a:cs typeface="Arial Bold" panose="020B0704020202020204" pitchFamily="34" charset="0"/>
              </a:rPr>
              <a:t> </a:t>
            </a:r>
            <a:r>
              <a:rPr lang="en-US" sz="2800">
                <a:solidFill>
                  <a:srgbClr val="006CA5"/>
                </a:solidFill>
                <a:latin typeface="Arial Rounded MT Bold" panose="020F0704030504030204" pitchFamily="34" charset="0"/>
                <a:cs typeface="Arial Bold" panose="020B0704020202020204" pitchFamily="34" charset="0"/>
              </a:rPr>
              <a:t>NAME</a:t>
            </a:r>
            <a:r>
              <a:rPr lang="en-US" sz="2800">
                <a:latin typeface="Arial Rounded MT Bold" panose="020F0704030504030204" pitchFamily="34" charset="0"/>
                <a:cs typeface="Arial Bold" panose="020B0704020202020204" pitchFamily="34" charset="0"/>
              </a:rPr>
              <a:t> </a:t>
            </a:r>
            <a:r>
              <a:rPr lang="en-US" sz="2800">
                <a:solidFill>
                  <a:schemeClr val="bg1">
                    <a:lumMod val="75000"/>
                  </a:schemeClr>
                </a:solidFill>
                <a:latin typeface="Arial Rounded MT Bold" panose="020F0704030504030204" pitchFamily="34" charset="0"/>
                <a:cs typeface="Arial Bold" panose="020B0704020202020204" pitchFamily="34" charset="0"/>
              </a:rPr>
              <a:t>-</a:t>
            </a:r>
            <a:r>
              <a:rPr lang="en-US" sz="2800">
                <a:latin typeface="Arial Rounded MT Bold" panose="020F0704030504030204" pitchFamily="34" charset="0"/>
                <a:cs typeface="Arial Bold" panose="020B0704020202020204" pitchFamily="34" charset="0"/>
              </a:rPr>
              <a:t> </a:t>
            </a:r>
            <a:r>
              <a:rPr lang="en-US" sz="2800">
                <a:solidFill>
                  <a:srgbClr val="5CA038"/>
                </a:solidFill>
                <a:latin typeface="Arial Rounded MT Bold" panose="020F0704030504030204" pitchFamily="34" charset="0"/>
                <a:cs typeface="Arial Bold" panose="020B0704020202020204" pitchFamily="34" charset="0"/>
              </a:rPr>
              <a:t>NAME</a:t>
            </a:r>
            <a:endParaRPr lang="en-NZ" sz="2800">
              <a:solidFill>
                <a:srgbClr val="5CA038"/>
              </a:solidFill>
              <a:latin typeface="Arial Rounded MT Bold" panose="020F0704030504030204" pitchFamily="34" charset="0"/>
              <a:cs typeface="Arial Bold" panose="020B0704020202020204" pitchFamily="34" charset="0"/>
            </a:endParaRPr>
          </a:p>
          <a:p>
            <a:pPr lvl="0"/>
            <a:endParaRPr lang="en-NZ"/>
          </a:p>
        </p:txBody>
      </p:sp>
      <p:grpSp>
        <p:nvGrpSpPr>
          <p:cNvPr id="9" name="Group 8">
            <a:extLst>
              <a:ext uri="{FF2B5EF4-FFF2-40B4-BE49-F238E27FC236}">
                <a16:creationId xmlns:a16="http://schemas.microsoft.com/office/drawing/2014/main" id="{CC941826-9BC3-321A-E352-8B7329C346F8}"/>
              </a:ext>
            </a:extLst>
          </p:cNvPr>
          <p:cNvGrpSpPr/>
          <p:nvPr userDrawn="1"/>
        </p:nvGrpSpPr>
        <p:grpSpPr>
          <a:xfrm>
            <a:off x="2233101" y="447543"/>
            <a:ext cx="7725801" cy="930691"/>
            <a:chOff x="2501929" y="425144"/>
            <a:chExt cx="7725801" cy="930691"/>
          </a:xfrm>
        </p:grpSpPr>
        <p:sp>
          <p:nvSpPr>
            <p:cNvPr id="10" name="TextBox 9">
              <a:extLst>
                <a:ext uri="{FF2B5EF4-FFF2-40B4-BE49-F238E27FC236}">
                  <a16:creationId xmlns:a16="http://schemas.microsoft.com/office/drawing/2014/main" id="{43088158-2BEC-040A-4FB8-EE44C764C13F}"/>
                </a:ext>
              </a:extLst>
            </p:cNvPr>
            <p:cNvSpPr txBox="1"/>
            <p:nvPr userDrawn="1"/>
          </p:nvSpPr>
          <p:spPr>
            <a:xfrm>
              <a:off x="2501929" y="524818"/>
              <a:ext cx="3129932" cy="707886"/>
            </a:xfrm>
            <a:prstGeom prst="rect">
              <a:avLst/>
            </a:prstGeom>
            <a:noFill/>
          </p:spPr>
          <p:txBody>
            <a:bodyPr wrap="square" rtlCol="0">
              <a:spAutoFit/>
            </a:bodyPr>
            <a:lstStyle/>
            <a:p>
              <a:pPr algn="ctr"/>
              <a:r>
                <a:rPr lang="en-US" sz="4000">
                  <a:latin typeface="Arial Rounded MT Bold" panose="020F0704030504030204" pitchFamily="34" charset="0"/>
                  <a:cs typeface="Arial Bold" panose="020B0704020202020204" pitchFamily="34" charset="0"/>
                </a:rPr>
                <a:t>We work for</a:t>
              </a:r>
              <a:endParaRPr lang="en-NZ" sz="4000">
                <a:latin typeface="Arial Rounded MT Bold" panose="020F0704030504030204" pitchFamily="34" charset="0"/>
                <a:cs typeface="Arial Bold" panose="020B0704020202020204" pitchFamily="34" charset="0"/>
              </a:endParaRPr>
            </a:p>
          </p:txBody>
        </p:sp>
        <p:pic>
          <p:nvPicPr>
            <p:cNvPr id="11" name="Picture 10" descr="A black and grey logo&#10;&#10;Description automatically generated">
              <a:extLst>
                <a:ext uri="{FF2B5EF4-FFF2-40B4-BE49-F238E27FC236}">
                  <a16:creationId xmlns:a16="http://schemas.microsoft.com/office/drawing/2014/main" id="{8EFBD356-C9C5-57D7-6C2B-758146A8980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15134" y="425144"/>
              <a:ext cx="4512596" cy="930691"/>
            </a:xfrm>
            <a:prstGeom prst="rect">
              <a:avLst/>
            </a:prstGeom>
          </p:spPr>
        </p:pic>
      </p:grpSp>
      <p:pic>
        <p:nvPicPr>
          <p:cNvPr id="12" name="Picture 11" descr="A white cloud in a black background&#10;&#10;Description automatically generated with low confidence">
            <a:extLst>
              <a:ext uri="{FF2B5EF4-FFF2-40B4-BE49-F238E27FC236}">
                <a16:creationId xmlns:a16="http://schemas.microsoft.com/office/drawing/2014/main" id="{92AB639C-097F-DC9B-958E-254DF80715C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05433" y="1506538"/>
            <a:ext cx="1269276" cy="525842"/>
          </a:xfrm>
          <a:prstGeom prst="rect">
            <a:avLst/>
          </a:prstGeom>
          <a:effectLst>
            <a:innerShdw blurRad="114300">
              <a:schemeClr val="accent5">
                <a:lumMod val="40000"/>
                <a:lumOff val="60000"/>
              </a:schemeClr>
            </a:innerShdw>
          </a:effectLst>
        </p:spPr>
      </p:pic>
      <p:grpSp>
        <p:nvGrpSpPr>
          <p:cNvPr id="15" name="Group 14">
            <a:extLst>
              <a:ext uri="{FF2B5EF4-FFF2-40B4-BE49-F238E27FC236}">
                <a16:creationId xmlns:a16="http://schemas.microsoft.com/office/drawing/2014/main" id="{A27F980C-B1CC-5812-4F09-E4D3C772B82A}"/>
              </a:ext>
            </a:extLst>
          </p:cNvPr>
          <p:cNvGrpSpPr/>
          <p:nvPr userDrawn="1"/>
        </p:nvGrpSpPr>
        <p:grpSpPr>
          <a:xfrm>
            <a:off x="763393" y="731207"/>
            <a:ext cx="1002995" cy="1002995"/>
            <a:chOff x="763392" y="731205"/>
            <a:chExt cx="1002995" cy="1002995"/>
          </a:xfrm>
        </p:grpSpPr>
        <p:sp>
          <p:nvSpPr>
            <p:cNvPr id="16" name="Oval 15">
              <a:extLst>
                <a:ext uri="{FF2B5EF4-FFF2-40B4-BE49-F238E27FC236}">
                  <a16:creationId xmlns:a16="http://schemas.microsoft.com/office/drawing/2014/main" id="{FE5B28D7-7779-F58E-EF7B-177526B7CE0B}"/>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17" name="Oval 16">
              <a:extLst>
                <a:ext uri="{FF2B5EF4-FFF2-40B4-BE49-F238E27FC236}">
                  <a16:creationId xmlns:a16="http://schemas.microsoft.com/office/drawing/2014/main" id="{7CB95519-673E-F468-F090-E74D2491DC74}"/>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pic>
        <p:nvPicPr>
          <p:cNvPr id="20" name="Picture 19" descr="A blue and green butterfly&#10;&#10;Description automatically generated with medium confidence">
            <a:extLst>
              <a:ext uri="{FF2B5EF4-FFF2-40B4-BE49-F238E27FC236}">
                <a16:creationId xmlns:a16="http://schemas.microsoft.com/office/drawing/2014/main" id="{E4208F93-547C-7866-A52C-76882B81C5D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078245" y="3850028"/>
            <a:ext cx="464593" cy="357862"/>
          </a:xfrm>
          <a:prstGeom prst="rect">
            <a:avLst/>
          </a:prstGeom>
        </p:spPr>
      </p:pic>
      <p:pic>
        <p:nvPicPr>
          <p:cNvPr id="2" name="Picture 1">
            <a:extLst>
              <a:ext uri="{FF2B5EF4-FFF2-40B4-BE49-F238E27FC236}">
                <a16:creationId xmlns:a16="http://schemas.microsoft.com/office/drawing/2014/main" id="{134C31BF-7C74-87D6-351E-1B68B91A6552}"/>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21" name="Picture 20">
            <a:extLst>
              <a:ext uri="{FF2B5EF4-FFF2-40B4-BE49-F238E27FC236}">
                <a16:creationId xmlns:a16="http://schemas.microsoft.com/office/drawing/2014/main" id="{CD39DE59-6CB8-1979-1009-C09FFF8F5D48}"/>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0571208" y="6267605"/>
            <a:ext cx="1308840" cy="393239"/>
          </a:xfrm>
          <a:prstGeom prst="rect">
            <a:avLst/>
          </a:prstGeom>
        </p:spPr>
      </p:pic>
    </p:spTree>
    <p:extLst>
      <p:ext uri="{BB962C8B-B14F-4D97-AF65-F5344CB8AC3E}">
        <p14:creationId xmlns:p14="http://schemas.microsoft.com/office/powerpoint/2010/main" val="5079298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3.125E-6 0 L -3.125E-6 0.00023 C -0.00286 -0.00347 -0.00599 -0.00648 -0.00859 -0.01042 C -0.0108 -0.01343 -0.01224 -0.01782 -0.01445 -0.02037 C -0.02291 -0.03171 -0.02382 -0.03125 -0.03177 -0.03611 L -0.05286 -0.03403 C -0.05612 -0.0338 -0.05924 -0.03218 -0.0625 -0.03264 C -0.07057 -0.0331 -0.07851 -0.03611 -0.08646 -0.0375 C -0.09114 -0.04051 -0.09961 -0.04468 -0.10377 -0.05139 C -0.11614 -0.06991 -0.10455 -0.06435 -0.12304 -0.08218 C -0.1263 -0.08495 -0.13007 -0.08565 -0.13359 -0.08704 C -0.14427 -0.09144 -0.15833 -0.09352 -0.16823 -0.0956 C -0.17825 -0.10532 -0.18359 -0.10787 -0.19023 -0.12477 C -0.19127 -0.12685 -0.19414 -0.15139 -0.19414 -0.15208 C -0.19388 -0.15787 -0.19401 -0.16366 -0.19323 -0.16921 C -0.19179 -0.18009 -0.18867 -0.19259 -0.18463 -0.20162 C -0.18255 -0.20602 -0.18047 -0.21019 -0.17786 -0.21366 C -0.17135 -0.22222 -0.16966 -0.21944 -0.1625 -0.22384 C -0.15612 -0.22755 -0.15651 -0.22824 -0.15195 -0.23403 C -0.15026 -0.23958 -0.14935 -0.24514 -0.14713 -0.24954 C -0.14153 -0.26111 -0.13632 -0.27361 -0.12877 -0.28032 C -0.12083 -0.28727 -0.11549 -0.29282 -0.10677 -0.29722 C -0.10325 -0.29907 -0.09974 -0.30046 -0.09609 -0.30069 C -0.08047 -0.30208 -0.06471 -0.30185 -0.04896 -0.30255 C -0.04518 -0.30417 -0.04127 -0.30556 -0.0375 -0.30764 C -0.02708 -0.31319 -0.01666 -0.32014 -0.00677 -0.32801 C -0.00143 -0.33241 0.00313 -0.33912 0.00873 -0.34167 C 0.01524 -0.34491 0.02214 -0.34398 0.02891 -0.34514 C 0.03243 -0.34468 0.03594 -0.34421 0.03946 -0.34352 C 0.04649 -0.3419 0.05352 -0.33958 0.06055 -0.33843 C 0.06602 -0.33727 0.07149 -0.33727 0.07696 -0.33657 C 0.07917 -0.33727 0.08151 -0.3375 0.08373 -0.33843 C 0.08724 -0.33981 0.09063 -0.34259 0.09427 -0.34352 C 0.10183 -0.34537 0.11732 -0.34699 0.11732 -0.34676 C 0.12917 -0.34514 0.14102 -0.34421 0.15287 -0.34167 C 0.15834 -0.34074 0.16927 -0.33657 0.16927 -0.33634 C 0.1724 -0.33727 0.17565 -0.33727 0.17891 -0.33843 C 0.18724 -0.34144 0.18907 -0.34583 0.19714 -0.35208 C 0.20703 -0.35972 0.21732 -0.36574 0.22696 -0.37431 C 0.23203 -0.3787 0.23698 -0.38426 0.24232 -0.38796 C 0.25716 -0.39792 0.26302 -0.39699 0.27891 -0.39977 C 0.29141 -0.39884 0.30391 -0.39861 0.31641 -0.39653 C 0.32032 -0.39583 0.32396 -0.39282 0.32787 -0.39144 C 0.33112 -0.39005 0.33425 -0.38912 0.3375 -0.38796 C 0.34076 -0.38519 0.34401 -0.38264 0.34714 -0.3794 C 0.35638 -0.36898 0.34935 -0.3713 0.36055 -0.36227 C 0.36368 -0.35995 0.36693 -0.3588 0.37019 -0.35718 C 0.38594 -0.35764 0.40157 -0.35764 0.41732 -0.3588 C 0.42214 -0.35926 0.42696 -0.36157 0.43177 -0.36227 C 0.43815 -0.36319 0.44453 -0.36343 0.45091 -0.36389 C 0.46211 -0.36181 0.47357 -0.36111 0.48464 -0.35718 C 0.48841 -0.35579 0.49154 -0.35093 0.49519 -0.34861 C 0.5 -0.3456 0.50651 -0.34468 0.51159 -0.34352 C 0.52045 -0.34398 0.52943 -0.34421 0.53841 -0.34514 C 0.54388 -0.34583 0.54935 -0.34769 0.55482 -0.34861 C 0.56081 -0.34954 0.56693 -0.34977 0.57305 -0.35023 C 0.59479 -0.34907 0.61667 -0.35023 0.63841 -0.34699 C 0.64545 -0.34583 0.65417 -0.33866 0.65964 -0.32986 C 0.66172 -0.32616 0.66381 -0.32222 0.66537 -0.31782 C 0.66901 -0.30741 0.66953 -0.29259 0.675 -0.28542 C 0.67631 -0.28356 0.67735 -0.28148 0.67878 -0.28032 C 0.68164 -0.27778 0.68985 -0.27454 0.69232 -0.27338 C 0.69519 -0.26713 0.70039 -0.25741 0.70196 -0.24954 C 0.70313 -0.24375 0.7043 -0.2213 0.70482 -0.21366 C 0.70378 -0.2044 0.70352 -0.19514 0.70196 -0.18634 C 0.70065 -0.17917 0.69479 -0.17037 0.69232 -0.16574 C 0.68985 -0.13958 0.68998 -0.14699 0.69519 -0.10093 C 0.69597 -0.09444 0.70013 -0.08495 0.70196 -0.0787 C 0.70365 -0.07269 0.70508 -0.06597 0.70677 -0.05972 C 0.70612 -0.04097 0.7069 -0.02176 0.70482 -0.00347 C 0.70365 0.00694 0.69935 0.01574 0.69714 0.02569 C 0.6961 0.03009 0.69584 0.03472 0.69519 0.03935 C 0.69753 0.09329 0.69349 0.0294 0.70091 0.0838 C 0.70222 0.09282 0.70222 0.10208 0.70287 0.11111 C 0.70157 0.11968 0.70091 0.1287 0.69896 0.13681 C 0.69688 0.1456 0.69271 0.15255 0.6875 0.15556 C 0.68412 0.15764 0.68047 0.1581 0.67696 0.15903 C 0.67214 0.16042 0.66732 0.16134 0.6625 0.1625 C 0.66055 0.16412 0.65834 0.16528 0.65677 0.16736 C 0.65508 0.16991 0.65391 0.17292 0.65287 0.17616 C 0.65078 0.18218 0.64831 0.19699 0.64714 0.20347 C 0.64675 0.20903 0.64649 0.21481 0.6461 0.2206 C 0.64584 0.22384 0.64597 0.22778 0.64519 0.23079 C 0.64466 0.23264 0.64362 0.23519 0.64232 0.23565 C 0.63828 0.23819 0.63399 0.23819 0.62982 0.23935 C 0.62279 0.23819 0.61563 0.23843 0.6086 0.23565 C 0.603 0.2338 0.59792 0.22824 0.59232 0.22569 C 0.58815 0.22384 0.58399 0.22338 0.57982 0.22176 C 0.57084 0.22477 0.56133 0.22477 0.55287 0.23079 C 0.5306 0.24653 0.525 0.27222 0.51159 0.30602 C 0.5099 0.32662 0.50795 0.34699 0.50677 0.36736 C 0.50573 0.38495 0.50795 0.4037 0.50482 0.4206 C 0.50222 0.43426 0.4836 0.43843 0.47878 0.44051 C 0.45052 0.43449 0.45209 0.43843 0.42214 0.41551 C 0.37526 0.37917 0.41875 0.39954 0.37409 0.38287 C 0.35638 0.38981 0.33841 0.39398 0.3211 0.40347 C 0.30951 0.40972 0.29896 0.42153 0.2875 0.42917 C 0.27969 0.43449 0.25417 0.44907 0.24232 0.45301 C 0.23881 0.45417 0.23529 0.45417 0.23177 0.45486 C 0.21589 0.45231 0.2194 0.45579 0.20482 0.44051 C 0.19662 0.43241 0.18881 0.41875 0.17891 0.41551 C 0.17292 0.41343 0.16667 0.41366 0.16055 0.41366 L 0.11927 0.41181 C 0.11407 0.40972 0.10912 0.40579 0.10391 0.40486 C 0.07969 0.40278 0.07123 0.40648 0.05 0.41181 C 0.03972 0.40787 0.02891 0.40741 0.01927 0.4 C 0.01602 0.39745 -0.00104 0.36806 -0.00481 0.36042 C -0.01198 0.34653 -0.02591 0.31782 -0.02591 0.31829 C -0.02747 0.31065 -0.02955 0.29699 -0.03359 0.29213 C -0.04388 0.27986 -0.05794 0.27917 -0.06927 0.27338 C -0.07317 0.2713 -0.07695 0.26782 -0.08073 0.26505 C -0.08268 0.26111 -0.08489 0.25741 -0.08646 0.25301 C -0.09101 0.24028 -0.0914 0.22847 -0.09323 0.21366 C -0.09166 0.19884 -0.09166 0.18333 -0.08841 0.16921 C -0.08424 0.15139 -0.07786 0.14468 -0.07018 0.13519 C -0.0582 0.13681 -0.05872 0.14074 -0.04896 0.12662 C -0.04453 0.11991 -0.03646 0.10417 -0.03646 0.10463 C -0.03411 0.09167 -0.03541 0.09514 -0.03073 0.0838 C -0.02539 0.07037 -0.02682 0.07222 -0.02109 0.06505 C -0.02018 0.06389 -0.01927 0.0625 -0.01823 0.06157 C -0.01731 0.06088 -0.01627 0.06042 -0.01536 0.05995 C -0.00612 0.04352 -0.01797 0.06296 -0.00963 0.05301 C -0.00846 0.05162 -0.00755 0.04977 -0.00677 0.04792 C -0.00534 0.04514 -0.00403 0.04236 -0.00286 0.03935 C -0.00143 0.03565 -0.00026 0.03032 -3.125E-6 0.02569 C 0.00013 0.02292 -3.125E-6 0.02014 -3.125E-6 0.01713 L 0.00091 0.01713 " pathEditMode="relative" rAng="0" ptsTypes="AAAAAAAAAAAAAAAAAAAAAAAAAAAAAAAAAAAAAAAAAAAAAAAAAAAAAAAAAAAAAAAAAAAAAAAAAAAAAAAAAAAAAAAAAAAAAAAAAAAAAAAAAAAAAAAAAAAAAAAAAAAAAAA">
                                      <p:cBhvr>
                                        <p:cTn id="8" dur="20000" fill="hold"/>
                                        <p:tgtEl>
                                          <p:spTgt spid="20"/>
                                        </p:tgtEl>
                                        <p:attrNameLst>
                                          <p:attrName>ppt_x</p:attrName>
                                          <p:attrName>ppt_y</p:attrName>
                                        </p:attrNameLst>
                                      </p:cBhvr>
                                      <p:rCtr x="25625" y="2755"/>
                                    </p:animMotion>
                                  </p:childTnLst>
                                </p:cTn>
                              </p:par>
                              <p:par>
                                <p:cTn id="9"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10" dur="20000" fill="hold"/>
                                        <p:tgtEl>
                                          <p:spTgt spid="12"/>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D70FD6-D92D-82B0-81FD-C197C3C01065}"/>
              </a:ext>
            </a:extLst>
          </p:cNvPr>
          <p:cNvSpPr/>
          <p:nvPr userDrawn="1"/>
        </p:nvSpPr>
        <p:spPr>
          <a:xfrm>
            <a:off x="0" y="0"/>
            <a:ext cx="12192000" cy="6893560"/>
          </a:xfrm>
          <a:prstGeom prst="rect">
            <a:avLst/>
          </a:prstGeom>
          <a:gradFill flip="none" rotWithShape="1">
            <a:gsLst>
              <a:gs pos="0">
                <a:srgbClr val="EAF2FA"/>
              </a:gs>
              <a:gs pos="40000">
                <a:schemeClr val="accent5">
                  <a:lumMod val="20000"/>
                  <a:lumOff val="80000"/>
                </a:schemeClr>
              </a:gs>
              <a:gs pos="63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4" name="Picture 3" descr="A white cloud in a black background&#10;&#10;Description automatically generated with low confidence">
            <a:extLst>
              <a:ext uri="{FF2B5EF4-FFF2-40B4-BE49-F238E27FC236}">
                <a16:creationId xmlns:a16="http://schemas.microsoft.com/office/drawing/2014/main" id="{60E037C1-6843-5547-3711-DB8285D303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05433" y="1506538"/>
            <a:ext cx="1269276" cy="525842"/>
          </a:xfrm>
          <a:prstGeom prst="rect">
            <a:avLst/>
          </a:prstGeom>
          <a:effectLst>
            <a:innerShdw blurRad="114300">
              <a:schemeClr val="accent5">
                <a:lumMod val="40000"/>
                <a:lumOff val="60000"/>
              </a:schemeClr>
            </a:innerShdw>
          </a:effectLst>
        </p:spPr>
      </p:pic>
      <p:pic>
        <p:nvPicPr>
          <p:cNvPr id="5" name="Picture 4" descr="A green and black background&#10;&#10;Description automatically generated">
            <a:extLst>
              <a:ext uri="{FF2B5EF4-FFF2-40B4-BE49-F238E27FC236}">
                <a16:creationId xmlns:a16="http://schemas.microsoft.com/office/drawing/2014/main" id="{BA95A9E6-D399-12DD-BAFB-1AEFC40EAFF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2995"/>
          <a:stretch/>
        </p:blipFill>
        <p:spPr>
          <a:xfrm>
            <a:off x="0" y="-148520"/>
            <a:ext cx="11601795" cy="6183407"/>
          </a:xfrm>
          <a:prstGeom prst="rect">
            <a:avLst/>
          </a:prstGeom>
        </p:spPr>
      </p:pic>
      <p:pic>
        <p:nvPicPr>
          <p:cNvPr id="6" name="Picture 5" descr="A white cloud in a black background&#10;&#10;Description automatically generated with low confidence">
            <a:extLst>
              <a:ext uri="{FF2B5EF4-FFF2-40B4-BE49-F238E27FC236}">
                <a16:creationId xmlns:a16="http://schemas.microsoft.com/office/drawing/2014/main" id="{804083EA-54A7-61FA-7760-5218D923646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19234" y="3268225"/>
            <a:ext cx="1269276" cy="525842"/>
          </a:xfrm>
          <a:prstGeom prst="rect">
            <a:avLst/>
          </a:prstGeom>
          <a:effectLst>
            <a:innerShdw blurRad="114300">
              <a:schemeClr val="accent5">
                <a:lumMod val="60000"/>
                <a:lumOff val="40000"/>
              </a:schemeClr>
            </a:innerShdw>
          </a:effectLst>
        </p:spPr>
      </p:pic>
      <p:sp>
        <p:nvSpPr>
          <p:cNvPr id="7" name="TextBox 6">
            <a:extLst>
              <a:ext uri="{FF2B5EF4-FFF2-40B4-BE49-F238E27FC236}">
                <a16:creationId xmlns:a16="http://schemas.microsoft.com/office/drawing/2014/main" id="{CBDFB8D4-74F6-D7CC-A5FD-7595D0F29E9C}"/>
              </a:ext>
            </a:extLst>
          </p:cNvPr>
          <p:cNvSpPr txBox="1"/>
          <p:nvPr userDrawn="1"/>
        </p:nvSpPr>
        <p:spPr>
          <a:xfrm>
            <a:off x="2412398" y="756852"/>
            <a:ext cx="7367203"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NZ" sz="3600" kern="1200">
                <a:solidFill>
                  <a:schemeClr val="tx1"/>
                </a:solidFill>
                <a:latin typeface="Arial Rounded MT Bold" panose="020F0704030504030204" pitchFamily="34" charset="0"/>
                <a:ea typeface="+mn-ea"/>
                <a:cs typeface="+mn-cs"/>
              </a:rPr>
              <a:t>Lots of trains use the railway line closest to your school.</a:t>
            </a:r>
          </a:p>
        </p:txBody>
      </p:sp>
      <p:grpSp>
        <p:nvGrpSpPr>
          <p:cNvPr id="8" name="Group 7">
            <a:extLst>
              <a:ext uri="{FF2B5EF4-FFF2-40B4-BE49-F238E27FC236}">
                <a16:creationId xmlns:a16="http://schemas.microsoft.com/office/drawing/2014/main" id="{B0F0DFEE-EADA-F19C-E148-B75E73E0E3D4}"/>
              </a:ext>
            </a:extLst>
          </p:cNvPr>
          <p:cNvGrpSpPr/>
          <p:nvPr userDrawn="1"/>
        </p:nvGrpSpPr>
        <p:grpSpPr>
          <a:xfrm>
            <a:off x="763393" y="731207"/>
            <a:ext cx="1002995" cy="1002995"/>
            <a:chOff x="763392" y="731205"/>
            <a:chExt cx="1002995" cy="1002995"/>
          </a:xfrm>
        </p:grpSpPr>
        <p:sp>
          <p:nvSpPr>
            <p:cNvPr id="9" name="Oval 8">
              <a:extLst>
                <a:ext uri="{FF2B5EF4-FFF2-40B4-BE49-F238E27FC236}">
                  <a16:creationId xmlns:a16="http://schemas.microsoft.com/office/drawing/2014/main" id="{AEBA2B0F-570A-D731-D009-EB2707EFAAB4}"/>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10" name="Oval 9">
              <a:extLst>
                <a:ext uri="{FF2B5EF4-FFF2-40B4-BE49-F238E27FC236}">
                  <a16:creationId xmlns:a16="http://schemas.microsoft.com/office/drawing/2014/main" id="{316A0EFD-4F06-E3CB-E236-11F4B3C3CE63}"/>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sp>
        <p:nvSpPr>
          <p:cNvPr id="11" name="Rectangle 10">
            <a:extLst>
              <a:ext uri="{FF2B5EF4-FFF2-40B4-BE49-F238E27FC236}">
                <a16:creationId xmlns:a16="http://schemas.microsoft.com/office/drawing/2014/main" id="{BC7DEAFD-E9F1-70AC-1999-448B5BEB1B7F}"/>
              </a:ext>
            </a:extLst>
          </p:cNvPr>
          <p:cNvSpPr/>
          <p:nvPr userDrawn="1"/>
        </p:nvSpPr>
        <p:spPr>
          <a:xfrm>
            <a:off x="0" y="6034889"/>
            <a:ext cx="12192000" cy="85867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14" name="Picture 13" descr="A green and black background&#10;&#10;Description automatically generated">
            <a:extLst>
              <a:ext uri="{FF2B5EF4-FFF2-40B4-BE49-F238E27FC236}">
                <a16:creationId xmlns:a16="http://schemas.microsoft.com/office/drawing/2014/main" id="{5B4E5CB4-D9C0-DC34-3C61-30F8449041E3}"/>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flipH="1">
            <a:off x="7708376" y="5173597"/>
            <a:ext cx="4483624" cy="858673"/>
          </a:xfrm>
          <a:prstGeom prst="rect">
            <a:avLst/>
          </a:prstGeom>
        </p:spPr>
      </p:pic>
      <p:pic>
        <p:nvPicPr>
          <p:cNvPr id="15" name="Picture 14" descr="A white cloud in a black background&#10;&#10;Description automatically generated with low confidence">
            <a:extLst>
              <a:ext uri="{FF2B5EF4-FFF2-40B4-BE49-F238E27FC236}">
                <a16:creationId xmlns:a16="http://schemas.microsoft.com/office/drawing/2014/main" id="{8F0C447F-470E-3F57-58C8-47516804C4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19234" y="3268225"/>
            <a:ext cx="1269276" cy="525842"/>
          </a:xfrm>
          <a:prstGeom prst="rect">
            <a:avLst/>
          </a:prstGeom>
          <a:effectLst>
            <a:innerShdw blurRad="114300">
              <a:schemeClr val="accent5">
                <a:lumMod val="60000"/>
                <a:lumOff val="40000"/>
              </a:schemeClr>
            </a:innerShdw>
          </a:effectLst>
        </p:spPr>
      </p:pic>
      <p:sp>
        <p:nvSpPr>
          <p:cNvPr id="16" name="Picture Placeholder 16">
            <a:extLst>
              <a:ext uri="{FF2B5EF4-FFF2-40B4-BE49-F238E27FC236}">
                <a16:creationId xmlns:a16="http://schemas.microsoft.com/office/drawing/2014/main" id="{80BFCFE6-2E6B-CEA3-6509-1DC581FA20BE}"/>
              </a:ext>
            </a:extLst>
          </p:cNvPr>
          <p:cNvSpPr>
            <a:spLocks noGrp="1"/>
          </p:cNvSpPr>
          <p:nvPr>
            <p:ph type="pic" sz="quarter" idx="15" hasCustomPrompt="1"/>
          </p:nvPr>
        </p:nvSpPr>
        <p:spPr>
          <a:xfrm>
            <a:off x="261570" y="2465405"/>
            <a:ext cx="5648167" cy="3333387"/>
          </a:xfrm>
          <a:prstGeom prst="rect">
            <a:avLst/>
          </a:prstGeom>
        </p:spPr>
        <p:txBody>
          <a:bodyPr/>
          <a:lstStyle>
            <a:lvl1pPr>
              <a:defRPr sz="3200">
                <a:highlight>
                  <a:srgbClr val="FFFF00"/>
                </a:highligh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NZ"/>
              <a:t>SCREENSHOT OF LOCAL RLX FROM GOOGLE STREETVIEW</a:t>
            </a:r>
          </a:p>
          <a:p>
            <a:endParaRPr lang="en-NZ"/>
          </a:p>
        </p:txBody>
      </p:sp>
      <p:sp>
        <p:nvSpPr>
          <p:cNvPr id="17" name="Picture Placeholder 25">
            <a:extLst>
              <a:ext uri="{FF2B5EF4-FFF2-40B4-BE49-F238E27FC236}">
                <a16:creationId xmlns:a16="http://schemas.microsoft.com/office/drawing/2014/main" id="{AE49D4C9-10A7-2A66-A8DF-5E17682DCFC8}"/>
              </a:ext>
            </a:extLst>
          </p:cNvPr>
          <p:cNvSpPr>
            <a:spLocks noGrp="1"/>
          </p:cNvSpPr>
          <p:nvPr>
            <p:ph type="pic" sz="quarter" idx="12" hasCustomPrompt="1"/>
          </p:nvPr>
        </p:nvSpPr>
        <p:spPr>
          <a:xfrm>
            <a:off x="6282266" y="2465407"/>
            <a:ext cx="5648167" cy="3325745"/>
          </a:xfrm>
          <a:prstGeom prst="rect">
            <a:avLst/>
          </a:prstGeom>
        </p:spPr>
        <p:txBody>
          <a:bodyPr>
            <a:normAutofit/>
          </a:bodyPr>
          <a:lstStyle>
            <a:lvl1pPr marL="0" indent="0" algn="ctr">
              <a:buNone/>
              <a:defRPr sz="3200">
                <a:highlight>
                  <a:srgbClr val="FFFF00"/>
                </a:highlight>
              </a:defRPr>
            </a:lvl1pPr>
          </a:lstStyle>
          <a:p>
            <a:r>
              <a:rPr lang="en-NZ"/>
              <a:t>PICTURE OF TRAIN CARRYING LOCAL FREIGHT</a:t>
            </a:r>
          </a:p>
        </p:txBody>
      </p:sp>
      <p:pic>
        <p:nvPicPr>
          <p:cNvPr id="2" name="Picture 1">
            <a:extLst>
              <a:ext uri="{FF2B5EF4-FFF2-40B4-BE49-F238E27FC236}">
                <a16:creationId xmlns:a16="http://schemas.microsoft.com/office/drawing/2014/main" id="{EA31304F-B633-6470-7C0A-4E68607B5787}"/>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311954" y="6294728"/>
            <a:ext cx="1848327" cy="393239"/>
          </a:xfrm>
          <a:prstGeom prst="rect">
            <a:avLst/>
          </a:prstGeom>
        </p:spPr>
      </p:pic>
      <p:pic>
        <p:nvPicPr>
          <p:cNvPr id="18" name="Picture 17">
            <a:extLst>
              <a:ext uri="{FF2B5EF4-FFF2-40B4-BE49-F238E27FC236}">
                <a16:creationId xmlns:a16="http://schemas.microsoft.com/office/drawing/2014/main" id="{C7B92300-EC4E-381B-5F6F-DAF6A51DDF91}"/>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10571208" y="6267605"/>
            <a:ext cx="1308840" cy="393239"/>
          </a:xfrm>
          <a:prstGeom prst="rect">
            <a:avLst/>
          </a:prstGeom>
        </p:spPr>
      </p:pic>
    </p:spTree>
    <p:extLst>
      <p:ext uri="{BB962C8B-B14F-4D97-AF65-F5344CB8AC3E}">
        <p14:creationId xmlns:p14="http://schemas.microsoft.com/office/powerpoint/2010/main" val="426786829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6"/>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6 L 0.01523 -0.00046 L -0.01797 -0.00046 L -0.00352 -0.00046 Z " pathEditMode="relative" rAng="0" ptsTypes="AAAA">
                                      <p:cBhvr>
                                        <p:cTn id="8" dur="20000" fill="hold"/>
                                        <p:tgtEl>
                                          <p:spTgt spid="4"/>
                                        </p:tgtEl>
                                        <p:attrNameLst>
                                          <p:attrName>ppt_x</p:attrName>
                                          <p:attrName>ppt_y</p:attrName>
                                        </p:attrNameLst>
                                      </p:cBhvr>
                                      <p:rCtr x="208" y="0"/>
                                    </p:animMotion>
                                  </p:childTnLst>
                                </p:cTn>
                              </p:par>
                              <p:par>
                                <p:cTn id="9"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10" dur="20000" fill="hold"/>
                                        <p:tgtEl>
                                          <p:spTgt spid="15"/>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91594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E59C5B-A7DB-A77A-5A4B-B1366ECC73C8}"/>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5" name="Picture 4" descr="A white cloud in a black background&#10;&#10;Description automatically generated with low confidence">
            <a:extLst>
              <a:ext uri="{FF2B5EF4-FFF2-40B4-BE49-F238E27FC236}">
                <a16:creationId xmlns:a16="http://schemas.microsoft.com/office/drawing/2014/main" id="{4D34D834-F4EA-795F-ADF7-EF71F0DB91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grpSp>
        <p:nvGrpSpPr>
          <p:cNvPr id="6" name="Group 5">
            <a:extLst>
              <a:ext uri="{FF2B5EF4-FFF2-40B4-BE49-F238E27FC236}">
                <a16:creationId xmlns:a16="http://schemas.microsoft.com/office/drawing/2014/main" id="{F764A074-CF77-AB02-44CD-A395DF20E905}"/>
              </a:ext>
            </a:extLst>
          </p:cNvPr>
          <p:cNvGrpSpPr/>
          <p:nvPr userDrawn="1"/>
        </p:nvGrpSpPr>
        <p:grpSpPr>
          <a:xfrm>
            <a:off x="763394" y="731208"/>
            <a:ext cx="787501" cy="787501"/>
            <a:chOff x="763392" y="731205"/>
            <a:chExt cx="1002995" cy="1002995"/>
          </a:xfrm>
        </p:grpSpPr>
        <p:sp>
          <p:nvSpPr>
            <p:cNvPr id="7" name="Oval 6">
              <a:extLst>
                <a:ext uri="{FF2B5EF4-FFF2-40B4-BE49-F238E27FC236}">
                  <a16:creationId xmlns:a16="http://schemas.microsoft.com/office/drawing/2014/main" id="{D81A12C0-66C9-4C5D-43BF-7C5247ED4274}"/>
                </a:ext>
              </a:extLst>
            </p:cNvPr>
            <p:cNvSpPr/>
            <p:nvPr userDrawn="1"/>
          </p:nvSpPr>
          <p:spPr>
            <a:xfrm>
              <a:off x="763392" y="731205"/>
              <a:ext cx="1002995" cy="1002995"/>
            </a:xfrm>
            <a:prstGeom prst="ellipse">
              <a:avLst/>
            </a:prstGeom>
            <a:solidFill>
              <a:srgbClr val="FFFFFF"/>
            </a:solidFill>
            <a:ln>
              <a:noFill/>
            </a:ln>
            <a:effectLst>
              <a:glow rad="762000">
                <a:schemeClr val="bg1"/>
              </a:glow>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8" name="Oval 7">
              <a:extLst>
                <a:ext uri="{FF2B5EF4-FFF2-40B4-BE49-F238E27FC236}">
                  <a16:creationId xmlns:a16="http://schemas.microsoft.com/office/drawing/2014/main" id="{E3186259-49CF-CC81-245B-D7DF3A9E6546}"/>
                </a:ext>
              </a:extLst>
            </p:cNvPr>
            <p:cNvSpPr/>
            <p:nvPr userDrawn="1"/>
          </p:nvSpPr>
          <p:spPr>
            <a:xfrm>
              <a:off x="928762" y="896575"/>
              <a:ext cx="672257" cy="672257"/>
            </a:xfrm>
            <a:prstGeom prst="ellipse">
              <a:avLst/>
            </a:prstGeom>
            <a:gradFill flip="none" rotWithShape="1">
              <a:gsLst>
                <a:gs pos="4000">
                  <a:srgbClr val="FFF2C9"/>
                </a:gs>
                <a:gs pos="89000">
                  <a:schemeClr val="accent4"/>
                </a:gs>
                <a:gs pos="40000">
                  <a:srgbClr val="FFE080"/>
                </a:gs>
              </a:gsLst>
              <a:path path="circle">
                <a:fillToRect l="50000" t="50000" r="50000" b="50000"/>
              </a:path>
              <a:tileRect/>
            </a:gradFill>
            <a:ln>
              <a:noFill/>
            </a:ln>
            <a:effectLst>
              <a:glow rad="635000">
                <a:schemeClr val="accent4">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800"/>
            </a:p>
          </p:txBody>
        </p:sp>
      </p:grpSp>
      <p:pic>
        <p:nvPicPr>
          <p:cNvPr id="12" name="Picture 11" descr="A white cloud in a black background&#10;&#10;Description automatically generated with low confidence">
            <a:extLst>
              <a:ext uri="{FF2B5EF4-FFF2-40B4-BE49-F238E27FC236}">
                <a16:creationId xmlns:a16="http://schemas.microsoft.com/office/drawing/2014/main" id="{B2EC65BF-FE6D-E553-8AB3-F9DDBD1FF7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5" name="Group 14">
            <a:extLst>
              <a:ext uri="{FF2B5EF4-FFF2-40B4-BE49-F238E27FC236}">
                <a16:creationId xmlns:a16="http://schemas.microsoft.com/office/drawing/2014/main" id="{D343CDAA-F5D4-F932-2B8F-48A8C99221F0}"/>
              </a:ext>
            </a:extLst>
          </p:cNvPr>
          <p:cNvGrpSpPr/>
          <p:nvPr userDrawn="1"/>
        </p:nvGrpSpPr>
        <p:grpSpPr>
          <a:xfrm>
            <a:off x="0" y="2416901"/>
            <a:ext cx="12192000" cy="3843955"/>
            <a:chOff x="-160666" y="2818552"/>
            <a:chExt cx="12103744" cy="3843955"/>
          </a:xfrm>
        </p:grpSpPr>
        <p:pic>
          <p:nvPicPr>
            <p:cNvPr id="16" name="Picture 15" descr="A cartoon face with a black background&#10;&#10;Description automatically generated">
              <a:extLst>
                <a:ext uri="{FF2B5EF4-FFF2-40B4-BE49-F238E27FC236}">
                  <a16:creationId xmlns:a16="http://schemas.microsoft.com/office/drawing/2014/main" id="{94695A25-5BD1-2F74-1ED2-1FC350FE36FB}"/>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7" name="Picture 16" descr="A cartoon face with a black background&#10;&#10;Description automatically generated">
              <a:extLst>
                <a:ext uri="{FF2B5EF4-FFF2-40B4-BE49-F238E27FC236}">
                  <a16:creationId xmlns:a16="http://schemas.microsoft.com/office/drawing/2014/main" id="{BA6A18D5-39E8-B782-F8D2-5D4B94C4D690}"/>
                </a:ext>
              </a:extLst>
            </p:cNvPr>
            <p:cNvPicPr>
              <a:picLocks noChangeAspect="1"/>
            </p:cNvPicPr>
            <p:nvPr userDrawn="1"/>
          </p:nvPicPr>
          <p:blipFill rotWithShape="1">
            <a:blip r:embed="rId4" cstate="email">
              <a:alphaModFix amt="78000"/>
              <a:extLs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2" name="Rectangle 1">
            <a:extLst>
              <a:ext uri="{FF2B5EF4-FFF2-40B4-BE49-F238E27FC236}">
                <a16:creationId xmlns:a16="http://schemas.microsoft.com/office/drawing/2014/main" id="{97DBE40F-2871-6982-9844-87A1FA7BAF05}"/>
              </a:ext>
            </a:extLst>
          </p:cNvPr>
          <p:cNvSpPr/>
          <p:nvPr userDrawn="1"/>
        </p:nvSpPr>
        <p:spPr>
          <a:xfrm>
            <a:off x="-1300766" y="2292441"/>
            <a:ext cx="14669036" cy="3733933"/>
          </a:xfrm>
          <a:prstGeom prst="rect">
            <a:avLst/>
          </a:prstGeom>
          <a:solidFill>
            <a:schemeClr val="bg1">
              <a:alpha val="68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14" name="Rectangle 13">
            <a:extLst>
              <a:ext uri="{FF2B5EF4-FFF2-40B4-BE49-F238E27FC236}">
                <a16:creationId xmlns:a16="http://schemas.microsoft.com/office/drawing/2014/main" id="{DD27B4BC-9C81-7E1C-6B8C-7DF3C7E324C7}"/>
              </a:ext>
            </a:extLst>
          </p:cNvPr>
          <p:cNvSpPr/>
          <p:nvPr userDrawn="1"/>
        </p:nvSpPr>
        <p:spPr>
          <a:xfrm>
            <a:off x="0" y="6230473"/>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Tree>
    <p:extLst>
      <p:ext uri="{BB962C8B-B14F-4D97-AF65-F5344CB8AC3E}">
        <p14:creationId xmlns:p14="http://schemas.microsoft.com/office/powerpoint/2010/main" val="224625397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2"/>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17A0C0-96CC-B1C7-9CB1-D8D005D7334D}"/>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pic>
        <p:nvPicPr>
          <p:cNvPr id="5" name="Picture 4" descr="A white cloud in a black background&#10;&#10;Description automatically generated with low confidence">
            <a:extLst>
              <a:ext uri="{FF2B5EF4-FFF2-40B4-BE49-F238E27FC236}">
                <a16:creationId xmlns:a16="http://schemas.microsoft.com/office/drawing/2014/main" id="{A6D990C8-9D74-B541-73E4-F6C7353F26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346863" y="370733"/>
            <a:ext cx="1269276" cy="525842"/>
          </a:xfrm>
          <a:prstGeom prst="rect">
            <a:avLst/>
          </a:prstGeom>
          <a:effectLst>
            <a:innerShdw blurRad="114300">
              <a:schemeClr val="accent5">
                <a:lumMod val="60000"/>
                <a:lumOff val="40000"/>
              </a:schemeClr>
            </a:innerShdw>
          </a:effectLst>
        </p:spPr>
      </p:pic>
      <p:pic>
        <p:nvPicPr>
          <p:cNvPr id="10" name="Picture 9" descr="A white cloud in a black background&#10;&#10;Description automatically generated with low confidence">
            <a:extLst>
              <a:ext uri="{FF2B5EF4-FFF2-40B4-BE49-F238E27FC236}">
                <a16:creationId xmlns:a16="http://schemas.microsoft.com/office/drawing/2014/main" id="{5E2145C7-B1CB-E5D9-2781-BC0E71932B2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774811" y="1651869"/>
            <a:ext cx="1269276" cy="525842"/>
          </a:xfrm>
          <a:prstGeom prst="rect">
            <a:avLst/>
          </a:prstGeom>
          <a:effectLst>
            <a:innerShdw blurRad="114300">
              <a:schemeClr val="accent5">
                <a:lumMod val="60000"/>
                <a:lumOff val="40000"/>
              </a:schemeClr>
            </a:innerShdw>
          </a:effectLst>
        </p:spPr>
      </p:pic>
      <p:grpSp>
        <p:nvGrpSpPr>
          <p:cNvPr id="12" name="Group 11">
            <a:extLst>
              <a:ext uri="{FF2B5EF4-FFF2-40B4-BE49-F238E27FC236}">
                <a16:creationId xmlns:a16="http://schemas.microsoft.com/office/drawing/2014/main" id="{C137F819-E353-6B4D-4E2A-06BB00EF4A63}"/>
              </a:ext>
            </a:extLst>
          </p:cNvPr>
          <p:cNvGrpSpPr/>
          <p:nvPr userDrawn="1"/>
        </p:nvGrpSpPr>
        <p:grpSpPr>
          <a:xfrm>
            <a:off x="0" y="2416901"/>
            <a:ext cx="12192000" cy="3843955"/>
            <a:chOff x="-160666" y="2818552"/>
            <a:chExt cx="12103744" cy="3843955"/>
          </a:xfrm>
        </p:grpSpPr>
        <p:pic>
          <p:nvPicPr>
            <p:cNvPr id="13" name="Picture 12" descr="A cartoon face with a black background&#10;&#10;Description automatically generated">
              <a:extLst>
                <a:ext uri="{FF2B5EF4-FFF2-40B4-BE49-F238E27FC236}">
                  <a16:creationId xmlns:a16="http://schemas.microsoft.com/office/drawing/2014/main" id="{DA98E258-4511-8B2C-29BD-E6CF6F540030}"/>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4" name="Picture 13" descr="A cartoon face with a black background&#10;&#10;Description automatically generated">
              <a:extLst>
                <a:ext uri="{FF2B5EF4-FFF2-40B4-BE49-F238E27FC236}">
                  <a16:creationId xmlns:a16="http://schemas.microsoft.com/office/drawing/2014/main" id="{00F4D846-4484-8EB2-BB5B-0AB1632BE3FB}"/>
                </a:ext>
              </a:extLst>
            </p:cNvPr>
            <p:cNvPicPr>
              <a:picLocks noChangeAspect="1"/>
            </p:cNvPicPr>
            <p:nvPr userDrawn="1"/>
          </p:nvPicPr>
          <p:blipFill rotWithShape="1">
            <a:blip r:embed="rId4" cstate="email">
              <a:alphaModFix amt="78000"/>
              <a:extLs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9" name="Rectangle: Rounded Corners 8">
            <a:extLst>
              <a:ext uri="{FF2B5EF4-FFF2-40B4-BE49-F238E27FC236}">
                <a16:creationId xmlns:a16="http://schemas.microsoft.com/office/drawing/2014/main" id="{3422AE97-E5A0-F0EE-C677-EBB046F090BF}"/>
              </a:ext>
            </a:extLst>
          </p:cNvPr>
          <p:cNvSpPr/>
          <p:nvPr userDrawn="1"/>
        </p:nvSpPr>
        <p:spPr>
          <a:xfrm>
            <a:off x="400051" y="1476377"/>
            <a:ext cx="11353799" cy="4826293"/>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2" name="Rectangle 1">
            <a:extLst>
              <a:ext uri="{FF2B5EF4-FFF2-40B4-BE49-F238E27FC236}">
                <a16:creationId xmlns:a16="http://schemas.microsoft.com/office/drawing/2014/main" id="{4D24F13D-0E6F-0709-196A-9A577AEAB3A9}"/>
              </a:ext>
            </a:extLst>
          </p:cNvPr>
          <p:cNvSpPr/>
          <p:nvPr userDrawn="1"/>
        </p:nvSpPr>
        <p:spPr>
          <a:xfrm>
            <a:off x="0" y="6230473"/>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Tree>
    <p:extLst>
      <p:ext uri="{BB962C8B-B14F-4D97-AF65-F5344CB8AC3E}">
        <p14:creationId xmlns:p14="http://schemas.microsoft.com/office/powerpoint/2010/main" val="7296850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351 -0.00046 L 0.01524 -0.00046 L -0.01797 -0.00046 L -0.00351 -0.00046 Z " pathEditMode="relative" rAng="0" ptsTypes="AAAA">
                                      <p:cBhvr>
                                        <p:cTn id="6" dur="20000" fill="hold"/>
                                        <p:tgtEl>
                                          <p:spTgt spid="5"/>
                                        </p:tgtEl>
                                        <p:attrNameLst>
                                          <p:attrName>ppt_x</p:attrName>
                                          <p:attrName>ppt_y</p:attrName>
                                        </p:attrNameLst>
                                      </p:cBhvr>
                                      <p:rCtr x="208" y="0"/>
                                    </p:animMotion>
                                  </p:childTnLst>
                                </p:cTn>
                              </p:par>
                              <p:par>
                                <p:cTn id="7" presetID="0" presetClass="path" presetSubtype="0" repeatCount="indefinite" accel="50000" decel="50000" fill="hold" nodeType="withEffect">
                                  <p:stCondLst>
                                    <p:cond delay="0"/>
                                  </p:stCondLst>
                                  <p:childTnLst>
                                    <p:animMotion origin="layout" path="M -0.00352 -0.00047 L 0.01523 -0.00047 L -0.01797 -0.00047 L -0.00352 -0.00047 Z " pathEditMode="relative" rAng="0" ptsTypes="AAAA">
                                      <p:cBhvr>
                                        <p:cTn id="8" dur="20000" fill="hold"/>
                                        <p:tgtEl>
                                          <p:spTgt spid="10"/>
                                        </p:tgtEl>
                                        <p:attrNameLst>
                                          <p:attrName>ppt_x</p:attrName>
                                          <p:attrName>ppt_y</p:attrName>
                                        </p:attrNameLst>
                                      </p:cBhvr>
                                      <p:rCtr x="2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BCB4F9-A289-9454-9C16-F934DBA9258C}"/>
              </a:ext>
            </a:extLst>
          </p:cNvPr>
          <p:cNvSpPr/>
          <p:nvPr userDrawn="1"/>
        </p:nvSpPr>
        <p:spPr>
          <a:xfrm>
            <a:off x="0" y="-1"/>
            <a:ext cx="12192000" cy="5128181"/>
          </a:xfrm>
          <a:prstGeom prst="rect">
            <a:avLst/>
          </a:prstGeom>
          <a:gradFill flip="none" rotWithShape="1">
            <a:gsLst>
              <a:gs pos="0">
                <a:srgbClr val="D4E5F4"/>
              </a:gs>
              <a:gs pos="100000">
                <a:srgbClr val="9AD3EA"/>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grpSp>
        <p:nvGrpSpPr>
          <p:cNvPr id="10" name="Group 9">
            <a:extLst>
              <a:ext uri="{FF2B5EF4-FFF2-40B4-BE49-F238E27FC236}">
                <a16:creationId xmlns:a16="http://schemas.microsoft.com/office/drawing/2014/main" id="{9228FC4F-89F1-6850-E67B-520FDD84DFB4}"/>
              </a:ext>
            </a:extLst>
          </p:cNvPr>
          <p:cNvGrpSpPr/>
          <p:nvPr userDrawn="1"/>
        </p:nvGrpSpPr>
        <p:grpSpPr>
          <a:xfrm>
            <a:off x="0" y="2416901"/>
            <a:ext cx="12192000" cy="3843955"/>
            <a:chOff x="-160666" y="2818552"/>
            <a:chExt cx="12103744" cy="3843955"/>
          </a:xfrm>
        </p:grpSpPr>
        <p:pic>
          <p:nvPicPr>
            <p:cNvPr id="11" name="Picture 10" descr="A cartoon face with a black background&#10;&#10;Description automatically generated">
              <a:extLst>
                <a:ext uri="{FF2B5EF4-FFF2-40B4-BE49-F238E27FC236}">
                  <a16:creationId xmlns:a16="http://schemas.microsoft.com/office/drawing/2014/main" id="{0D0EA566-0EDA-C952-D6C4-59B791FDA8D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160666" y="2818552"/>
              <a:ext cx="12103744" cy="3843955"/>
            </a:xfrm>
            <a:prstGeom prst="rect">
              <a:avLst/>
            </a:prstGeom>
          </p:spPr>
        </p:pic>
        <p:pic>
          <p:nvPicPr>
            <p:cNvPr id="12" name="Picture 11" descr="A cartoon face with a black background&#10;&#10;Description automatically generated">
              <a:extLst>
                <a:ext uri="{FF2B5EF4-FFF2-40B4-BE49-F238E27FC236}">
                  <a16:creationId xmlns:a16="http://schemas.microsoft.com/office/drawing/2014/main" id="{0D26EECD-E136-5B51-774F-662BB53B176F}"/>
                </a:ext>
              </a:extLst>
            </p:cNvPr>
            <p:cNvPicPr>
              <a:picLocks noChangeAspect="1"/>
            </p:cNvPicPr>
            <p:nvPr userDrawn="1"/>
          </p:nvPicPr>
          <p:blipFill rotWithShape="1">
            <a:blip r:embed="rId3" cstate="email">
              <a:alphaModFix amt="78000"/>
              <a:extLst>
                <a:ext uri="{28A0092B-C50C-407E-A947-70E740481C1C}">
                  <a14:useLocalDpi xmlns:a14="http://schemas.microsoft.com/office/drawing/2010/main"/>
                </a:ext>
              </a:extLst>
            </a:blip>
            <a:srcRect/>
            <a:stretch/>
          </p:blipFill>
          <p:spPr>
            <a:xfrm>
              <a:off x="-160666" y="2818552"/>
              <a:ext cx="12103744" cy="3843955"/>
            </a:xfrm>
            <a:prstGeom prst="rect">
              <a:avLst/>
            </a:prstGeom>
          </p:spPr>
        </p:pic>
      </p:grpSp>
      <p:sp>
        <p:nvSpPr>
          <p:cNvPr id="5" name="Rectangle: Rounded Corners 4">
            <a:extLst>
              <a:ext uri="{FF2B5EF4-FFF2-40B4-BE49-F238E27FC236}">
                <a16:creationId xmlns:a16="http://schemas.microsoft.com/office/drawing/2014/main" id="{61EE30D9-DAC9-2000-90FA-0CD2D7A64312}"/>
              </a:ext>
            </a:extLst>
          </p:cNvPr>
          <p:cNvSpPr/>
          <p:nvPr userDrawn="1"/>
        </p:nvSpPr>
        <p:spPr>
          <a:xfrm>
            <a:off x="1737360" y="1554480"/>
            <a:ext cx="8147304" cy="4014216"/>
          </a:xfrm>
          <a:prstGeom prst="roundRect">
            <a:avLst>
              <a:gd name="adj" fmla="val 32532"/>
            </a:avLst>
          </a:prstGeom>
          <a:solidFill>
            <a:schemeClr val="bg1">
              <a:alpha val="70000"/>
            </a:schemeClr>
          </a:soli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
        <p:nvSpPr>
          <p:cNvPr id="2" name="Rectangle 1">
            <a:extLst>
              <a:ext uri="{FF2B5EF4-FFF2-40B4-BE49-F238E27FC236}">
                <a16:creationId xmlns:a16="http://schemas.microsoft.com/office/drawing/2014/main" id="{3B84601A-4E44-9B2E-AF25-2351F6E975A9}"/>
              </a:ext>
            </a:extLst>
          </p:cNvPr>
          <p:cNvSpPr/>
          <p:nvPr userDrawn="1"/>
        </p:nvSpPr>
        <p:spPr>
          <a:xfrm>
            <a:off x="0" y="6230473"/>
            <a:ext cx="12192000" cy="663089"/>
          </a:xfrm>
          <a:prstGeom prst="rect">
            <a:avLst/>
          </a:prstGeom>
          <a:gradFill flip="none" rotWithShape="1">
            <a:gsLst>
              <a:gs pos="0">
                <a:srgbClr val="CBEF69"/>
              </a:gs>
              <a:gs pos="84000">
                <a:srgbClr val="92D05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sz="1800"/>
          </a:p>
        </p:txBody>
      </p:sp>
    </p:spTree>
    <p:extLst>
      <p:ext uri="{BB962C8B-B14F-4D97-AF65-F5344CB8AC3E}">
        <p14:creationId xmlns:p14="http://schemas.microsoft.com/office/powerpoint/2010/main" val="6015660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3/9/2026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18261739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52" r:id="rId5"/>
    <p:sldLayoutId id="2147483654" r:id="rId6"/>
    <p:sldLayoutId id="2147483653" r:id="rId7"/>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64.png"/><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9BF8C3-576D-4882-452A-299915AE94B6}"/>
              </a:ext>
            </a:extLst>
          </p:cNvPr>
          <p:cNvSpPr>
            <a:spLocks noGrp="1"/>
          </p:cNvSpPr>
          <p:nvPr>
            <p:ph type="body" sz="quarter" idx="10"/>
          </p:nvPr>
        </p:nvSpPr>
        <p:spPr/>
        <p:txBody>
          <a:bodyPr vert="horz" lIns="91440" tIns="45720" rIns="91440" bIns="45720" rtlCol="0" anchor="t">
            <a:normAutofit/>
          </a:bodyPr>
          <a:lstStyle/>
          <a:p>
            <a:pPr marL="0" indent="0" algn="ctr">
              <a:buNone/>
            </a:pPr>
            <a:endParaRPr lang="en-NZ" sz="5400"/>
          </a:p>
        </p:txBody>
      </p:sp>
      <p:sp>
        <p:nvSpPr>
          <p:cNvPr id="8" name="TextBox 7">
            <a:extLst>
              <a:ext uri="{FF2B5EF4-FFF2-40B4-BE49-F238E27FC236}">
                <a16:creationId xmlns:a16="http://schemas.microsoft.com/office/drawing/2014/main" id="{5494F349-84F3-54B5-50BE-ED0AD7C08B98}"/>
              </a:ext>
            </a:extLst>
          </p:cNvPr>
          <p:cNvSpPr txBox="1">
            <a:spLocks/>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4" name="Picture Placeholder 3">
            <a:extLst>
              <a:ext uri="{FF2B5EF4-FFF2-40B4-BE49-F238E27FC236}">
                <a16:creationId xmlns:a16="http://schemas.microsoft.com/office/drawing/2014/main" id="{0419B792-0C30-B4D6-7339-DD8A6E44804B}"/>
              </a:ext>
            </a:extLst>
          </p:cNvPr>
          <p:cNvSpPr>
            <a:spLocks noGrp="1"/>
          </p:cNvSpPr>
          <p:nvPr>
            <p:ph type="pic" sz="quarter" idx="11"/>
          </p:nvPr>
        </p:nvSpPr>
        <p:spPr/>
        <p:txBody>
          <a:bodyPr/>
          <a:lstStyle/>
          <a:p>
            <a:endParaRPr lang="en-NZ"/>
          </a:p>
        </p:txBody>
      </p:sp>
    </p:spTree>
    <p:extLst>
      <p:ext uri="{BB962C8B-B14F-4D97-AF65-F5344CB8AC3E}">
        <p14:creationId xmlns:p14="http://schemas.microsoft.com/office/powerpoint/2010/main" val="33770175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6C4A0"/>
            </a:gs>
            <a:gs pos="100000">
              <a:srgbClr val="FFEEB7"/>
            </a:gs>
          </a:gsLst>
          <a:lin ang="5400000" scaled="1"/>
        </a:gradFill>
        <a:effectLst/>
      </p:bgPr>
    </p:bg>
    <p:spTree>
      <p:nvGrpSpPr>
        <p:cNvPr id="1" name=""/>
        <p:cNvGrpSpPr/>
        <p:nvPr/>
      </p:nvGrpSpPr>
      <p:grpSpPr>
        <a:xfrm>
          <a:off x="0" y="0"/>
          <a:ext cx="0" cy="0"/>
          <a:chOff x="0" y="0"/>
          <a:chExt cx="0" cy="0"/>
        </a:xfrm>
      </p:grpSpPr>
      <p:pic>
        <p:nvPicPr>
          <p:cNvPr id="14" name="Girl - Think">
            <a:extLst>
              <a:ext uri="{FF2B5EF4-FFF2-40B4-BE49-F238E27FC236}">
                <a16:creationId xmlns:a16="http://schemas.microsoft.com/office/drawing/2014/main" id="{DFCA4A2F-14C9-8921-93F1-E09F652C3475}"/>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r="-1480" b="-2268"/>
          <a:stretch/>
        </p:blipFill>
        <p:spPr>
          <a:xfrm flipH="1">
            <a:off x="9834995" y="3358695"/>
            <a:ext cx="1323801" cy="2709725"/>
          </a:xfrm>
          <a:prstGeom prst="rect">
            <a:avLst/>
          </a:prstGeom>
          <a:effectLst>
            <a:outerShdw blurRad="76200" dir="18900000" sy="23000" kx="-1200000" algn="bl" rotWithShape="0">
              <a:prstClr val="black">
                <a:alpha val="20000"/>
              </a:prstClr>
            </a:outerShdw>
          </a:effectLst>
        </p:spPr>
      </p:pic>
      <p:pic>
        <p:nvPicPr>
          <p:cNvPr id="15" name="Girl - Listen">
            <a:extLst>
              <a:ext uri="{FF2B5EF4-FFF2-40B4-BE49-F238E27FC236}">
                <a16:creationId xmlns:a16="http://schemas.microsoft.com/office/drawing/2014/main" id="{28DAB5B4-F94B-238E-C631-335812DFAC45}"/>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6860734" y="3339584"/>
            <a:ext cx="1417788" cy="2799143"/>
          </a:xfrm>
          <a:prstGeom prst="rect">
            <a:avLst/>
          </a:prstGeom>
          <a:effectLst>
            <a:outerShdw blurRad="76200" dir="18900000" sy="23000" kx="-1200000" algn="bl" rotWithShape="0">
              <a:prstClr val="black">
                <a:alpha val="20000"/>
              </a:prstClr>
            </a:outerShdw>
          </a:effectLst>
        </p:spPr>
      </p:pic>
      <p:pic>
        <p:nvPicPr>
          <p:cNvPr id="16" name="Boy - Look">
            <a:extLst>
              <a:ext uri="{FF2B5EF4-FFF2-40B4-BE49-F238E27FC236}">
                <a16:creationId xmlns:a16="http://schemas.microsoft.com/office/drawing/2014/main" id="{0FF62070-6334-4766-48E0-3823E360FDD5}"/>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t="-3548" b="-169"/>
          <a:stretch/>
        </p:blipFill>
        <p:spPr>
          <a:xfrm>
            <a:off x="4108678" y="3269277"/>
            <a:ext cx="1067377" cy="2799143"/>
          </a:xfrm>
          <a:prstGeom prst="rect">
            <a:avLst/>
          </a:prstGeom>
          <a:effectLst>
            <a:outerShdw blurRad="76200" dir="18900000" sy="23000" kx="-1200000" algn="bl" rotWithShape="0">
              <a:prstClr val="black">
                <a:alpha val="20000"/>
              </a:prstClr>
            </a:outerShdw>
          </a:effectLst>
        </p:spPr>
      </p:pic>
      <p:pic>
        <p:nvPicPr>
          <p:cNvPr id="17" name="Boy - Stop">
            <a:extLst>
              <a:ext uri="{FF2B5EF4-FFF2-40B4-BE49-F238E27FC236}">
                <a16:creationId xmlns:a16="http://schemas.microsoft.com/office/drawing/2014/main" id="{734124E1-E717-0C60-2638-10700A9D0914}"/>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flipH="1">
            <a:off x="1183649" y="3404220"/>
            <a:ext cx="1062905" cy="2687510"/>
          </a:xfrm>
          <a:prstGeom prst="rect">
            <a:avLst/>
          </a:prstGeom>
          <a:effectLst>
            <a:outerShdw blurRad="76200" dir="18900000" sy="23000" kx="-1200000" algn="bl" rotWithShape="0">
              <a:prstClr val="black">
                <a:alpha val="20000"/>
              </a:prstClr>
            </a:outerShdw>
          </a:effectLst>
        </p:spPr>
      </p:pic>
      <p:sp>
        <p:nvSpPr>
          <p:cNvPr id="18" name="TextBox 6">
            <a:extLst>
              <a:ext uri="{FF2B5EF4-FFF2-40B4-BE49-F238E27FC236}">
                <a16:creationId xmlns:a16="http://schemas.microsoft.com/office/drawing/2014/main" id="{ED2ED70A-48FC-7CBD-9A6F-549DB4B940DE}"/>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19" name="TextBox 5">
            <a:extLst>
              <a:ext uri="{FF2B5EF4-FFF2-40B4-BE49-F238E27FC236}">
                <a16:creationId xmlns:a16="http://schemas.microsoft.com/office/drawing/2014/main" id="{3CBD04BB-6465-169E-160E-B3BCD25860F2}"/>
              </a:ext>
            </a:extLst>
          </p:cNvPr>
          <p:cNvSpPr txBox="1">
            <a:spLocks noGrp="1" noRot="1" noMove="1" noResize="1" noEditPoints="1" noAdjustHandles="1" noChangeArrowheads="1" noChangeShapeType="1"/>
          </p:cNvSpPr>
          <p:nvPr/>
        </p:nvSpPr>
        <p:spPr>
          <a:xfrm>
            <a:off x="9200893"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THINK,</a:t>
            </a:r>
          </a:p>
          <a:p>
            <a:pPr algn="ctr"/>
            <a:r>
              <a:rPr lang="en-US" sz="3200">
                <a:latin typeface="Arial Rounded MT Bold" panose="020F0704030504030204" pitchFamily="34" charset="0"/>
                <a:cs typeface="Arial Bold" panose="020B0704020202020204" pitchFamily="34" charset="0"/>
              </a:rPr>
              <a:t>is it safe </a:t>
            </a:r>
          </a:p>
          <a:p>
            <a:pPr algn="ctr"/>
            <a:r>
              <a:rPr lang="en-US" sz="3200">
                <a:latin typeface="Arial Rounded MT Bold" panose="020F0704030504030204" pitchFamily="34" charset="0"/>
                <a:cs typeface="Arial Bold" panose="020B0704020202020204" pitchFamily="34" charset="0"/>
              </a:rPr>
              <a:t>to cross?</a:t>
            </a:r>
            <a:endParaRPr lang="en-NZ" sz="3200">
              <a:latin typeface="Arial Rounded MT Bold" panose="020F0704030504030204" pitchFamily="34" charset="0"/>
              <a:cs typeface="Arial Bold" panose="020B0704020202020204" pitchFamily="34" charset="0"/>
            </a:endParaRPr>
          </a:p>
        </p:txBody>
      </p:sp>
      <p:sp>
        <p:nvSpPr>
          <p:cNvPr id="20" name="TextBox 4">
            <a:extLst>
              <a:ext uri="{FF2B5EF4-FFF2-40B4-BE49-F238E27FC236}">
                <a16:creationId xmlns:a16="http://schemas.microsoft.com/office/drawing/2014/main" id="{8B99FD95-B6D7-C4D9-1B02-2DEA025CD277}"/>
              </a:ext>
            </a:extLst>
          </p:cNvPr>
          <p:cNvSpPr txBox="1">
            <a:spLocks noGrp="1" noRot="1" noMove="1" noResize="1" noEditPoints="1" noAdjustHandles="1" noChangeArrowheads="1" noChangeShapeType="1"/>
          </p:cNvSpPr>
          <p:nvPr/>
        </p:nvSpPr>
        <p:spPr>
          <a:xfrm>
            <a:off x="6273628"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LISTEN</a:t>
            </a:r>
            <a:r>
              <a:rPr lang="en-US" sz="3200">
                <a:latin typeface="Arial Rounded MT Bold" panose="020F0704030504030204" pitchFamily="34" charset="0"/>
                <a:cs typeface="Arial Bold" panose="020B0704020202020204" pitchFamily="34" charset="0"/>
              </a:rPr>
              <a:t> </a:t>
            </a:r>
          </a:p>
          <a:p>
            <a:pPr algn="ctr"/>
            <a:r>
              <a:rPr lang="en-US" sz="3200">
                <a:latin typeface="Arial Rounded MT Bold" panose="020F0704030504030204" pitchFamily="34" charset="0"/>
                <a:cs typeface="Arial Bold" panose="020B0704020202020204" pitchFamily="34" charset="0"/>
              </a:rPr>
              <a:t>for trains coming</a:t>
            </a:r>
          </a:p>
        </p:txBody>
      </p:sp>
      <p:sp>
        <p:nvSpPr>
          <p:cNvPr id="21" name="TextBox 3">
            <a:extLst>
              <a:ext uri="{FF2B5EF4-FFF2-40B4-BE49-F238E27FC236}">
                <a16:creationId xmlns:a16="http://schemas.microsoft.com/office/drawing/2014/main" id="{562E393E-4669-23FA-8195-C378A9A6AF04}"/>
              </a:ext>
            </a:extLst>
          </p:cNvPr>
          <p:cNvSpPr txBox="1">
            <a:spLocks noGrp="1" noRot="1" noMove="1" noResize="1" noEditPoints="1" noAdjustHandles="1" noChangeArrowheads="1" noChangeShapeType="1"/>
          </p:cNvSpPr>
          <p:nvPr/>
        </p:nvSpPr>
        <p:spPr>
          <a:xfrm>
            <a:off x="3346364"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LOOK</a:t>
            </a:r>
            <a:r>
              <a:rPr lang="en-US" sz="3200">
                <a:latin typeface="Arial Rounded MT Bold" panose="020F0704030504030204" pitchFamily="34" charset="0"/>
                <a:cs typeface="Arial Bold" panose="020B0704020202020204" pitchFamily="34" charset="0"/>
              </a:rPr>
              <a:t> </a:t>
            </a:r>
          </a:p>
          <a:p>
            <a:pPr algn="ctr"/>
            <a:r>
              <a:rPr lang="en-US" sz="3200">
                <a:latin typeface="Arial Rounded MT Bold" panose="020F0704030504030204" pitchFamily="34" charset="0"/>
                <a:cs typeface="Arial Bold" panose="020B0704020202020204" pitchFamily="34" charset="0"/>
              </a:rPr>
              <a:t>both ways for trains</a:t>
            </a:r>
          </a:p>
        </p:txBody>
      </p:sp>
      <p:sp>
        <p:nvSpPr>
          <p:cNvPr id="22" name="TextBox 2">
            <a:extLst>
              <a:ext uri="{FF2B5EF4-FFF2-40B4-BE49-F238E27FC236}">
                <a16:creationId xmlns:a16="http://schemas.microsoft.com/office/drawing/2014/main" id="{952E3D8F-DF67-70D6-2613-0EE7E44B61F1}"/>
              </a:ext>
            </a:extLst>
          </p:cNvPr>
          <p:cNvSpPr txBox="1">
            <a:spLocks noGrp="1" noRot="1" noMove="1" noResize="1" noEditPoints="1" noAdjustHandles="1" noChangeArrowheads="1" noChangeShapeType="1"/>
          </p:cNvSpPr>
          <p:nvPr/>
        </p:nvSpPr>
        <p:spPr>
          <a:xfrm>
            <a:off x="419100"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STOP</a:t>
            </a:r>
            <a:r>
              <a:rPr lang="en-US" sz="3200">
                <a:latin typeface="Arial Rounded MT Bold" panose="020F0704030504030204" pitchFamily="34" charset="0"/>
                <a:cs typeface="Arial Bold" panose="020B0704020202020204" pitchFamily="34" charset="0"/>
              </a:rPr>
              <a:t> behind </a:t>
            </a:r>
          </a:p>
          <a:p>
            <a:pPr algn="ctr"/>
            <a:r>
              <a:rPr lang="en-US" sz="3200">
                <a:latin typeface="Arial Rounded MT Bold" panose="020F0704030504030204" pitchFamily="34" charset="0"/>
                <a:cs typeface="Arial Bold" panose="020B0704020202020204" pitchFamily="34" charset="0"/>
              </a:rPr>
              <a:t>the line</a:t>
            </a:r>
          </a:p>
        </p:txBody>
      </p:sp>
      <p:sp>
        <p:nvSpPr>
          <p:cNvPr id="23" name="TextBox 1">
            <a:extLst>
              <a:ext uri="{FF2B5EF4-FFF2-40B4-BE49-F238E27FC236}">
                <a16:creationId xmlns:a16="http://schemas.microsoft.com/office/drawing/2014/main" id="{D5DFEB0B-ED32-32C5-5072-6CCB97017F05}"/>
              </a:ext>
            </a:extLst>
          </p:cNvPr>
          <p:cNvSpPr txBox="1">
            <a:spLocks noGrp="1" noRot="1" noMove="1" noResize="1" noEditPoints="1" noAdjustHandles="1" noChangeArrowheads="1" noChangeShapeType="1"/>
          </p:cNvSpPr>
          <p:nvPr/>
        </p:nvSpPr>
        <p:spPr>
          <a:xfrm>
            <a:off x="419101" y="273432"/>
            <a:ext cx="11363325" cy="707886"/>
          </a:xfrm>
          <a:prstGeom prst="rect">
            <a:avLst/>
          </a:prstGeom>
          <a:solidFill>
            <a:srgbClr val="FFE89F"/>
          </a:solidFill>
        </p:spPr>
        <p:txBody>
          <a:bodyPr wrap="square">
            <a:spAutoFit/>
          </a:bodyPr>
          <a:lstStyle/>
          <a:p>
            <a:pPr algn="ctr"/>
            <a:r>
              <a:rPr lang="en-NZ" sz="4000" b="1">
                <a:solidFill>
                  <a:sysClr val="windowText" lastClr="000000"/>
                </a:solidFill>
              </a:rPr>
              <a:t>When crossing at a railway level crossing, always…</a:t>
            </a:r>
          </a:p>
        </p:txBody>
      </p:sp>
    </p:spTree>
    <p:extLst>
      <p:ext uri="{BB962C8B-B14F-4D97-AF65-F5344CB8AC3E}">
        <p14:creationId xmlns:p14="http://schemas.microsoft.com/office/powerpoint/2010/main" val="19340101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200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300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300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6C4A0"/>
            </a:gs>
            <a:gs pos="100000">
              <a:srgbClr val="FFEEB7"/>
            </a:gs>
          </a:gsLst>
          <a:lin ang="5400000" scaled="1"/>
        </a:gradFill>
        <a:effectLst/>
      </p:bgPr>
    </p:bg>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4862B5FE-6B6E-A99E-3FAE-5465B76C3554}"/>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3" name="TextBox 6">
            <a:extLst>
              <a:ext uri="{FF2B5EF4-FFF2-40B4-BE49-F238E27FC236}">
                <a16:creationId xmlns:a16="http://schemas.microsoft.com/office/drawing/2014/main" id="{2D8F0AD9-1956-52B3-F162-3C4075865A48}"/>
              </a:ext>
            </a:extLst>
          </p:cNvPr>
          <p:cNvSpPr txBox="1">
            <a:spLocks noGrp="1" noRot="1" noMove="1" noResize="1" noEditPoints="1" noAdjustHandles="1" noChangeArrowheads="1" noChangeShapeType="1"/>
          </p:cNvSpPr>
          <p:nvPr/>
        </p:nvSpPr>
        <p:spPr>
          <a:xfrm>
            <a:off x="419101" y="5428618"/>
            <a:ext cx="11363325" cy="707886"/>
          </a:xfrm>
          <a:prstGeom prst="rect">
            <a:avLst/>
          </a:prstGeom>
          <a:solidFill>
            <a:schemeClr val="accent4"/>
          </a:solidFill>
        </p:spPr>
        <p:txBody>
          <a:bodyPr wrap="square">
            <a:spAutoFit/>
          </a:bodyPr>
          <a:lstStyle/>
          <a:p>
            <a:pPr algn="ctr"/>
            <a:r>
              <a:rPr lang="en-US" sz="4000">
                <a:solidFill>
                  <a:sysClr val="windowText" lastClr="000000"/>
                </a:solidFill>
                <a:latin typeface="Arial Rounded MT Bold" panose="020F0704030504030204" pitchFamily="34" charset="0"/>
                <a:cs typeface="Arial Bold" panose="020B0704020202020204" pitchFamily="34" charset="0"/>
              </a:rPr>
              <a:t>Only cross when there are no trains coming!</a:t>
            </a:r>
            <a:endParaRPr lang="en-NZ" sz="4000">
              <a:solidFill>
                <a:sysClr val="windowText" lastClr="000000"/>
              </a:solidFill>
            </a:endParaRPr>
          </a:p>
        </p:txBody>
      </p:sp>
      <p:sp>
        <p:nvSpPr>
          <p:cNvPr id="4" name="TextBox 5">
            <a:extLst>
              <a:ext uri="{FF2B5EF4-FFF2-40B4-BE49-F238E27FC236}">
                <a16:creationId xmlns:a16="http://schemas.microsoft.com/office/drawing/2014/main" id="{AA4FB32A-28B8-7A52-FBB9-FD784085266F}"/>
              </a:ext>
            </a:extLst>
          </p:cNvPr>
          <p:cNvSpPr txBox="1">
            <a:spLocks noGrp="1" noRot="1" noMove="1" noResize="1" noEditPoints="1" noAdjustHandles="1" noChangeArrowheads="1" noChangeShapeType="1"/>
          </p:cNvSpPr>
          <p:nvPr/>
        </p:nvSpPr>
        <p:spPr>
          <a:xfrm>
            <a:off x="9200893"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THINK,</a:t>
            </a:r>
          </a:p>
          <a:p>
            <a:pPr algn="ctr"/>
            <a:r>
              <a:rPr lang="en-US" sz="3200">
                <a:latin typeface="Arial Rounded MT Bold" panose="020F0704030504030204" pitchFamily="34" charset="0"/>
                <a:cs typeface="Arial Bold" panose="020B0704020202020204" pitchFamily="34" charset="0"/>
              </a:rPr>
              <a:t>is it safe </a:t>
            </a:r>
          </a:p>
          <a:p>
            <a:pPr algn="ctr"/>
            <a:r>
              <a:rPr lang="en-US" sz="3200">
                <a:latin typeface="Arial Rounded MT Bold" panose="020F0704030504030204" pitchFamily="34" charset="0"/>
                <a:cs typeface="Arial Bold" panose="020B0704020202020204" pitchFamily="34" charset="0"/>
              </a:rPr>
              <a:t>to cross?</a:t>
            </a:r>
            <a:endParaRPr lang="en-NZ" sz="3200">
              <a:latin typeface="Arial Rounded MT Bold" panose="020F0704030504030204" pitchFamily="34" charset="0"/>
              <a:cs typeface="Arial Bold" panose="020B0704020202020204" pitchFamily="34" charset="0"/>
            </a:endParaRPr>
          </a:p>
        </p:txBody>
      </p:sp>
      <p:sp>
        <p:nvSpPr>
          <p:cNvPr id="5" name="TextBox 4">
            <a:extLst>
              <a:ext uri="{FF2B5EF4-FFF2-40B4-BE49-F238E27FC236}">
                <a16:creationId xmlns:a16="http://schemas.microsoft.com/office/drawing/2014/main" id="{257480C9-07D1-39C3-2ED4-1F80D7EBE20D}"/>
              </a:ext>
            </a:extLst>
          </p:cNvPr>
          <p:cNvSpPr txBox="1">
            <a:spLocks noGrp="1" noRot="1" noMove="1" noResize="1" noEditPoints="1" noAdjustHandles="1" noChangeArrowheads="1" noChangeShapeType="1"/>
          </p:cNvSpPr>
          <p:nvPr/>
        </p:nvSpPr>
        <p:spPr>
          <a:xfrm>
            <a:off x="6273628"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LISTEN</a:t>
            </a:r>
            <a:r>
              <a:rPr lang="en-US" sz="3200">
                <a:latin typeface="Arial Rounded MT Bold" panose="020F0704030504030204" pitchFamily="34" charset="0"/>
                <a:cs typeface="Arial Bold" panose="020B0704020202020204" pitchFamily="34" charset="0"/>
              </a:rPr>
              <a:t> </a:t>
            </a:r>
          </a:p>
          <a:p>
            <a:pPr algn="ctr"/>
            <a:r>
              <a:rPr lang="en-US" sz="3200">
                <a:latin typeface="Arial Rounded MT Bold" panose="020F0704030504030204" pitchFamily="34" charset="0"/>
                <a:cs typeface="Arial Bold" panose="020B0704020202020204" pitchFamily="34" charset="0"/>
              </a:rPr>
              <a:t>for trains coming</a:t>
            </a:r>
          </a:p>
        </p:txBody>
      </p:sp>
      <p:sp>
        <p:nvSpPr>
          <p:cNvPr id="6" name="TextBox 3">
            <a:extLst>
              <a:ext uri="{FF2B5EF4-FFF2-40B4-BE49-F238E27FC236}">
                <a16:creationId xmlns:a16="http://schemas.microsoft.com/office/drawing/2014/main" id="{D1019293-3A78-CDAE-1D66-B664BB23CEDD}"/>
              </a:ext>
            </a:extLst>
          </p:cNvPr>
          <p:cNvSpPr txBox="1">
            <a:spLocks noGrp="1" noRot="1" noMove="1" noResize="1" noEditPoints="1" noAdjustHandles="1" noChangeArrowheads="1" noChangeShapeType="1"/>
          </p:cNvSpPr>
          <p:nvPr/>
        </p:nvSpPr>
        <p:spPr>
          <a:xfrm>
            <a:off x="3346364"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LOOK</a:t>
            </a:r>
            <a:r>
              <a:rPr lang="en-US" sz="3200">
                <a:latin typeface="Arial Rounded MT Bold" panose="020F0704030504030204" pitchFamily="34" charset="0"/>
                <a:cs typeface="Arial Bold" panose="020B0704020202020204" pitchFamily="34" charset="0"/>
              </a:rPr>
              <a:t> </a:t>
            </a:r>
          </a:p>
          <a:p>
            <a:pPr algn="ctr"/>
            <a:r>
              <a:rPr lang="en-US" sz="3200">
                <a:latin typeface="Arial Rounded MT Bold" panose="020F0704030504030204" pitchFamily="34" charset="0"/>
                <a:cs typeface="Arial Bold" panose="020B0704020202020204" pitchFamily="34" charset="0"/>
              </a:rPr>
              <a:t>both ways for trains</a:t>
            </a:r>
          </a:p>
        </p:txBody>
      </p:sp>
      <p:sp>
        <p:nvSpPr>
          <p:cNvPr id="7" name="TextBox 6">
            <a:extLst>
              <a:ext uri="{FF2B5EF4-FFF2-40B4-BE49-F238E27FC236}">
                <a16:creationId xmlns:a16="http://schemas.microsoft.com/office/drawing/2014/main" id="{D5227278-4C10-33A2-335F-6E11500717E8}"/>
              </a:ext>
            </a:extLst>
          </p:cNvPr>
          <p:cNvSpPr txBox="1">
            <a:spLocks noGrp="1" noRot="1" noMove="1" noResize="1" noEditPoints="1" noAdjustHandles="1" noChangeArrowheads="1" noChangeShapeType="1"/>
          </p:cNvSpPr>
          <p:nvPr/>
        </p:nvSpPr>
        <p:spPr>
          <a:xfrm>
            <a:off x="419100" y="1311726"/>
            <a:ext cx="2592000" cy="1569660"/>
          </a:xfrm>
          <a:prstGeom prst="rect">
            <a:avLst/>
          </a:prstGeom>
          <a:solidFill>
            <a:schemeClr val="accent4">
              <a:lumMod val="20000"/>
              <a:lumOff val="80000"/>
            </a:schemeClr>
          </a:solidFill>
        </p:spPr>
        <p:txBody>
          <a:bodyPr wrap="square">
            <a:spAutoFit/>
          </a:bodyPr>
          <a:lstStyle/>
          <a:p>
            <a:pPr algn="ctr"/>
            <a:r>
              <a:rPr lang="en-US" sz="3200">
                <a:solidFill>
                  <a:srgbClr val="FF0000"/>
                </a:solidFill>
                <a:latin typeface="Arial Rounded MT Bold" panose="020F0704030504030204" pitchFamily="34" charset="0"/>
                <a:cs typeface="Arial Bold" panose="020B0704020202020204" pitchFamily="34" charset="0"/>
              </a:rPr>
              <a:t>STOP</a:t>
            </a:r>
            <a:r>
              <a:rPr lang="en-US" sz="3200">
                <a:latin typeface="Arial Rounded MT Bold" panose="020F0704030504030204" pitchFamily="34" charset="0"/>
                <a:cs typeface="Arial Bold" panose="020B0704020202020204" pitchFamily="34" charset="0"/>
              </a:rPr>
              <a:t> behind </a:t>
            </a:r>
          </a:p>
          <a:p>
            <a:pPr algn="ctr"/>
            <a:r>
              <a:rPr lang="en-US" sz="3200">
                <a:latin typeface="Arial Rounded MT Bold" panose="020F0704030504030204" pitchFamily="34" charset="0"/>
                <a:cs typeface="Arial Bold" panose="020B0704020202020204" pitchFamily="34" charset="0"/>
              </a:rPr>
              <a:t>the line</a:t>
            </a:r>
          </a:p>
        </p:txBody>
      </p:sp>
      <p:sp>
        <p:nvSpPr>
          <p:cNvPr id="8" name="TextBox 1">
            <a:extLst>
              <a:ext uri="{FF2B5EF4-FFF2-40B4-BE49-F238E27FC236}">
                <a16:creationId xmlns:a16="http://schemas.microsoft.com/office/drawing/2014/main" id="{6518E325-C067-9CB6-3B26-BD501542D5C6}"/>
              </a:ext>
            </a:extLst>
          </p:cNvPr>
          <p:cNvSpPr txBox="1">
            <a:spLocks noGrp="1" noRot="1" noMove="1" noResize="1" noEditPoints="1" noAdjustHandles="1" noChangeArrowheads="1" noChangeShapeType="1"/>
          </p:cNvSpPr>
          <p:nvPr/>
        </p:nvSpPr>
        <p:spPr>
          <a:xfrm>
            <a:off x="419101" y="273432"/>
            <a:ext cx="11363325" cy="707886"/>
          </a:xfrm>
          <a:prstGeom prst="rect">
            <a:avLst/>
          </a:prstGeom>
          <a:solidFill>
            <a:srgbClr val="FFE89F"/>
          </a:solidFill>
          <a:ln>
            <a:noFill/>
          </a:ln>
        </p:spPr>
        <p:txBody>
          <a:bodyPr wrap="square">
            <a:spAutoFit/>
          </a:bodyPr>
          <a:lstStyle/>
          <a:p>
            <a:pPr algn="ctr"/>
            <a:r>
              <a:rPr lang="en-NZ" sz="4000" b="1">
                <a:solidFill>
                  <a:sysClr val="windowText" lastClr="000000"/>
                </a:solidFill>
              </a:rPr>
              <a:t>When crossing at a railway level crossing, always…</a:t>
            </a:r>
          </a:p>
        </p:txBody>
      </p:sp>
      <p:pic>
        <p:nvPicPr>
          <p:cNvPr id="9" name="Girl - Think">
            <a:extLst>
              <a:ext uri="{FF2B5EF4-FFF2-40B4-BE49-F238E27FC236}">
                <a16:creationId xmlns:a16="http://schemas.microsoft.com/office/drawing/2014/main" id="{F698A956-2127-233A-A630-8AADB2AF920A}"/>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r="-1480" b="-2268"/>
          <a:stretch/>
        </p:blipFill>
        <p:spPr>
          <a:xfrm flipH="1">
            <a:off x="9834995" y="3358695"/>
            <a:ext cx="1323801" cy="2709725"/>
          </a:xfrm>
          <a:prstGeom prst="rect">
            <a:avLst/>
          </a:prstGeom>
          <a:effectLst>
            <a:outerShdw blurRad="76200" dir="18900000" sy="23000" kx="-1200000" algn="bl" rotWithShape="0">
              <a:prstClr val="black">
                <a:alpha val="20000"/>
              </a:prstClr>
            </a:outerShdw>
          </a:effectLst>
        </p:spPr>
      </p:pic>
      <p:pic>
        <p:nvPicPr>
          <p:cNvPr id="10" name="Girl - Listen">
            <a:extLst>
              <a:ext uri="{FF2B5EF4-FFF2-40B4-BE49-F238E27FC236}">
                <a16:creationId xmlns:a16="http://schemas.microsoft.com/office/drawing/2014/main" id="{AA6FA356-D93F-0492-0C16-EB7293104026}"/>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6860734" y="3339584"/>
            <a:ext cx="1417788" cy="2799143"/>
          </a:xfrm>
          <a:prstGeom prst="rect">
            <a:avLst/>
          </a:prstGeom>
          <a:effectLst>
            <a:outerShdw blurRad="76200" dir="18900000" sy="23000" kx="-1200000" algn="bl" rotWithShape="0">
              <a:prstClr val="black">
                <a:alpha val="20000"/>
              </a:prstClr>
            </a:outerShdw>
          </a:effectLst>
        </p:spPr>
      </p:pic>
      <p:pic>
        <p:nvPicPr>
          <p:cNvPr id="11" name="Boy - Look">
            <a:extLst>
              <a:ext uri="{FF2B5EF4-FFF2-40B4-BE49-F238E27FC236}">
                <a16:creationId xmlns:a16="http://schemas.microsoft.com/office/drawing/2014/main" id="{D2A89CC8-6819-5399-6406-836904092C7A}"/>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t="-3548" b="-169"/>
          <a:stretch/>
        </p:blipFill>
        <p:spPr>
          <a:xfrm>
            <a:off x="4108678" y="3269277"/>
            <a:ext cx="1067377" cy="2799143"/>
          </a:xfrm>
          <a:prstGeom prst="rect">
            <a:avLst/>
          </a:prstGeom>
          <a:effectLst>
            <a:outerShdw blurRad="76200" dir="18900000" sy="23000" kx="-1200000" algn="bl" rotWithShape="0">
              <a:prstClr val="black">
                <a:alpha val="20000"/>
              </a:prstClr>
            </a:outerShdw>
          </a:effectLst>
        </p:spPr>
      </p:pic>
      <p:pic>
        <p:nvPicPr>
          <p:cNvPr id="12" name="Boy - Stop">
            <a:extLst>
              <a:ext uri="{FF2B5EF4-FFF2-40B4-BE49-F238E27FC236}">
                <a16:creationId xmlns:a16="http://schemas.microsoft.com/office/drawing/2014/main" id="{08B29345-2E02-BB6D-F4A4-80D36799B626}"/>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flipH="1">
            <a:off x="1183649" y="3404220"/>
            <a:ext cx="1062905" cy="268751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2951171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grpId="0" nodeType="withEffect">
                                  <p:stCondLst>
                                    <p:cond delay="0"/>
                                  </p:stCondLst>
                                  <p:childTnLst>
                                    <p:animEffect transition="out" filter="fade">
                                      <p:cBhvr>
                                        <p:cTn id="6" dur="1000"/>
                                        <p:tgtEl>
                                          <p:spTgt spid="8"/>
                                        </p:tgtEl>
                                      </p:cBhvr>
                                    </p:animEffect>
                                    <p:anim calcmode="lin" valueType="num">
                                      <p:cBhvr>
                                        <p:cTn id="7" dur="1000"/>
                                        <p:tgtEl>
                                          <p:spTgt spid="8"/>
                                        </p:tgtEl>
                                        <p:attrNameLst>
                                          <p:attrName>ppt_x</p:attrName>
                                        </p:attrNameLst>
                                      </p:cBhvr>
                                      <p:tavLst>
                                        <p:tav tm="0">
                                          <p:val>
                                            <p:strVal val="ppt_x"/>
                                          </p:val>
                                        </p:tav>
                                        <p:tav tm="100000">
                                          <p:val>
                                            <p:strVal val="ppt_x"/>
                                          </p:val>
                                        </p:tav>
                                      </p:tavLst>
                                    </p:anim>
                                    <p:anim calcmode="lin" valueType="num">
                                      <p:cBhvr>
                                        <p:cTn id="8" dur="1000"/>
                                        <p:tgtEl>
                                          <p:spTgt spid="8"/>
                                        </p:tgtEl>
                                        <p:attrNameLst>
                                          <p:attrName>ppt_y</p:attrName>
                                        </p:attrNameLst>
                                      </p:cBhvr>
                                      <p:tavLst>
                                        <p:tav tm="0">
                                          <p:val>
                                            <p:strVal val="ppt_y"/>
                                          </p:val>
                                        </p:tav>
                                        <p:tav tm="100000">
                                          <p:val>
                                            <p:strVal val="ppt_y-.1"/>
                                          </p:val>
                                        </p:tav>
                                      </p:tavLst>
                                    </p:anim>
                                    <p:set>
                                      <p:cBhvr>
                                        <p:cTn id="9" dur="1" fill="hold">
                                          <p:stCondLst>
                                            <p:cond delay="999"/>
                                          </p:stCondLst>
                                        </p:cTn>
                                        <p:tgtEl>
                                          <p:spTgt spid="8"/>
                                        </p:tgtEl>
                                        <p:attrNameLst>
                                          <p:attrName>style.visibility</p:attrName>
                                        </p:attrNameLst>
                                      </p:cBhvr>
                                      <p:to>
                                        <p:strVal val="hidden"/>
                                      </p:to>
                                    </p:set>
                                  </p:childTnLst>
                                </p:cTn>
                              </p:par>
                              <p:par>
                                <p:cTn id="10" presetID="64" presetClass="path" presetSubtype="0" accel="50000" decel="50000" fill="hold" grpId="0" nodeType="withEffect">
                                  <p:stCondLst>
                                    <p:cond delay="0"/>
                                  </p:stCondLst>
                                  <p:childTnLst>
                                    <p:animMotion origin="layout" path="M 5E-6 4.44444E-6 L -0.00104 -0.14514 " pathEditMode="relative" rAng="0" ptsTypes="AA">
                                      <p:cBhvr>
                                        <p:cTn id="11" dur="2000" fill="hold"/>
                                        <p:tgtEl>
                                          <p:spTgt spid="7"/>
                                        </p:tgtEl>
                                        <p:attrNameLst>
                                          <p:attrName>ppt_x</p:attrName>
                                          <p:attrName>ppt_y</p:attrName>
                                        </p:attrNameLst>
                                      </p:cBhvr>
                                      <p:rCtr x="-52" y="-7269"/>
                                    </p:animMotion>
                                  </p:childTnLst>
                                </p:cTn>
                              </p:par>
                              <p:par>
                                <p:cTn id="12" presetID="64" presetClass="path" presetSubtype="0" accel="50000" decel="50000" fill="hold" grpId="0" nodeType="withEffect">
                                  <p:stCondLst>
                                    <p:cond delay="0"/>
                                  </p:stCondLst>
                                  <p:childTnLst>
                                    <p:animMotion origin="layout" path="M 5E-6 4.44444E-6 L -0.00104 -0.14514 " pathEditMode="relative" rAng="0" ptsTypes="AA">
                                      <p:cBhvr>
                                        <p:cTn id="13" dur="2000" fill="hold"/>
                                        <p:tgtEl>
                                          <p:spTgt spid="5"/>
                                        </p:tgtEl>
                                        <p:attrNameLst>
                                          <p:attrName>ppt_x</p:attrName>
                                          <p:attrName>ppt_y</p:attrName>
                                        </p:attrNameLst>
                                      </p:cBhvr>
                                      <p:rCtr x="-52" y="-7269"/>
                                    </p:animMotion>
                                  </p:childTnLst>
                                </p:cTn>
                              </p:par>
                              <p:par>
                                <p:cTn id="14" presetID="64" presetClass="path" presetSubtype="0" accel="50000" decel="50000" fill="hold" grpId="0" nodeType="withEffect">
                                  <p:stCondLst>
                                    <p:cond delay="0"/>
                                  </p:stCondLst>
                                  <p:childTnLst>
                                    <p:animMotion origin="layout" path="M 5E-6 4.44444E-6 L -0.00104 -0.14514 " pathEditMode="relative" rAng="0" ptsTypes="AA">
                                      <p:cBhvr>
                                        <p:cTn id="15" dur="2000" fill="hold"/>
                                        <p:tgtEl>
                                          <p:spTgt spid="6"/>
                                        </p:tgtEl>
                                        <p:attrNameLst>
                                          <p:attrName>ppt_x</p:attrName>
                                          <p:attrName>ppt_y</p:attrName>
                                        </p:attrNameLst>
                                      </p:cBhvr>
                                      <p:rCtr x="-52" y="-7269"/>
                                    </p:animMotion>
                                  </p:childTnLst>
                                </p:cTn>
                              </p:par>
                              <p:par>
                                <p:cTn id="16" presetID="64" presetClass="path" presetSubtype="0" accel="50000" decel="50000" fill="hold" grpId="0" nodeType="withEffect">
                                  <p:stCondLst>
                                    <p:cond delay="0"/>
                                  </p:stCondLst>
                                  <p:childTnLst>
                                    <p:animMotion origin="layout" path="M 2.5E-6 -3.7037E-7 L -0.00104 -0.14514 " pathEditMode="relative" rAng="0" ptsTypes="AA">
                                      <p:cBhvr>
                                        <p:cTn id="17" dur="2000" fill="hold"/>
                                        <p:tgtEl>
                                          <p:spTgt spid="4"/>
                                        </p:tgtEl>
                                        <p:attrNameLst>
                                          <p:attrName>ppt_x</p:attrName>
                                          <p:attrName>ppt_y</p:attrName>
                                        </p:attrNameLst>
                                      </p:cBhvr>
                                      <p:rCtr x="-52" y="-7269"/>
                                    </p:animMotion>
                                  </p:childTnLst>
                                </p:cTn>
                              </p:par>
                              <p:par>
                                <p:cTn id="18" presetID="2" presetClass="entr" presetSubtype="4" fill="hold" grpId="0" nodeType="withEffect">
                                  <p:stCondLst>
                                    <p:cond delay="200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par>
                                <p:cTn id="22" presetID="64" presetClass="path" presetSubtype="0" accel="50000" decel="50000" fill="hold" nodeType="withEffect">
                                  <p:stCondLst>
                                    <p:cond delay="0"/>
                                  </p:stCondLst>
                                  <p:childTnLst>
                                    <p:animMotion origin="layout" path="M 5E-6 4.44444E-6 L -0.00104 -0.14514 " pathEditMode="relative" rAng="0" ptsTypes="AA">
                                      <p:cBhvr>
                                        <p:cTn id="23" dur="2000" fill="hold"/>
                                        <p:tgtEl>
                                          <p:spTgt spid="12"/>
                                        </p:tgtEl>
                                        <p:attrNameLst>
                                          <p:attrName>ppt_x</p:attrName>
                                          <p:attrName>ppt_y</p:attrName>
                                        </p:attrNameLst>
                                      </p:cBhvr>
                                      <p:rCtr x="-52" y="-7269"/>
                                    </p:animMotion>
                                  </p:childTnLst>
                                </p:cTn>
                              </p:par>
                              <p:par>
                                <p:cTn id="24" presetID="64" presetClass="path" presetSubtype="0" accel="50000" decel="50000" fill="hold" nodeType="withEffect">
                                  <p:stCondLst>
                                    <p:cond delay="0"/>
                                  </p:stCondLst>
                                  <p:childTnLst>
                                    <p:animMotion origin="layout" path="M 5E-6 4.44444E-6 L -0.00104 -0.14514 " pathEditMode="relative" rAng="0" ptsTypes="AA">
                                      <p:cBhvr>
                                        <p:cTn id="25" dur="2000" fill="hold"/>
                                        <p:tgtEl>
                                          <p:spTgt spid="11"/>
                                        </p:tgtEl>
                                        <p:attrNameLst>
                                          <p:attrName>ppt_x</p:attrName>
                                          <p:attrName>ppt_y</p:attrName>
                                        </p:attrNameLst>
                                      </p:cBhvr>
                                      <p:rCtr x="-52" y="-7269"/>
                                    </p:animMotion>
                                  </p:childTnLst>
                                </p:cTn>
                              </p:par>
                              <p:par>
                                <p:cTn id="26" presetID="64" presetClass="path" presetSubtype="0" accel="50000" decel="50000" fill="hold" nodeType="withEffect">
                                  <p:stCondLst>
                                    <p:cond delay="0"/>
                                  </p:stCondLst>
                                  <p:childTnLst>
                                    <p:animMotion origin="layout" path="M 5E-6 4.44444E-6 L -0.00104 -0.14514 " pathEditMode="relative" rAng="0" ptsTypes="AA">
                                      <p:cBhvr>
                                        <p:cTn id="27" dur="2000" fill="hold"/>
                                        <p:tgtEl>
                                          <p:spTgt spid="10"/>
                                        </p:tgtEl>
                                        <p:attrNameLst>
                                          <p:attrName>ppt_x</p:attrName>
                                          <p:attrName>ppt_y</p:attrName>
                                        </p:attrNameLst>
                                      </p:cBhvr>
                                      <p:rCtr x="-52" y="-7269"/>
                                    </p:animMotion>
                                  </p:childTnLst>
                                </p:cTn>
                              </p:par>
                              <p:par>
                                <p:cTn id="28" presetID="64" presetClass="path" presetSubtype="0" accel="50000" decel="50000" fill="hold" nodeType="withEffect">
                                  <p:stCondLst>
                                    <p:cond delay="0"/>
                                  </p:stCondLst>
                                  <p:childTnLst>
                                    <p:animMotion origin="layout" path="M 2.5E-6 -3.7037E-7 L -0.00104 -0.14514 " pathEditMode="relative" rAng="0" ptsTypes="AA">
                                      <p:cBhvr>
                                        <p:cTn id="29" dur="2000" fill="hold"/>
                                        <p:tgtEl>
                                          <p:spTgt spid="9"/>
                                        </p:tgtEl>
                                        <p:attrNameLst>
                                          <p:attrName>ppt_x</p:attrName>
                                          <p:attrName>ppt_y</p:attrName>
                                        </p:attrNameLst>
                                      </p:cBhvr>
                                      <p:rCtr x="-52" y="-7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737F7EFB-A9E0-ABBE-8D16-DBF5094A2011}"/>
              </a:ext>
            </a:extLst>
          </p:cNvPr>
          <p:cNvSpPr>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2">
            <a:extLst>
              <a:ext uri="{FF2B5EF4-FFF2-40B4-BE49-F238E27FC236}">
                <a16:creationId xmlns:a16="http://schemas.microsoft.com/office/drawing/2014/main" id="{2AD38210-9157-19C1-51DC-B447AB04EF8F}"/>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6" name="TextBox 1">
            <a:extLst>
              <a:ext uri="{FF2B5EF4-FFF2-40B4-BE49-F238E27FC236}">
                <a16:creationId xmlns:a16="http://schemas.microsoft.com/office/drawing/2014/main" id="{870C81F7-648A-AE6A-0790-AD5DFC77B128}"/>
              </a:ext>
            </a:extLst>
          </p:cNvPr>
          <p:cNvSpPr txBox="1">
            <a:spLocks noGrp="1" noRot="1" noMove="1" noResize="1" noEditPoints="1" noAdjustHandles="1" noChangeArrowheads="1" noChangeShapeType="1"/>
          </p:cNvSpPr>
          <p:nvPr/>
        </p:nvSpPr>
        <p:spPr>
          <a:xfrm>
            <a:off x="7460343" y="957945"/>
            <a:ext cx="4191156" cy="4528457"/>
          </a:xfrm>
          <a:prstGeom prst="rect">
            <a:avLst/>
          </a:prstGeom>
          <a:solidFill>
            <a:srgbClr val="FFFAEB"/>
          </a:solidFill>
          <a:ln>
            <a:noFill/>
          </a:ln>
        </p:spPr>
        <p:txBody>
          <a:bodyPr wrap="square" anchor="ctr" anchorCtr="0">
            <a:noAutofit/>
          </a:bodyPr>
          <a:lstStyle/>
          <a:p>
            <a:pPr algn="ctr"/>
            <a:r>
              <a:rPr lang="en-US" sz="7200">
                <a:solidFill>
                  <a:srgbClr val="FF0000"/>
                </a:solidFill>
                <a:latin typeface="Arial Rounded MT Bold" panose="020F0704030504030204" pitchFamily="34" charset="0"/>
                <a:cs typeface="Arial Bold" panose="020B0704020202020204" pitchFamily="34" charset="0"/>
              </a:rPr>
              <a:t>STOP</a:t>
            </a:r>
            <a:r>
              <a:rPr lang="en-US" sz="7200">
                <a:latin typeface="Arial Rounded MT Bold" panose="020F0704030504030204" pitchFamily="34" charset="0"/>
                <a:cs typeface="Arial Bold" panose="020B0704020202020204" pitchFamily="34" charset="0"/>
              </a:rPr>
              <a:t> </a:t>
            </a:r>
          </a:p>
          <a:p>
            <a:pPr algn="ctr"/>
            <a:r>
              <a:rPr lang="en-US" sz="6000">
                <a:latin typeface="Arial Rounded MT Bold" panose="020F0704030504030204" pitchFamily="34" charset="0"/>
                <a:cs typeface="Arial Bold" panose="020B0704020202020204" pitchFamily="34" charset="0"/>
              </a:rPr>
              <a:t>behind </a:t>
            </a:r>
          </a:p>
          <a:p>
            <a:pPr algn="ctr"/>
            <a:r>
              <a:rPr lang="en-US" sz="6000">
                <a:latin typeface="Arial Rounded MT Bold" panose="020F0704030504030204" pitchFamily="34" charset="0"/>
                <a:cs typeface="Arial Bold" panose="020B0704020202020204" pitchFamily="34" charset="0"/>
              </a:rPr>
              <a:t>the line</a:t>
            </a:r>
          </a:p>
          <a:p>
            <a:pPr algn="ctr"/>
            <a:endParaRPr lang="en-US" sz="6000">
              <a:latin typeface="Arial Rounded MT Bold" panose="020F0704030504030204" pitchFamily="34" charset="0"/>
              <a:cs typeface="Arial Bold" panose="020B0704020202020204" pitchFamily="34" charset="0"/>
            </a:endParaRPr>
          </a:p>
        </p:txBody>
      </p:sp>
      <p:pic>
        <p:nvPicPr>
          <p:cNvPr id="7" name="Picture 1">
            <a:extLst>
              <a:ext uri="{FF2B5EF4-FFF2-40B4-BE49-F238E27FC236}">
                <a16:creationId xmlns:a16="http://schemas.microsoft.com/office/drawing/2014/main" id="{F2F42606-DA79-03D2-D1CF-5C23D8A5548F}"/>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7" cy="4940590"/>
          </a:xfrm>
          <a:prstGeom prst="rect">
            <a:avLst/>
          </a:prstGeom>
          <a:ln>
            <a:solidFill>
              <a:schemeClr val="tx1"/>
            </a:solidFill>
          </a:ln>
        </p:spPr>
      </p:pic>
      <p:pic>
        <p:nvPicPr>
          <p:cNvPr id="8" name="Boy - Stop">
            <a:extLst>
              <a:ext uri="{FF2B5EF4-FFF2-40B4-BE49-F238E27FC236}">
                <a16:creationId xmlns:a16="http://schemas.microsoft.com/office/drawing/2014/main" id="{636B9A9B-5FC7-1DB6-082E-B0E388747EAB}"/>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10511844" y="4255911"/>
            <a:ext cx="1002886" cy="1538548"/>
          </a:xfrm>
          <a:prstGeom prst="rect">
            <a:avLst/>
          </a:prstGeom>
          <a:effectLst/>
        </p:spPr>
      </p:pic>
    </p:spTree>
    <p:extLst>
      <p:ext uri="{BB962C8B-B14F-4D97-AF65-F5344CB8AC3E}">
        <p14:creationId xmlns:p14="http://schemas.microsoft.com/office/powerpoint/2010/main" val="151909434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20FD7A85-9C4D-2BF5-4A88-14AB6F6CCDEF}"/>
              </a:ext>
            </a:extLst>
          </p:cNvPr>
          <p:cNvSpPr>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a:extLst>
              <a:ext uri="{FF2B5EF4-FFF2-40B4-BE49-F238E27FC236}">
                <a16:creationId xmlns:a16="http://schemas.microsoft.com/office/drawing/2014/main" id="{AFFD6FD2-E298-C006-83C8-B38CB34F6FC3}"/>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7" cy="4940590"/>
          </a:xfrm>
          <a:prstGeom prst="rect">
            <a:avLst/>
          </a:prstGeom>
          <a:ln>
            <a:solidFill>
              <a:schemeClr val="tx1"/>
            </a:solidFill>
          </a:ln>
        </p:spPr>
      </p:pic>
      <p:sp>
        <p:nvSpPr>
          <p:cNvPr id="4" name="TextBox 2">
            <a:extLst>
              <a:ext uri="{FF2B5EF4-FFF2-40B4-BE49-F238E27FC236}">
                <a16:creationId xmlns:a16="http://schemas.microsoft.com/office/drawing/2014/main" id="{B6251F33-7E5E-A8CE-2365-0D2E858ED19A}"/>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5" name="TextBox 4">
            <a:extLst>
              <a:ext uri="{FF2B5EF4-FFF2-40B4-BE49-F238E27FC236}">
                <a16:creationId xmlns:a16="http://schemas.microsoft.com/office/drawing/2014/main" id="{FE7CEF1E-0769-E949-E813-D5FE9A7ABE56}"/>
              </a:ext>
            </a:extLst>
          </p:cNvPr>
          <p:cNvSpPr txBox="1">
            <a:spLocks noGrp="1" noRot="1" noMove="1" noResize="1" noEditPoints="1" noAdjustHandles="1" noChangeArrowheads="1" noChangeShapeType="1"/>
          </p:cNvSpPr>
          <p:nvPr/>
        </p:nvSpPr>
        <p:spPr>
          <a:xfrm>
            <a:off x="7503888" y="1063542"/>
            <a:ext cx="4052057" cy="4539005"/>
          </a:xfrm>
          <a:prstGeom prst="rect">
            <a:avLst/>
          </a:prstGeom>
          <a:solidFill>
            <a:srgbClr val="FFFAEB"/>
          </a:solidFill>
          <a:ln>
            <a:noFill/>
          </a:ln>
        </p:spPr>
        <p:txBody>
          <a:bodyPr wrap="square" anchor="ctr" anchorCtr="0">
            <a:noAutofit/>
          </a:bodyPr>
          <a:lstStyle/>
          <a:p>
            <a:pPr algn="ctr"/>
            <a:r>
              <a:rPr lang="en-US" sz="7200">
                <a:solidFill>
                  <a:srgbClr val="FF0000"/>
                </a:solidFill>
                <a:latin typeface="Arial Rounded MT Bold" panose="020F0704030504030204" pitchFamily="34" charset="0"/>
                <a:cs typeface="Arial Bold" panose="020B0704020202020204" pitchFamily="34" charset="0"/>
              </a:rPr>
              <a:t>LOOK</a:t>
            </a:r>
            <a:r>
              <a:rPr lang="en-US" sz="6000">
                <a:latin typeface="Arial Rounded MT Bold" panose="020F0704030504030204" pitchFamily="34" charset="0"/>
                <a:cs typeface="Arial Bold" panose="020B0704020202020204" pitchFamily="34" charset="0"/>
              </a:rPr>
              <a:t> </a:t>
            </a:r>
          </a:p>
          <a:p>
            <a:pPr algn="ctr"/>
            <a:r>
              <a:rPr lang="en-US" sz="6000">
                <a:latin typeface="Arial Rounded MT Bold" panose="020F0704030504030204" pitchFamily="34" charset="0"/>
                <a:cs typeface="Arial Bold" panose="020B0704020202020204" pitchFamily="34" charset="0"/>
              </a:rPr>
              <a:t>both ways</a:t>
            </a:r>
          </a:p>
          <a:p>
            <a:pPr algn="ctr"/>
            <a:r>
              <a:rPr lang="en-US" sz="6000">
                <a:latin typeface="Arial Rounded MT Bold" panose="020F0704030504030204" pitchFamily="34" charset="0"/>
                <a:cs typeface="Arial Bold" panose="020B0704020202020204" pitchFamily="34" charset="0"/>
              </a:rPr>
              <a:t>for trains</a:t>
            </a:r>
          </a:p>
          <a:p>
            <a:pPr algn="ctr"/>
            <a:endParaRPr lang="en-US" sz="6000">
              <a:latin typeface="Arial Rounded MT Bold" panose="020F0704030504030204" pitchFamily="34" charset="0"/>
              <a:cs typeface="Arial Bold" panose="020B0704020202020204" pitchFamily="34" charset="0"/>
            </a:endParaRPr>
          </a:p>
        </p:txBody>
      </p:sp>
      <p:pic>
        <p:nvPicPr>
          <p:cNvPr id="6" name="Boy - Look">
            <a:extLst>
              <a:ext uri="{FF2B5EF4-FFF2-40B4-BE49-F238E27FC236}">
                <a16:creationId xmlns:a16="http://schemas.microsoft.com/office/drawing/2014/main" id="{6BAA143D-A965-684B-17F6-66713B688E59}"/>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t="-5828"/>
          <a:stretch/>
        </p:blipFill>
        <p:spPr>
          <a:xfrm flipH="1">
            <a:off x="10593598" y="4226861"/>
            <a:ext cx="962347" cy="1567598"/>
          </a:xfrm>
          <a:prstGeom prst="rect">
            <a:avLst/>
          </a:prstGeom>
          <a:effectLst/>
        </p:spPr>
      </p:pic>
    </p:spTree>
    <p:extLst>
      <p:ext uri="{BB962C8B-B14F-4D97-AF65-F5344CB8AC3E}">
        <p14:creationId xmlns:p14="http://schemas.microsoft.com/office/powerpoint/2010/main" val="25004515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AEB578B1-C3EB-775C-AD10-9BAE3C91918E}"/>
              </a:ext>
            </a:extLst>
          </p:cNvPr>
          <p:cNvSpPr>
            <a:spLocks noGrp="1" noRot="1" noMove="1" noResize="1" noEditPoints="1" noAdjustHandles="1" noChangeArrowheads="1" noChangeShapeType="1"/>
          </p:cNvSpPr>
          <p:nvPr/>
        </p:nvSpPr>
        <p:spPr>
          <a:xfrm>
            <a:off x="7353301"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2D32AB91-1A6F-5173-FC49-8EEF8F4C00FA}"/>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4" name="TextBox 3">
            <a:extLst>
              <a:ext uri="{FF2B5EF4-FFF2-40B4-BE49-F238E27FC236}">
                <a16:creationId xmlns:a16="http://schemas.microsoft.com/office/drawing/2014/main" id="{8E33729C-04EF-8786-0D41-3BC85ABCA3F3}"/>
              </a:ext>
            </a:extLst>
          </p:cNvPr>
          <p:cNvSpPr txBox="1">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txBody>
          <a:bodyPr wrap="square" anchor="ctr" anchorCtr="0">
            <a:noAutofit/>
          </a:bodyPr>
          <a:lstStyle/>
          <a:p>
            <a:pPr algn="ctr"/>
            <a:r>
              <a:rPr lang="en-US" sz="7200">
                <a:solidFill>
                  <a:srgbClr val="FF0000"/>
                </a:solidFill>
                <a:latin typeface="Arial Rounded MT Bold" panose="020F0704030504030204" pitchFamily="34" charset="0"/>
                <a:cs typeface="Arial Bold" panose="020B0704020202020204" pitchFamily="34" charset="0"/>
              </a:rPr>
              <a:t>LISTEN</a:t>
            </a:r>
            <a:r>
              <a:rPr lang="en-US" sz="7200">
                <a:latin typeface="Arial Rounded MT Bold" panose="020F0704030504030204" pitchFamily="34" charset="0"/>
                <a:cs typeface="Arial Bold" panose="020B0704020202020204" pitchFamily="34" charset="0"/>
              </a:rPr>
              <a:t> </a:t>
            </a:r>
          </a:p>
          <a:p>
            <a:pPr algn="ctr"/>
            <a:r>
              <a:rPr lang="en-US" sz="6000">
                <a:latin typeface="Arial Rounded MT Bold" panose="020F0704030504030204" pitchFamily="34" charset="0"/>
                <a:cs typeface="Arial Bold" panose="020B0704020202020204" pitchFamily="34" charset="0"/>
              </a:rPr>
              <a:t>for trains coming</a:t>
            </a:r>
          </a:p>
          <a:p>
            <a:pPr algn="ctr"/>
            <a:endParaRPr lang="en-US" sz="6000">
              <a:latin typeface="Arial Rounded MT Bold" panose="020F0704030504030204" pitchFamily="34" charset="0"/>
              <a:cs typeface="Arial Bold" panose="020B0704020202020204" pitchFamily="34" charset="0"/>
            </a:endParaRPr>
          </a:p>
        </p:txBody>
      </p:sp>
      <p:pic>
        <p:nvPicPr>
          <p:cNvPr id="5" name="Picture" descr="A group of kids standing on a train track&#10;&#10;Description automatically generated">
            <a:extLst>
              <a:ext uri="{FF2B5EF4-FFF2-40B4-BE49-F238E27FC236}">
                <a16:creationId xmlns:a16="http://schemas.microsoft.com/office/drawing/2014/main" id="{085EB958-C44A-76CD-7043-A1D3A60E960E}"/>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7" cy="4940590"/>
          </a:xfrm>
          <a:prstGeom prst="rect">
            <a:avLst/>
          </a:prstGeom>
          <a:ln>
            <a:solidFill>
              <a:schemeClr val="tx1"/>
            </a:solidFill>
          </a:ln>
        </p:spPr>
      </p:pic>
      <p:pic>
        <p:nvPicPr>
          <p:cNvPr id="6" name="Girl - Listen">
            <a:extLst>
              <a:ext uri="{FF2B5EF4-FFF2-40B4-BE49-F238E27FC236}">
                <a16:creationId xmlns:a16="http://schemas.microsoft.com/office/drawing/2014/main" id="{24A4991A-B901-0D81-BA45-63EF8D895ECB}"/>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10316242" y="4388166"/>
            <a:ext cx="1250991" cy="1406295"/>
          </a:xfrm>
          <a:prstGeom prst="rect">
            <a:avLst/>
          </a:prstGeom>
          <a:effectLst/>
        </p:spPr>
      </p:pic>
    </p:spTree>
    <p:extLst>
      <p:ext uri="{BB962C8B-B14F-4D97-AF65-F5344CB8AC3E}">
        <p14:creationId xmlns:p14="http://schemas.microsoft.com/office/powerpoint/2010/main" val="210088778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2E098BE2-EC14-E891-C217-C854563B63C3}"/>
              </a:ext>
            </a:extLst>
          </p:cNvPr>
          <p:cNvSpPr>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939BF13F-1A58-7D4C-5AC0-D8738B0BC54D}"/>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2"/>
                </a:solidFill>
                <a:latin typeface="Arial Rounded MT Bold" panose="020F0704030504030204" pitchFamily="34" charset="0"/>
              </a:rPr>
              <a:t>Flaticons by pikepicture</a:t>
            </a:r>
          </a:p>
        </p:txBody>
      </p:sp>
      <p:sp>
        <p:nvSpPr>
          <p:cNvPr id="4" name="TextBox 3">
            <a:extLst>
              <a:ext uri="{FF2B5EF4-FFF2-40B4-BE49-F238E27FC236}">
                <a16:creationId xmlns:a16="http://schemas.microsoft.com/office/drawing/2014/main" id="{72D7B4FE-4CF1-76AC-53CA-1ABAA912585A}"/>
              </a:ext>
            </a:extLst>
          </p:cNvPr>
          <p:cNvSpPr txBox="1">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txBody>
          <a:bodyPr wrap="square" anchor="ctr" anchorCtr="0">
            <a:noAutofit/>
          </a:bodyPr>
          <a:lstStyle/>
          <a:p>
            <a:pPr algn="ctr"/>
            <a:r>
              <a:rPr lang="en-US" sz="7200">
                <a:solidFill>
                  <a:srgbClr val="FF0000"/>
                </a:solidFill>
                <a:latin typeface="Arial Rounded MT Bold" panose="020F0704030504030204" pitchFamily="34" charset="0"/>
                <a:cs typeface="Arial Bold" panose="020B0704020202020204" pitchFamily="34" charset="0"/>
              </a:rPr>
              <a:t>THINK</a:t>
            </a:r>
            <a:r>
              <a:rPr lang="en-US" sz="6000">
                <a:solidFill>
                  <a:srgbClr val="FF0000"/>
                </a:solidFill>
                <a:latin typeface="Arial Rounded MT Bold" panose="020F0704030504030204" pitchFamily="34" charset="0"/>
                <a:cs typeface="Arial Bold" panose="020B0704020202020204" pitchFamily="34" charset="0"/>
              </a:rPr>
              <a:t>,</a:t>
            </a:r>
          </a:p>
          <a:p>
            <a:pPr algn="ctr"/>
            <a:r>
              <a:rPr lang="en-US" sz="6000">
                <a:latin typeface="Arial Rounded MT Bold" panose="020F0704030504030204" pitchFamily="34" charset="0"/>
                <a:cs typeface="Arial Bold" panose="020B0704020202020204" pitchFamily="34" charset="0"/>
              </a:rPr>
              <a:t>is it safe to cross?</a:t>
            </a:r>
          </a:p>
          <a:p>
            <a:pPr algn="ctr"/>
            <a:endParaRPr lang="en-US" sz="6000">
              <a:latin typeface="Arial Rounded MT Bold" panose="020F0704030504030204" pitchFamily="34" charset="0"/>
              <a:cs typeface="Arial Bold" panose="020B0704020202020204" pitchFamily="34" charset="0"/>
            </a:endParaRPr>
          </a:p>
        </p:txBody>
      </p:sp>
      <p:pic>
        <p:nvPicPr>
          <p:cNvPr id="5" name="Picture">
            <a:extLst>
              <a:ext uri="{FF2B5EF4-FFF2-40B4-BE49-F238E27FC236}">
                <a16:creationId xmlns:a16="http://schemas.microsoft.com/office/drawing/2014/main" id="{55F61498-8E10-F33B-C7E8-BDA6665ECF2C}"/>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7" cy="4940590"/>
          </a:xfrm>
          <a:prstGeom prst="rect">
            <a:avLst/>
          </a:prstGeom>
          <a:ln>
            <a:solidFill>
              <a:schemeClr val="tx1"/>
            </a:solidFill>
          </a:ln>
        </p:spPr>
      </p:pic>
      <p:pic>
        <p:nvPicPr>
          <p:cNvPr id="6" name="Girl - Think">
            <a:extLst>
              <a:ext uri="{FF2B5EF4-FFF2-40B4-BE49-F238E27FC236}">
                <a16:creationId xmlns:a16="http://schemas.microsoft.com/office/drawing/2014/main" id="{E37AE663-1B84-E785-50AC-542BA1F9E0A6}"/>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r="-1480"/>
          <a:stretch/>
        </p:blipFill>
        <p:spPr>
          <a:xfrm flipH="1">
            <a:off x="10406768" y="4131736"/>
            <a:ext cx="1210864" cy="1662725"/>
          </a:xfrm>
          <a:prstGeom prst="rect">
            <a:avLst/>
          </a:prstGeom>
          <a:effectLst/>
        </p:spPr>
      </p:pic>
    </p:spTree>
    <p:extLst>
      <p:ext uri="{BB962C8B-B14F-4D97-AF65-F5344CB8AC3E}">
        <p14:creationId xmlns:p14="http://schemas.microsoft.com/office/powerpoint/2010/main" val="133524819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pic>
        <p:nvPicPr>
          <p:cNvPr id="2" name="Picture">
            <a:extLst>
              <a:ext uri="{FF2B5EF4-FFF2-40B4-BE49-F238E27FC236}">
                <a16:creationId xmlns:a16="http://schemas.microsoft.com/office/drawing/2014/main" id="{C7DDAC1C-94D0-71E1-518D-01D3301F96C3}"/>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7" cy="4940590"/>
          </a:xfrm>
          <a:prstGeom prst="rect">
            <a:avLst/>
          </a:prstGeom>
          <a:ln>
            <a:solidFill>
              <a:schemeClr val="tx1"/>
            </a:solidFill>
          </a:ln>
        </p:spPr>
      </p:pic>
      <p:sp>
        <p:nvSpPr>
          <p:cNvPr id="3" name="TextBox 1">
            <a:extLst>
              <a:ext uri="{FF2B5EF4-FFF2-40B4-BE49-F238E27FC236}">
                <a16:creationId xmlns:a16="http://schemas.microsoft.com/office/drawing/2014/main" id="{2DB40EE6-4903-118C-FE55-71C5D65F976C}"/>
              </a:ext>
            </a:extLst>
          </p:cNvPr>
          <p:cNvSpPr txBox="1">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txBody>
          <a:bodyPr vert="horz" wrap="square" anchor="ctr" anchorCtr="1">
            <a:noAutofit/>
          </a:bodyPr>
          <a:lstStyle/>
          <a:p>
            <a:pPr algn="ctr"/>
            <a:r>
              <a:rPr lang="en-US" sz="5000">
                <a:solidFill>
                  <a:srgbClr val="FF0000"/>
                </a:solidFill>
                <a:latin typeface="Arial Rounded MT Bold" panose="020F0704030504030204" pitchFamily="34" charset="0"/>
                <a:cs typeface="Arial Bold" panose="020B0704020202020204" pitchFamily="34" charset="0"/>
              </a:rPr>
              <a:t>Only cross…</a:t>
            </a:r>
          </a:p>
          <a:p>
            <a:pPr algn="ctr"/>
            <a:endParaRPr lang="en-US" sz="5400">
              <a:solidFill>
                <a:srgbClr val="FF0000"/>
              </a:solidFill>
              <a:latin typeface="Arial Rounded MT Bold" panose="020F0704030504030204" pitchFamily="34" charset="0"/>
              <a:cs typeface="Arial Bold" panose="020B0704020202020204" pitchFamily="34" charset="0"/>
            </a:endParaRPr>
          </a:p>
          <a:p>
            <a:pPr algn="ctr"/>
            <a:endParaRPr lang="en-US" sz="4800">
              <a:solidFill>
                <a:srgbClr val="FF0000"/>
              </a:solidFill>
              <a:latin typeface="Arial Rounded MT Bold" panose="020F0704030504030204" pitchFamily="34" charset="0"/>
              <a:cs typeface="Arial Bold" panose="020B0704020202020204" pitchFamily="34" charset="0"/>
            </a:endParaRPr>
          </a:p>
          <a:p>
            <a:pPr algn="ctr"/>
            <a:endParaRPr lang="en-US" sz="4000">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55935038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pic>
        <p:nvPicPr>
          <p:cNvPr id="2" name="Picture">
            <a:extLst>
              <a:ext uri="{FF2B5EF4-FFF2-40B4-BE49-F238E27FC236}">
                <a16:creationId xmlns:a16="http://schemas.microsoft.com/office/drawing/2014/main" id="{F65AFE88-F259-7831-B776-71825AD2EA2F}"/>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71525" y="853869"/>
            <a:ext cx="6424526" cy="4940590"/>
          </a:xfrm>
          <a:prstGeom prst="rect">
            <a:avLst/>
          </a:prstGeom>
          <a:ln>
            <a:solidFill>
              <a:schemeClr val="tx1"/>
            </a:solidFill>
          </a:ln>
        </p:spPr>
      </p:pic>
      <p:sp>
        <p:nvSpPr>
          <p:cNvPr id="3" name="TextBox 1">
            <a:extLst>
              <a:ext uri="{FF2B5EF4-FFF2-40B4-BE49-F238E27FC236}">
                <a16:creationId xmlns:a16="http://schemas.microsoft.com/office/drawing/2014/main" id="{8DD51071-DA0D-A912-81C3-4DB93D6F9C8A}"/>
              </a:ext>
            </a:extLst>
          </p:cNvPr>
          <p:cNvSpPr txBox="1">
            <a:spLocks noGrp="1" noRot="1" noMove="1" noResize="1" noEditPoints="1" noAdjustHandles="1" noChangeArrowheads="1" noChangeShapeType="1"/>
          </p:cNvSpPr>
          <p:nvPr/>
        </p:nvSpPr>
        <p:spPr>
          <a:xfrm>
            <a:off x="7353302" y="853869"/>
            <a:ext cx="4298199" cy="4940590"/>
          </a:xfrm>
          <a:prstGeom prst="rect">
            <a:avLst/>
          </a:prstGeom>
          <a:solidFill>
            <a:srgbClr val="FFFAEB"/>
          </a:solidFill>
          <a:ln>
            <a:solidFill>
              <a:schemeClr val="accent4">
                <a:lumMod val="75000"/>
              </a:schemeClr>
            </a:solidFill>
          </a:ln>
        </p:spPr>
        <p:txBody>
          <a:bodyPr vert="horz" wrap="square" anchor="ctr" anchorCtr="1">
            <a:noAutofit/>
          </a:bodyPr>
          <a:lstStyle/>
          <a:p>
            <a:pPr algn="ctr"/>
            <a:r>
              <a:rPr lang="en-US" sz="5000">
                <a:solidFill>
                  <a:srgbClr val="FF0000"/>
                </a:solidFill>
                <a:latin typeface="Arial Rounded MT Bold" panose="020F0704030504030204" pitchFamily="34" charset="0"/>
                <a:cs typeface="Arial Bold" panose="020B0704020202020204" pitchFamily="34" charset="0"/>
              </a:rPr>
              <a:t>Only cross… when there are no trains coming!</a:t>
            </a:r>
            <a:endParaRPr lang="en-US" sz="5000">
              <a:latin typeface="Arial Rounded MT Bold" panose="020F0704030504030204" pitchFamily="34" charset="0"/>
              <a:cs typeface="Arial Bold" panose="020B0704020202020204" pitchFamily="34" charset="0"/>
            </a:endParaRPr>
          </a:p>
        </p:txBody>
      </p:sp>
    </p:spTree>
    <p:extLst>
      <p:ext uri="{BB962C8B-B14F-4D97-AF65-F5344CB8AC3E}">
        <p14:creationId xmlns:p14="http://schemas.microsoft.com/office/powerpoint/2010/main" val="797415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D"/>
            </a:gs>
            <a:gs pos="100000">
              <a:srgbClr val="FFACAB"/>
            </a:gs>
          </a:gsLst>
          <a:lin ang="2700000" scaled="1"/>
          <a:tileRect/>
        </a:gradFill>
        <a:effectLst/>
      </p:bgPr>
    </p:bg>
    <p:spTree>
      <p:nvGrpSpPr>
        <p:cNvPr id="1" name=""/>
        <p:cNvGrpSpPr/>
        <p:nvPr/>
      </p:nvGrpSpPr>
      <p:grpSpPr>
        <a:xfrm>
          <a:off x="0" y="0"/>
          <a:ext cx="0" cy="0"/>
          <a:chOff x="0" y="0"/>
          <a:chExt cx="0" cy="0"/>
        </a:xfrm>
      </p:grpSpPr>
      <p:pic>
        <p:nvPicPr>
          <p:cNvPr id="4" name="Picture 3" descr="A person walking on a train track&#10;&#10;Description automatically generated">
            <a:extLst>
              <a:ext uri="{FF2B5EF4-FFF2-40B4-BE49-F238E27FC236}">
                <a16:creationId xmlns:a16="http://schemas.microsoft.com/office/drawing/2014/main" id="{164FDC82-6E5D-CBC6-0271-2411029A0188}"/>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134291" y="2523755"/>
            <a:ext cx="3447108" cy="1993456"/>
          </a:xfrm>
          <a:prstGeom prst="rect">
            <a:avLst/>
          </a:prstGeom>
        </p:spPr>
      </p:pic>
      <p:pic>
        <p:nvPicPr>
          <p:cNvPr id="5" name="Picture 1" descr="A group of kids standing at a train station&#10;&#10;Description automatically generated">
            <a:extLst>
              <a:ext uri="{FF2B5EF4-FFF2-40B4-BE49-F238E27FC236}">
                <a16:creationId xmlns:a16="http://schemas.microsoft.com/office/drawing/2014/main" id="{56474FC5-7945-AE4E-7B7F-9FA0A3CFA73C}"/>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134292" y="4517213"/>
            <a:ext cx="3447109" cy="2104869"/>
          </a:xfrm>
          <a:prstGeom prst="rect">
            <a:avLst/>
          </a:prstGeom>
        </p:spPr>
      </p:pic>
      <p:sp>
        <p:nvSpPr>
          <p:cNvPr id="6" name="TextBox 3">
            <a:extLst>
              <a:ext uri="{FF2B5EF4-FFF2-40B4-BE49-F238E27FC236}">
                <a16:creationId xmlns:a16="http://schemas.microsoft.com/office/drawing/2014/main" id="{3EB3FC33-CECB-FCC7-7EB4-6F848951C3D3}"/>
              </a:ext>
            </a:extLst>
          </p:cNvPr>
          <p:cNvSpPr txBox="1">
            <a:spLocks noGrp="1" noRot="1" noMove="1" noResize="1" noEditPoints="1" noAdjustHandles="1" noChangeArrowheads="1" noChangeShapeType="1"/>
          </p:cNvSpPr>
          <p:nvPr/>
        </p:nvSpPr>
        <p:spPr>
          <a:xfrm>
            <a:off x="8382001" y="1175475"/>
            <a:ext cx="3675708" cy="1340985"/>
          </a:xfrm>
          <a:prstGeom prst="rect">
            <a:avLst/>
          </a:prstGeom>
          <a:solidFill>
            <a:srgbClr val="FFFAEB"/>
          </a:solidFill>
        </p:spPr>
        <p:txBody>
          <a:bodyPr wrap="square" anchor="ctr" anchorCtr="0">
            <a:noAutofit/>
          </a:bodyPr>
          <a:lstStyle/>
          <a:p>
            <a:pPr algn="ctr"/>
            <a:r>
              <a:rPr lang="en-NZ" sz="3600">
                <a:latin typeface="Arial Rounded MT Bold" panose="020F0704030504030204" pitchFamily="34" charset="0"/>
              </a:rPr>
              <a:t>Expect trains </a:t>
            </a:r>
          </a:p>
          <a:p>
            <a:pPr algn="ctr"/>
            <a:r>
              <a:rPr lang="en-NZ" sz="3600">
                <a:latin typeface="Arial Rounded MT Bold" panose="020F0704030504030204" pitchFamily="34" charset="0"/>
              </a:rPr>
              <a:t>at any time</a:t>
            </a:r>
            <a:endParaRPr lang="en-NZ" sz="4000">
              <a:latin typeface="Arial Rounded MT Bold" panose="020F0704030504030204" pitchFamily="34" charset="0"/>
            </a:endParaRPr>
          </a:p>
        </p:txBody>
      </p:sp>
      <p:sp>
        <p:nvSpPr>
          <p:cNvPr id="7" name="TextBox 2">
            <a:extLst>
              <a:ext uri="{FF2B5EF4-FFF2-40B4-BE49-F238E27FC236}">
                <a16:creationId xmlns:a16="http://schemas.microsoft.com/office/drawing/2014/main" id="{AB4553D5-3FA8-7F5E-8398-F16584F3410D}"/>
              </a:ext>
            </a:extLst>
          </p:cNvPr>
          <p:cNvSpPr txBox="1">
            <a:spLocks noGrp="1" noRot="1" noMove="1" noResize="1" noEditPoints="1" noAdjustHandles="1" noChangeArrowheads="1" noChangeShapeType="1"/>
          </p:cNvSpPr>
          <p:nvPr/>
        </p:nvSpPr>
        <p:spPr>
          <a:xfrm>
            <a:off x="134292" y="1175474"/>
            <a:ext cx="3447109" cy="1340984"/>
          </a:xfrm>
          <a:prstGeom prst="rect">
            <a:avLst/>
          </a:prstGeom>
          <a:solidFill>
            <a:srgbClr val="FFFAEB"/>
          </a:solidFill>
        </p:spPr>
        <p:txBody>
          <a:bodyPr wrap="square" anchor="ctr" anchorCtr="0">
            <a:noAutofit/>
          </a:bodyPr>
          <a:lstStyle/>
          <a:p>
            <a:pPr algn="ctr"/>
            <a:r>
              <a:rPr lang="en-NZ" sz="3600">
                <a:latin typeface="Arial Rounded MT Bold" panose="020F0704030504030204" pitchFamily="34" charset="0"/>
              </a:rPr>
              <a:t>Obey </a:t>
            </a:r>
          </a:p>
          <a:p>
            <a:pPr algn="ctr"/>
            <a:r>
              <a:rPr lang="en-NZ" sz="3600">
                <a:latin typeface="Arial Rounded MT Bold" panose="020F0704030504030204" pitchFamily="34" charset="0"/>
              </a:rPr>
              <a:t>the signs</a:t>
            </a:r>
            <a:endParaRPr lang="en-NZ" sz="4000">
              <a:latin typeface="Arial Rounded MT Bold" panose="020F0704030504030204" pitchFamily="34" charset="0"/>
            </a:endParaRPr>
          </a:p>
        </p:txBody>
      </p:sp>
      <p:sp>
        <p:nvSpPr>
          <p:cNvPr id="8" name="TextBox 1">
            <a:extLst>
              <a:ext uri="{FF2B5EF4-FFF2-40B4-BE49-F238E27FC236}">
                <a16:creationId xmlns:a16="http://schemas.microsoft.com/office/drawing/2014/main" id="{6E7A39B1-5C02-FBB4-6BE0-6AC504947627}"/>
              </a:ext>
            </a:extLst>
          </p:cNvPr>
          <p:cNvSpPr txBox="1">
            <a:spLocks noGrp="1" noRot="1" noMove="1" noResize="1" noEditPoints="1" noAdjustHandles="1" noChangeArrowheads="1" noChangeShapeType="1"/>
          </p:cNvSpPr>
          <p:nvPr/>
        </p:nvSpPr>
        <p:spPr>
          <a:xfrm>
            <a:off x="134291" y="228697"/>
            <a:ext cx="11923418" cy="769525"/>
          </a:xfrm>
          <a:prstGeom prst="rect">
            <a:avLst/>
          </a:prstGeom>
          <a:solidFill>
            <a:srgbClr val="FFE89F"/>
          </a:solidFill>
        </p:spPr>
        <p:txBody>
          <a:bodyPr wrap="square" anchor="ctr" anchorCtr="0">
            <a:noAutofit/>
          </a:bodyPr>
          <a:lstStyle/>
          <a:p>
            <a:pPr algn="ctr"/>
            <a:r>
              <a:rPr lang="en-NZ" sz="5400" b="1" i="1"/>
              <a:t>When crossing, you must always…</a:t>
            </a:r>
          </a:p>
        </p:txBody>
      </p:sp>
      <p:pic>
        <p:nvPicPr>
          <p:cNvPr id="9" name="Picture 8">
            <a:extLst>
              <a:ext uri="{FF2B5EF4-FFF2-40B4-BE49-F238E27FC236}">
                <a16:creationId xmlns:a16="http://schemas.microsoft.com/office/drawing/2014/main" id="{003B97AD-6F04-A37C-38B4-767A308D9A8A}"/>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3771146" y="2516460"/>
            <a:ext cx="4421115" cy="4088701"/>
          </a:xfrm>
          <a:prstGeom prst="rect">
            <a:avLst/>
          </a:prstGeom>
          <a:ln>
            <a:noFill/>
          </a:ln>
        </p:spPr>
      </p:pic>
      <p:sp>
        <p:nvSpPr>
          <p:cNvPr id="10" name="TextBox 3">
            <a:extLst>
              <a:ext uri="{FF2B5EF4-FFF2-40B4-BE49-F238E27FC236}">
                <a16:creationId xmlns:a16="http://schemas.microsoft.com/office/drawing/2014/main" id="{0283D5AA-378B-4599-2369-A52A5507A40D}"/>
              </a:ext>
            </a:extLst>
          </p:cNvPr>
          <p:cNvSpPr txBox="1">
            <a:spLocks noGrp="1" noRot="1" noMove="1" noResize="1" noEditPoints="1" noAdjustHandles="1" noChangeArrowheads="1" noChangeShapeType="1"/>
          </p:cNvSpPr>
          <p:nvPr/>
        </p:nvSpPr>
        <p:spPr>
          <a:xfrm>
            <a:off x="3771145" y="1175475"/>
            <a:ext cx="4421115" cy="1340985"/>
          </a:xfrm>
          <a:prstGeom prst="rect">
            <a:avLst/>
          </a:prstGeom>
          <a:solidFill>
            <a:srgbClr val="FFFAEB"/>
          </a:solidFill>
        </p:spPr>
        <p:txBody>
          <a:bodyPr wrap="square" anchor="ctr" anchorCtr="0">
            <a:noAutofit/>
          </a:bodyPr>
          <a:lstStyle/>
          <a:p>
            <a:pPr algn="ctr"/>
            <a:r>
              <a:rPr lang="en-US" sz="3600">
                <a:latin typeface="Arial Rounded MT Bold" panose="020F0704030504030204" pitchFamily="34" charset="0"/>
                <a:cs typeface="Arial Bold" panose="020B0704020202020204" pitchFamily="34" charset="0"/>
              </a:rPr>
              <a:t>Walk your bicycle/scooter</a:t>
            </a:r>
            <a:endParaRPr lang="en-US" sz="2800">
              <a:latin typeface="Arial Rounded MT Bold" panose="020F0704030504030204" pitchFamily="34" charset="0"/>
              <a:cs typeface="Arial Bold" panose="020B0704020202020204" pitchFamily="34" charset="0"/>
            </a:endParaRPr>
          </a:p>
        </p:txBody>
      </p:sp>
      <p:pic>
        <p:nvPicPr>
          <p:cNvPr id="11" name="Picture 10" descr="A train going down a train track&#10;&#10;Description automatically generated">
            <a:extLst>
              <a:ext uri="{FF2B5EF4-FFF2-40B4-BE49-F238E27FC236}">
                <a16:creationId xmlns:a16="http://schemas.microsoft.com/office/drawing/2014/main" id="{05A0412F-3022-1B42-D1FF-32084DD7D3A1}"/>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8382000" y="2516460"/>
            <a:ext cx="3675708" cy="4088701"/>
          </a:xfrm>
          <a:prstGeom prst="rect">
            <a:avLst/>
          </a:prstGeom>
        </p:spPr>
      </p:pic>
    </p:spTree>
    <p:extLst>
      <p:ext uri="{BB962C8B-B14F-4D97-AF65-F5344CB8AC3E}">
        <p14:creationId xmlns:p14="http://schemas.microsoft.com/office/powerpoint/2010/main" val="36778368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2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20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Soda" descr="A red and white striped cup with a straw&#10;&#10;Description automatically generated">
            <a:extLst>
              <a:ext uri="{FF2B5EF4-FFF2-40B4-BE49-F238E27FC236}">
                <a16:creationId xmlns:a16="http://schemas.microsoft.com/office/drawing/2014/main" id="{2DE414EC-1CF4-E889-DA97-F6A98F37A3F4}"/>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rot="720249">
            <a:off x="7472591" y="2333102"/>
            <a:ext cx="1548733" cy="1548733"/>
          </a:xfrm>
          <a:prstGeom prst="rect">
            <a:avLst/>
          </a:prstGeom>
        </p:spPr>
      </p:pic>
      <p:pic>
        <p:nvPicPr>
          <p:cNvPr id="3" name="Popcorn" descr="A red and white striped box with popcorn&#10;&#10;Description automatically generated">
            <a:extLst>
              <a:ext uri="{FF2B5EF4-FFF2-40B4-BE49-F238E27FC236}">
                <a16:creationId xmlns:a16="http://schemas.microsoft.com/office/drawing/2014/main" id="{6917938F-6193-C8E7-5A37-7283A9B34E53}"/>
              </a:ext>
            </a:extLst>
          </p:cNvPr>
          <p:cNvPicPr>
            <a:picLocks noGrp="1" noRo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3221435" y="2324422"/>
            <a:ext cx="1521362" cy="1521362"/>
          </a:xfrm>
          <a:prstGeom prst="rect">
            <a:avLst/>
          </a:prstGeom>
        </p:spPr>
      </p:pic>
      <p:pic>
        <p:nvPicPr>
          <p:cNvPr id="4" name="Movie time" descr="A red and yellow movie sign&#10;&#10;Description automatically generated">
            <a:extLst>
              <a:ext uri="{FF2B5EF4-FFF2-40B4-BE49-F238E27FC236}">
                <a16:creationId xmlns:a16="http://schemas.microsoft.com/office/drawing/2014/main" id="{E7C0A25F-A37A-0A0F-864B-EAA5293D376D}"/>
              </a:ext>
            </a:extLst>
          </p:cNvPr>
          <p:cNvPicPr>
            <a:picLocks noGrp="1" noRo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4372767" y="1006923"/>
            <a:ext cx="3733185" cy="3733185"/>
          </a:xfrm>
          <a:prstGeom prst="rect">
            <a:avLst/>
          </a:prstGeom>
        </p:spPr>
      </p:pic>
    </p:spTree>
    <p:extLst>
      <p:ext uri="{BB962C8B-B14F-4D97-AF65-F5344CB8AC3E}">
        <p14:creationId xmlns:p14="http://schemas.microsoft.com/office/powerpoint/2010/main" val="26612157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32" presetClass="emph" presetSubtype="0" fill="hold" nodeType="withEffect">
                                  <p:stCondLst>
                                    <p:cond delay="0"/>
                                  </p:stCondLst>
                                  <p:childTnLst>
                                    <p:animRot by="120000">
                                      <p:cBhvr>
                                        <p:cTn id="11" dur="150" fill="hold">
                                          <p:stCondLst>
                                            <p:cond delay="0"/>
                                          </p:stCondLst>
                                        </p:cTn>
                                        <p:tgtEl>
                                          <p:spTgt spid="3"/>
                                        </p:tgtEl>
                                        <p:attrNameLst>
                                          <p:attrName>r</p:attrName>
                                        </p:attrNameLst>
                                      </p:cBhvr>
                                    </p:animRot>
                                    <p:animRot by="-240000">
                                      <p:cBhvr>
                                        <p:cTn id="12" dur="300" fill="hold">
                                          <p:stCondLst>
                                            <p:cond delay="300"/>
                                          </p:stCondLst>
                                        </p:cTn>
                                        <p:tgtEl>
                                          <p:spTgt spid="3"/>
                                        </p:tgtEl>
                                        <p:attrNameLst>
                                          <p:attrName>r</p:attrName>
                                        </p:attrNameLst>
                                      </p:cBhvr>
                                    </p:animRot>
                                    <p:animRot by="240000">
                                      <p:cBhvr>
                                        <p:cTn id="13" dur="300" fill="hold">
                                          <p:stCondLst>
                                            <p:cond delay="600"/>
                                          </p:stCondLst>
                                        </p:cTn>
                                        <p:tgtEl>
                                          <p:spTgt spid="3"/>
                                        </p:tgtEl>
                                        <p:attrNameLst>
                                          <p:attrName>r</p:attrName>
                                        </p:attrNameLst>
                                      </p:cBhvr>
                                    </p:animRot>
                                    <p:animRot by="-240000">
                                      <p:cBhvr>
                                        <p:cTn id="14" dur="300" fill="hold">
                                          <p:stCondLst>
                                            <p:cond delay="900"/>
                                          </p:stCondLst>
                                        </p:cTn>
                                        <p:tgtEl>
                                          <p:spTgt spid="3"/>
                                        </p:tgtEl>
                                        <p:attrNameLst>
                                          <p:attrName>r</p:attrName>
                                        </p:attrNameLst>
                                      </p:cBhvr>
                                    </p:animRot>
                                    <p:animRot by="120000">
                                      <p:cBhvr>
                                        <p:cTn id="15" dur="300" fill="hold">
                                          <p:stCondLst>
                                            <p:cond delay="1200"/>
                                          </p:stCondLst>
                                        </p:cTn>
                                        <p:tgtEl>
                                          <p:spTgt spid="3"/>
                                        </p:tgtEl>
                                        <p:attrNameLst>
                                          <p:attrName>r</p:attrName>
                                        </p:attrNameLst>
                                      </p:cBhvr>
                                    </p:animRot>
                                  </p:childTnLst>
                                </p:cTn>
                              </p:par>
                              <p:par>
                                <p:cTn id="16" presetID="32" presetClass="emph" presetSubtype="0" fill="hold" nodeType="withEffect">
                                  <p:stCondLst>
                                    <p:cond delay="0"/>
                                  </p:stCondLst>
                                  <p:childTnLst>
                                    <p:animRot by="120000">
                                      <p:cBhvr>
                                        <p:cTn id="17" dur="150" fill="hold">
                                          <p:stCondLst>
                                            <p:cond delay="0"/>
                                          </p:stCondLst>
                                        </p:cTn>
                                        <p:tgtEl>
                                          <p:spTgt spid="2"/>
                                        </p:tgtEl>
                                        <p:attrNameLst>
                                          <p:attrName>r</p:attrName>
                                        </p:attrNameLst>
                                      </p:cBhvr>
                                    </p:animRot>
                                    <p:animRot by="-240000">
                                      <p:cBhvr>
                                        <p:cTn id="18" dur="300" fill="hold">
                                          <p:stCondLst>
                                            <p:cond delay="300"/>
                                          </p:stCondLst>
                                        </p:cTn>
                                        <p:tgtEl>
                                          <p:spTgt spid="2"/>
                                        </p:tgtEl>
                                        <p:attrNameLst>
                                          <p:attrName>r</p:attrName>
                                        </p:attrNameLst>
                                      </p:cBhvr>
                                    </p:animRot>
                                    <p:animRot by="240000">
                                      <p:cBhvr>
                                        <p:cTn id="19" dur="300" fill="hold">
                                          <p:stCondLst>
                                            <p:cond delay="600"/>
                                          </p:stCondLst>
                                        </p:cTn>
                                        <p:tgtEl>
                                          <p:spTgt spid="2"/>
                                        </p:tgtEl>
                                        <p:attrNameLst>
                                          <p:attrName>r</p:attrName>
                                        </p:attrNameLst>
                                      </p:cBhvr>
                                    </p:animRot>
                                    <p:animRot by="-240000">
                                      <p:cBhvr>
                                        <p:cTn id="20" dur="300" fill="hold">
                                          <p:stCondLst>
                                            <p:cond delay="900"/>
                                          </p:stCondLst>
                                        </p:cTn>
                                        <p:tgtEl>
                                          <p:spTgt spid="2"/>
                                        </p:tgtEl>
                                        <p:attrNameLst>
                                          <p:attrName>r</p:attrName>
                                        </p:attrNameLst>
                                      </p:cBhvr>
                                    </p:animRot>
                                    <p:animRot by="120000">
                                      <p:cBhvr>
                                        <p:cTn id="21"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E6B58C-8026-18C3-AAB6-97BA205E3217}"/>
              </a:ext>
            </a:extLst>
          </p:cNvPr>
          <p:cNvSpPr>
            <a:spLocks noGrp="1"/>
          </p:cNvSpPr>
          <p:nvPr>
            <p:ph type="body" sz="quarter" idx="12"/>
          </p:nvPr>
        </p:nvSpPr>
        <p:spPr/>
        <p:txBody>
          <a:bodyPr vert="horz" lIns="91440" tIns="45720" rIns="91440" bIns="45720" rtlCol="0" anchor="t">
            <a:normAutofit/>
          </a:bodyPr>
          <a:lstStyle/>
          <a:p>
            <a:endParaRPr lang="en-NZ"/>
          </a:p>
        </p:txBody>
      </p:sp>
      <p:sp>
        <p:nvSpPr>
          <p:cNvPr id="3" name="TextBox 2">
            <a:extLst>
              <a:ext uri="{FF2B5EF4-FFF2-40B4-BE49-F238E27FC236}">
                <a16:creationId xmlns:a16="http://schemas.microsoft.com/office/drawing/2014/main" id="{C1E54DE5-1D00-A516-C776-B4BDEDF8FA87}"/>
              </a:ext>
            </a:extLst>
          </p:cNvPr>
          <p:cNvSpPr txBox="1"/>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pic>
        <p:nvPicPr>
          <p:cNvPr id="2" name="Picture 1" descr="A blue circle with white text&#10;&#10;Description automatically generated">
            <a:extLst>
              <a:ext uri="{FF2B5EF4-FFF2-40B4-BE49-F238E27FC236}">
                <a16:creationId xmlns:a16="http://schemas.microsoft.com/office/drawing/2014/main" id="{CF5596E3-3A94-2D04-36C2-39F1FCBE013D}"/>
              </a:ext>
            </a:extLst>
          </p:cNvPr>
          <p:cNvPicPr>
            <a:picLocks noGrp="1" noRot="1" noChangeAspect="1" noMove="1" noResize="1" noEditPoints="1" noAdjustHandles="1" noChangeArrowheads="1" noChangeShapeType="1" noCrop="1"/>
          </p:cNvPicPr>
          <p:nvPr/>
        </p:nvPicPr>
        <p:blipFill>
          <a:blip r:embed="rId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rot="252885">
            <a:off x="4747382" y="2477683"/>
            <a:ext cx="2684895" cy="2684894"/>
          </a:xfrm>
          <a:prstGeom prst="ellipse">
            <a:avLst/>
          </a:prstGeom>
        </p:spPr>
      </p:pic>
      <p:pic>
        <p:nvPicPr>
          <p:cNvPr id="5" name="Picture 4">
            <a:extLst>
              <a:ext uri="{FF2B5EF4-FFF2-40B4-BE49-F238E27FC236}">
                <a16:creationId xmlns:a16="http://schemas.microsoft.com/office/drawing/2014/main" id="{BEFAB1C6-B9E3-CEAB-247C-678CD8E52308}"/>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7959767" y="3057966"/>
            <a:ext cx="1587500" cy="2767373"/>
          </a:xfrm>
          <a:prstGeom prst="rect">
            <a:avLst/>
          </a:prstGeom>
          <a:effectLst>
            <a:glow rad="63500">
              <a:schemeClr val="bg1"/>
            </a:glow>
            <a:outerShdw blurRad="76200" dir="21540000" sy="-23000" kx="-800400" algn="bl" rotWithShape="0">
              <a:prstClr val="black">
                <a:alpha val="20000"/>
              </a:prstClr>
            </a:outerShdw>
          </a:effectLst>
        </p:spPr>
      </p:pic>
      <p:pic>
        <p:nvPicPr>
          <p:cNvPr id="6" name="Picture 5">
            <a:extLst>
              <a:ext uri="{FF2B5EF4-FFF2-40B4-BE49-F238E27FC236}">
                <a16:creationId xmlns:a16="http://schemas.microsoft.com/office/drawing/2014/main" id="{A8D640D1-74CB-A8BC-BE64-1A70F4165E6F}"/>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flipH="1">
            <a:off x="2962955" y="3198035"/>
            <a:ext cx="1269276" cy="2767372"/>
          </a:xfrm>
          <a:prstGeom prst="rect">
            <a:avLst/>
          </a:prstGeom>
          <a:effectLst>
            <a:glow rad="63500">
              <a:schemeClr val="bg1"/>
            </a:glow>
            <a:outerShdw blurRad="76200" dist="12700" dir="2700000" sy="-23000" kx="-800400" algn="bl" rotWithShape="0">
              <a:prstClr val="black">
                <a:alpha val="20000"/>
              </a:prstClr>
            </a:outerShdw>
          </a:effectLst>
        </p:spPr>
      </p:pic>
    </p:spTree>
    <p:extLst>
      <p:ext uri="{BB962C8B-B14F-4D97-AF65-F5344CB8AC3E}">
        <p14:creationId xmlns:p14="http://schemas.microsoft.com/office/powerpoint/2010/main" val="40936180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 presetClass="entr" presetSubtype="2" accel="8000" decel="12333"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3000" fill="hold"/>
                                        <p:tgtEl>
                                          <p:spTgt spid="5"/>
                                        </p:tgtEl>
                                        <p:attrNameLst>
                                          <p:attrName>ppt_x</p:attrName>
                                        </p:attrNameLst>
                                      </p:cBhvr>
                                      <p:tavLst>
                                        <p:tav tm="0">
                                          <p:val>
                                            <p:strVal val="1+#ppt_w/2"/>
                                          </p:val>
                                        </p:tav>
                                        <p:tav tm="100000">
                                          <p:val>
                                            <p:strVal val="#ppt_x"/>
                                          </p:val>
                                        </p:tav>
                                      </p:tavLst>
                                    </p:anim>
                                    <p:anim calcmode="lin" valueType="num">
                                      <p:cBhvr additive="base">
                                        <p:cTn id="11" dur="30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8" accel="8000" decel="12333"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3000" fill="hold"/>
                                        <p:tgtEl>
                                          <p:spTgt spid="6"/>
                                        </p:tgtEl>
                                        <p:attrNameLst>
                                          <p:attrName>ppt_x</p:attrName>
                                        </p:attrNameLst>
                                      </p:cBhvr>
                                      <p:tavLst>
                                        <p:tav tm="0">
                                          <p:val>
                                            <p:strVal val="0-#ppt_w/2"/>
                                          </p:val>
                                        </p:tav>
                                        <p:tav tm="100000">
                                          <p:val>
                                            <p:strVal val="#ppt_x"/>
                                          </p:val>
                                        </p:tav>
                                      </p:tavLst>
                                    </p:anim>
                                    <p:anim calcmode="lin" valueType="num">
                                      <p:cBhvr additive="base">
                                        <p:cTn id="15" dur="3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A white text on a black background&#10;&#10;Description automatically generated">
            <a:extLst>
              <a:ext uri="{FF2B5EF4-FFF2-40B4-BE49-F238E27FC236}">
                <a16:creationId xmlns:a16="http://schemas.microsoft.com/office/drawing/2014/main" id="{5D80CE1C-C9DD-7341-CBEB-7FD7B0D7D177}"/>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3737021" y="2927119"/>
            <a:ext cx="4717961" cy="1003765"/>
          </a:xfrm>
          <a:prstGeom prst="rect">
            <a:avLst/>
          </a:prstGeom>
        </p:spPr>
      </p:pic>
      <p:sp>
        <p:nvSpPr>
          <p:cNvPr id="3" name="TextBox 2">
            <a:extLst>
              <a:ext uri="{FF2B5EF4-FFF2-40B4-BE49-F238E27FC236}">
                <a16:creationId xmlns:a16="http://schemas.microsoft.com/office/drawing/2014/main" id="{39B72512-F072-DAEA-9E2E-2F7A5DD3290C}"/>
              </a:ext>
            </a:extLst>
          </p:cNvPr>
          <p:cNvSpPr txBox="1"/>
          <p:nvPr/>
        </p:nvSpPr>
        <p:spPr>
          <a:xfrm>
            <a:off x="2047874" y="2076450"/>
            <a:ext cx="7572375" cy="1200329"/>
          </a:xfrm>
          <a:prstGeom prst="rect">
            <a:avLst/>
          </a:prstGeom>
          <a:noFill/>
        </p:spPr>
        <p:txBody>
          <a:bodyPr wrap="square" rtlCol="0">
            <a:spAutoFit/>
          </a:bodyPr>
          <a:lstStyle/>
          <a:p>
            <a:pPr defTabSz="990752">
              <a:defRPr/>
            </a:pPr>
            <a:r>
              <a:rPr lang="en-NZ"/>
              <a:t>Link to video ‘What would you ask a train driver?’</a:t>
            </a:r>
          </a:p>
          <a:p>
            <a:pPr defTabSz="990752">
              <a:defRPr/>
            </a:pPr>
            <a:r>
              <a:rPr lang="en-NZ"/>
              <a:t>https://www.youtube.com/watch?v=j3Aq5sZeP1M&amp;list=PLmPgqniukFiOc5guO8AwxiHCw-81vZ2lN&amp;index=3</a:t>
            </a:r>
          </a:p>
          <a:p>
            <a:endParaRPr lang="en-US"/>
          </a:p>
        </p:txBody>
      </p:sp>
    </p:spTree>
    <p:extLst>
      <p:ext uri="{BB962C8B-B14F-4D97-AF65-F5344CB8AC3E}">
        <p14:creationId xmlns:p14="http://schemas.microsoft.com/office/powerpoint/2010/main" val="1548656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Quiz time">
            <a:extLst>
              <a:ext uri="{FF2B5EF4-FFF2-40B4-BE49-F238E27FC236}">
                <a16:creationId xmlns:a16="http://schemas.microsoft.com/office/drawing/2014/main" id="{40D9D8D3-2BA2-26E1-466B-0125D813D92A}"/>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l="12250" t="19178" r="11916" b="19707"/>
          <a:stretch/>
        </p:blipFill>
        <p:spPr>
          <a:xfrm>
            <a:off x="4298868" y="273134"/>
            <a:ext cx="3610098" cy="2909455"/>
          </a:xfrm>
          <a:prstGeom prst="rect">
            <a:avLst/>
          </a:prstGeom>
        </p:spPr>
      </p:pic>
      <p:sp>
        <p:nvSpPr>
          <p:cNvPr id="4" name="?">
            <a:extLst>
              <a:ext uri="{FF2B5EF4-FFF2-40B4-BE49-F238E27FC236}">
                <a16:creationId xmlns:a16="http://schemas.microsoft.com/office/drawing/2014/main" id="{77F4D837-3242-4853-C191-B9DC99B34A80}"/>
              </a:ext>
            </a:extLst>
          </p:cNvPr>
          <p:cNvSpPr>
            <a:spLocks noGrp="1" noRot="1" noMove="1" noResize="1" noEditPoints="1" noAdjustHandles="1" noChangeArrowheads="1" noChangeShapeType="1"/>
          </p:cNvSpPr>
          <p:nvPr/>
        </p:nvSpPr>
        <p:spPr>
          <a:xfrm>
            <a:off x="2137558" y="653688"/>
            <a:ext cx="1365662" cy="1365662"/>
          </a:xfrm>
          <a:prstGeom prst="ellipse">
            <a:avLst/>
          </a:prstGeom>
          <a:solidFill>
            <a:srgbClr val="8109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a:solidFill>
                  <a:srgbClr val="FAC527"/>
                </a:solidFill>
                <a:latin typeface="Aptos" panose="020B0004020202020204" pitchFamily="34" charset="0"/>
                <a:ea typeface="ADLaM Display" panose="020F0502020204030204" pitchFamily="2" charset="0"/>
                <a:cs typeface="ADLaM Display" panose="020F0502020204030204" pitchFamily="2" charset="0"/>
              </a:rPr>
              <a:t>?</a:t>
            </a:r>
            <a:endParaRPr lang="en-NZ" sz="8000" b="1">
              <a:solidFill>
                <a:srgbClr val="FAC527"/>
              </a:solidFill>
              <a:latin typeface="Aptos" panose="020B0004020202020204" pitchFamily="34" charset="0"/>
              <a:ea typeface="ADLaM Display" panose="020F0502020204030204" pitchFamily="2" charset="0"/>
              <a:cs typeface="ADLaM Display" panose="020F0502020204030204" pitchFamily="2" charset="0"/>
            </a:endParaRPr>
          </a:p>
        </p:txBody>
      </p:sp>
      <p:sp>
        <p:nvSpPr>
          <p:cNvPr id="5" name="?">
            <a:extLst>
              <a:ext uri="{FF2B5EF4-FFF2-40B4-BE49-F238E27FC236}">
                <a16:creationId xmlns:a16="http://schemas.microsoft.com/office/drawing/2014/main" id="{1750F741-896F-5AF3-9C56-E0787741110B}"/>
              </a:ext>
            </a:extLst>
          </p:cNvPr>
          <p:cNvSpPr>
            <a:spLocks noGrp="1" noRot="1" noMove="1" noResize="1" noEditPoints="1" noAdjustHandles="1" noChangeArrowheads="1" noChangeShapeType="1"/>
          </p:cNvSpPr>
          <p:nvPr/>
        </p:nvSpPr>
        <p:spPr>
          <a:xfrm>
            <a:off x="8453252" y="653688"/>
            <a:ext cx="1365662" cy="1365662"/>
          </a:xfrm>
          <a:prstGeom prst="ellipse">
            <a:avLst/>
          </a:prstGeom>
          <a:solidFill>
            <a:srgbClr val="FAC5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1500" b="1">
                <a:solidFill>
                  <a:srgbClr val="8109DF"/>
                </a:solidFill>
                <a:latin typeface="Aptos" panose="020B0004020202020204" pitchFamily="34" charset="0"/>
                <a:ea typeface="ADLaM Display" panose="020F0502020204030204" pitchFamily="2" charset="0"/>
                <a:cs typeface="ADLaM Display" panose="020F0502020204030204" pitchFamily="2" charset="0"/>
              </a:rPr>
              <a:t>?</a:t>
            </a:r>
            <a:endParaRPr lang="en-NZ" sz="8000" b="1">
              <a:solidFill>
                <a:srgbClr val="8109DF"/>
              </a:solidFill>
              <a:latin typeface="Aptos" panose="020B0004020202020204" pitchFamily="34" charset="0"/>
              <a:ea typeface="ADLaM Display" panose="020F0502020204030204" pitchFamily="2" charset="0"/>
              <a:cs typeface="ADLaM Display" panose="020F0502020204030204" pitchFamily="2" charset="0"/>
            </a:endParaRPr>
          </a:p>
        </p:txBody>
      </p:sp>
      <p:pic>
        <p:nvPicPr>
          <p:cNvPr id="8" name="Children" descr="A group of students raising their hands in a classroom&#10;&#10;Description automatically generated">
            <a:extLst>
              <a:ext uri="{FF2B5EF4-FFF2-40B4-BE49-F238E27FC236}">
                <a16:creationId xmlns:a16="http://schemas.microsoft.com/office/drawing/2014/main" id="{C4701A18-7FBA-71CE-0EA7-8ECA3E75FCBF}"/>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flipH="1">
            <a:off x="-11876" y="1680939"/>
            <a:ext cx="3476933" cy="5202821"/>
          </a:xfrm>
          <a:prstGeom prst="round2SameRect">
            <a:avLst>
              <a:gd name="adj1" fmla="val 50000"/>
              <a:gd name="adj2" fmla="val 0"/>
            </a:avLst>
          </a:prstGeom>
          <a:noFill/>
          <a:effectLst/>
        </p:spPr>
      </p:pic>
      <p:pic>
        <p:nvPicPr>
          <p:cNvPr id="2" name="Children" descr="A group of students raising their hands in a classroom&#10;&#10;Description automatically generated">
            <a:extLst>
              <a:ext uri="{FF2B5EF4-FFF2-40B4-BE49-F238E27FC236}">
                <a16:creationId xmlns:a16="http://schemas.microsoft.com/office/drawing/2014/main" id="{034258B5-A5B3-0370-77D4-9CACDC8C5B9A}"/>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3162957" y="1584103"/>
            <a:ext cx="9029044" cy="5299656"/>
          </a:xfrm>
          <a:prstGeom prst="round2SameRect">
            <a:avLst>
              <a:gd name="adj1" fmla="val 50000"/>
              <a:gd name="adj2" fmla="val 0"/>
            </a:avLst>
          </a:prstGeom>
          <a:noFill/>
          <a:effectLst/>
        </p:spPr>
      </p:pic>
    </p:spTree>
    <p:extLst>
      <p:ext uri="{BB962C8B-B14F-4D97-AF65-F5344CB8AC3E}">
        <p14:creationId xmlns:p14="http://schemas.microsoft.com/office/powerpoint/2010/main" val="3236331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par>
                                <p:cTn id="10" presetID="4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5BC0EE88-8A0D-9C6F-E31F-A13E424992FA}"/>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3" name="TextBox 3">
            <a:extLst>
              <a:ext uri="{FF2B5EF4-FFF2-40B4-BE49-F238E27FC236}">
                <a16:creationId xmlns:a16="http://schemas.microsoft.com/office/drawing/2014/main" id="{A074E731-3991-4AB9-A0F1-6D71F72247C5}"/>
              </a:ext>
            </a:extLst>
          </p:cNvPr>
          <p:cNvSpPr txBox="1">
            <a:spLocks noGrp="1" noRot="1" noMove="1" noResize="1" noEditPoints="1" noAdjustHandles="1" noChangeArrowheads="1" noChangeShapeType="1"/>
          </p:cNvSpPr>
          <p:nvPr/>
        </p:nvSpPr>
        <p:spPr>
          <a:xfrm>
            <a:off x="6502695" y="1100692"/>
            <a:ext cx="3194318" cy="1969770"/>
          </a:xfrm>
          <a:prstGeom prst="rect">
            <a:avLst/>
          </a:prstGeom>
          <a:noFill/>
        </p:spPr>
        <p:txBody>
          <a:bodyPr wrap="square">
            <a:spAutoFit/>
          </a:bodyPr>
          <a:lstStyle/>
          <a:p>
            <a:pPr algn="ctr"/>
            <a:r>
              <a:rPr lang="en-US" sz="6600">
                <a:solidFill>
                  <a:schemeClr val="accent5"/>
                </a:solidFill>
                <a:latin typeface="Arial Rounded MT Bold" panose="020F0704030504030204" pitchFamily="34" charset="0"/>
              </a:rPr>
              <a:t>B</a:t>
            </a:r>
            <a:endParaRPr lang="en-US" sz="2800">
              <a:solidFill>
                <a:schemeClr val="accent5"/>
              </a:solidFill>
              <a:latin typeface="Arial Rounded MT Bold" panose="020F0704030504030204" pitchFamily="34" charset="0"/>
            </a:endParaRPr>
          </a:p>
          <a:p>
            <a:pPr algn="ctr"/>
            <a:r>
              <a:rPr lang="en-US" sz="2800">
                <a:latin typeface="Arial Rounded MT Bold" panose="020F0704030504030204" pitchFamily="34" charset="0"/>
              </a:rPr>
              <a:t>Put your hands </a:t>
            </a:r>
          </a:p>
          <a:p>
            <a:pPr algn="ctr"/>
            <a:r>
              <a:rPr lang="en-US" sz="2800">
                <a:latin typeface="Arial Rounded MT Bold" panose="020F0704030504030204" pitchFamily="34" charset="0"/>
              </a:rPr>
              <a:t>in the </a:t>
            </a:r>
            <a:r>
              <a:rPr lang="en-US" sz="2800">
                <a:solidFill>
                  <a:schemeClr val="accent5"/>
                </a:solidFill>
                <a:latin typeface="Arial Rounded MT Bold" panose="020F0704030504030204" pitchFamily="34" charset="0"/>
              </a:rPr>
              <a:t>AIR!</a:t>
            </a:r>
          </a:p>
        </p:txBody>
      </p:sp>
      <p:sp>
        <p:nvSpPr>
          <p:cNvPr id="4" name="TextBox 2">
            <a:extLst>
              <a:ext uri="{FF2B5EF4-FFF2-40B4-BE49-F238E27FC236}">
                <a16:creationId xmlns:a16="http://schemas.microsoft.com/office/drawing/2014/main" id="{02A3AFC7-73D1-5A96-2999-848A8799930A}"/>
              </a:ext>
            </a:extLst>
          </p:cNvPr>
          <p:cNvSpPr txBox="1">
            <a:spLocks noGrp="1" noRot="1" noMove="1" noResize="1" noEditPoints="1" noAdjustHandles="1" noChangeArrowheads="1" noChangeShapeType="1"/>
          </p:cNvSpPr>
          <p:nvPr/>
        </p:nvSpPr>
        <p:spPr>
          <a:xfrm>
            <a:off x="2494987" y="1096203"/>
            <a:ext cx="3200578" cy="1969770"/>
          </a:xfrm>
          <a:prstGeom prst="rect">
            <a:avLst/>
          </a:prstGeom>
          <a:noFill/>
        </p:spPr>
        <p:txBody>
          <a:bodyPr wrap="square">
            <a:spAutoFit/>
          </a:bodyPr>
          <a:lstStyle/>
          <a:p>
            <a:pPr algn="ctr"/>
            <a:r>
              <a:rPr lang="en-US" sz="6600">
                <a:solidFill>
                  <a:srgbClr val="00B050"/>
                </a:solidFill>
                <a:latin typeface="Arial Rounded MT Bold" panose="020F0704030504030204" pitchFamily="34" charset="0"/>
              </a:rPr>
              <a:t>A</a:t>
            </a:r>
            <a:r>
              <a:rPr lang="en-US" sz="2800">
                <a:latin typeface="Arial Rounded MT Bold" panose="020F0704030504030204" pitchFamily="34" charset="0"/>
              </a:rPr>
              <a:t> </a:t>
            </a:r>
            <a:endParaRPr lang="en-US" sz="600">
              <a:latin typeface="Arial Rounded MT Bold" panose="020F0704030504030204" pitchFamily="34" charset="0"/>
            </a:endParaRPr>
          </a:p>
          <a:p>
            <a:pPr algn="ctr"/>
            <a:r>
              <a:rPr lang="en-US" sz="2800">
                <a:latin typeface="Arial Rounded MT Bold" panose="020F0704030504030204" pitchFamily="34" charset="0"/>
              </a:rPr>
              <a:t>Put your hands on your </a:t>
            </a:r>
            <a:r>
              <a:rPr lang="en-US" sz="2800">
                <a:solidFill>
                  <a:srgbClr val="00B050"/>
                </a:solidFill>
                <a:latin typeface="Arial Rounded MT Bold" panose="020F0704030504030204" pitchFamily="34" charset="0"/>
              </a:rPr>
              <a:t>HIPS!</a:t>
            </a:r>
          </a:p>
        </p:txBody>
      </p:sp>
      <p:sp>
        <p:nvSpPr>
          <p:cNvPr id="5" name="TextBox 1">
            <a:extLst>
              <a:ext uri="{FF2B5EF4-FFF2-40B4-BE49-F238E27FC236}">
                <a16:creationId xmlns:a16="http://schemas.microsoft.com/office/drawing/2014/main" id="{F66BC604-699F-D4A4-20F5-C1F8CDCC0A3A}"/>
              </a:ext>
            </a:extLst>
          </p:cNvPr>
          <p:cNvSpPr txBox="1">
            <a:spLocks noGrp="1" noRot="1" noMove="1" noResize="1" noEditPoints="1" noAdjustHandles="1" noChangeArrowheads="1" noChangeShapeType="1"/>
          </p:cNvSpPr>
          <p:nvPr/>
        </p:nvSpPr>
        <p:spPr>
          <a:xfrm>
            <a:off x="1988457" y="484071"/>
            <a:ext cx="8519938" cy="523220"/>
          </a:xfrm>
          <a:prstGeom prst="rect">
            <a:avLst/>
          </a:prstGeom>
          <a:noFill/>
        </p:spPr>
        <p:txBody>
          <a:bodyPr wrap="square">
            <a:spAutoFit/>
          </a:bodyPr>
          <a:lstStyle/>
          <a:p>
            <a:pPr algn="ctr"/>
            <a:r>
              <a:rPr lang="en-US" sz="2800">
                <a:latin typeface="Arial Rounded MT Bold" panose="020F0704030504030204" pitchFamily="34" charset="0"/>
              </a:rPr>
              <a:t>If you think the answer is…</a:t>
            </a:r>
          </a:p>
        </p:txBody>
      </p:sp>
      <p:pic>
        <p:nvPicPr>
          <p:cNvPr id="6" name="Picture 2" descr="A cartoon of a child with her arms up&#10;&#10;Description automatically generated">
            <a:extLst>
              <a:ext uri="{FF2B5EF4-FFF2-40B4-BE49-F238E27FC236}">
                <a16:creationId xmlns:a16="http://schemas.microsoft.com/office/drawing/2014/main" id="{C37B6420-5815-9F7A-178D-8314438A63F0}"/>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319666" y="3443263"/>
            <a:ext cx="1763579" cy="2811650"/>
          </a:xfrm>
          <a:prstGeom prst="rect">
            <a:avLst/>
          </a:prstGeom>
        </p:spPr>
      </p:pic>
      <p:pic>
        <p:nvPicPr>
          <p:cNvPr id="7" name="Picture 1">
            <a:extLst>
              <a:ext uri="{FF2B5EF4-FFF2-40B4-BE49-F238E27FC236}">
                <a16:creationId xmlns:a16="http://schemas.microsoft.com/office/drawing/2014/main" id="{9A6F9004-F73B-7426-A6CD-06B5B9D74352}"/>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3161610" y="3270798"/>
            <a:ext cx="1451882" cy="2984117"/>
          </a:xfrm>
          <a:prstGeom prst="rect">
            <a:avLst/>
          </a:prstGeom>
        </p:spPr>
      </p:pic>
    </p:spTree>
    <p:extLst>
      <p:ext uri="{BB962C8B-B14F-4D97-AF65-F5344CB8AC3E}">
        <p14:creationId xmlns:p14="http://schemas.microsoft.com/office/powerpoint/2010/main" val="23613645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00"/>
                                  </p:stCondLst>
                                  <p:childTnLst>
                                    <p:animMotion origin="layout" path="M 0.00143 0.00301 L -0.00065 -0.04259 L 0.00143 -0.00671 L 0.00143 -0.03519 L 0.00143 -0.00671 L 0.00143 -0.02361 L 0.00143 0.00301 Z " pathEditMode="relative" ptsTypes="AAAAAAA">
                                      <p:cBhvr>
                                        <p:cTn id="6" dur="1500" fill="hold"/>
                                        <p:tgtEl>
                                          <p:spTgt spid="6"/>
                                        </p:tgtEl>
                                        <p:attrNameLst>
                                          <p:attrName>ppt_x</p:attrName>
                                          <p:attrName>ppt_y</p:attrName>
                                        </p:attrNameLst>
                                      </p:cBhvr>
                                    </p:animMotion>
                                  </p:childTnLst>
                                </p:cTn>
                              </p:par>
                              <p:par>
                                <p:cTn id="7" presetID="32" presetClass="emph" presetSubtype="0" fill="hold" nodeType="withEffect">
                                  <p:stCondLst>
                                    <p:cond delay="100"/>
                                  </p:stCondLst>
                                  <p:childTnLst>
                                    <p:animRot by="120000">
                                      <p:cBhvr>
                                        <p:cTn id="8" dur="170" fill="hold">
                                          <p:stCondLst>
                                            <p:cond delay="0"/>
                                          </p:stCondLst>
                                        </p:cTn>
                                        <p:tgtEl>
                                          <p:spTgt spid="7"/>
                                        </p:tgtEl>
                                        <p:attrNameLst>
                                          <p:attrName>r</p:attrName>
                                        </p:attrNameLst>
                                      </p:cBhvr>
                                    </p:animRot>
                                    <p:animRot by="-240000">
                                      <p:cBhvr>
                                        <p:cTn id="9" dur="340" fill="hold">
                                          <p:stCondLst>
                                            <p:cond delay="340"/>
                                          </p:stCondLst>
                                        </p:cTn>
                                        <p:tgtEl>
                                          <p:spTgt spid="7"/>
                                        </p:tgtEl>
                                        <p:attrNameLst>
                                          <p:attrName>r</p:attrName>
                                        </p:attrNameLst>
                                      </p:cBhvr>
                                    </p:animRot>
                                    <p:animRot by="240000">
                                      <p:cBhvr>
                                        <p:cTn id="10" dur="340" fill="hold">
                                          <p:stCondLst>
                                            <p:cond delay="680"/>
                                          </p:stCondLst>
                                        </p:cTn>
                                        <p:tgtEl>
                                          <p:spTgt spid="7"/>
                                        </p:tgtEl>
                                        <p:attrNameLst>
                                          <p:attrName>r</p:attrName>
                                        </p:attrNameLst>
                                      </p:cBhvr>
                                    </p:animRot>
                                    <p:animRot by="-240000">
                                      <p:cBhvr>
                                        <p:cTn id="11" dur="340" fill="hold">
                                          <p:stCondLst>
                                            <p:cond delay="1020"/>
                                          </p:stCondLst>
                                        </p:cTn>
                                        <p:tgtEl>
                                          <p:spTgt spid="7"/>
                                        </p:tgtEl>
                                        <p:attrNameLst>
                                          <p:attrName>r</p:attrName>
                                        </p:attrNameLst>
                                      </p:cBhvr>
                                    </p:animRot>
                                    <p:animRot by="120000">
                                      <p:cBhvr>
                                        <p:cTn id="12" dur="340" fill="hold">
                                          <p:stCondLst>
                                            <p:cond delay="136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CB8F071D-89E6-E16C-CE20-03B1E26E52DA}"/>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3" name="TextBox 4">
            <a:extLst>
              <a:ext uri="{FF2B5EF4-FFF2-40B4-BE49-F238E27FC236}">
                <a16:creationId xmlns:a16="http://schemas.microsoft.com/office/drawing/2014/main" id="{51DA4FED-16FA-C53F-15D3-12D5752C6AC5}"/>
              </a:ext>
            </a:extLst>
          </p:cNvPr>
          <p:cNvSpPr txBox="1">
            <a:spLocks noGrp="1" noRot="1" noMove="1" noResize="1" noEditPoints="1" noAdjustHandles="1" noChangeArrowheads="1" noChangeShapeType="1"/>
          </p:cNvSpPr>
          <p:nvPr/>
        </p:nvSpPr>
        <p:spPr>
          <a:xfrm>
            <a:off x="8537236" y="452535"/>
            <a:ext cx="3233426" cy="954107"/>
          </a:xfrm>
          <a:prstGeom prst="rect">
            <a:avLst/>
          </a:prstGeom>
          <a:solidFill>
            <a:schemeClr val="bg1"/>
          </a:solidFill>
          <a:ln>
            <a:noFill/>
          </a:ln>
        </p:spPr>
        <p:txBody>
          <a:bodyPr wrap="square" rtlCol="0">
            <a:spAutoFit/>
          </a:bodyPr>
          <a:lstStyle/>
          <a:p>
            <a:r>
              <a:rPr lang="en-US" sz="1400">
                <a:latin typeface="Arial Rounded MT Bold" panose="020F0704030504030204" pitchFamily="34" charset="0"/>
              </a:rPr>
              <a:t>If you think the answer is… </a:t>
            </a:r>
          </a:p>
          <a:p>
            <a:endParaRPr lang="en-US" sz="1400">
              <a:latin typeface="Arial Rounded MT Bold" panose="020F0704030504030204" pitchFamily="34" charset="0"/>
            </a:endParaRPr>
          </a:p>
          <a:p>
            <a:r>
              <a:rPr lang="en-US" sz="1400">
                <a:latin typeface="Arial Rounded MT Bold" panose="020F0704030504030204" pitchFamily="34" charset="0"/>
              </a:rPr>
              <a:t>A – Put your hands on your </a:t>
            </a:r>
            <a:r>
              <a:rPr lang="en-US" sz="1400">
                <a:solidFill>
                  <a:srgbClr val="00B050"/>
                </a:solidFill>
                <a:latin typeface="Arial Rounded MT Bold" panose="020F0704030504030204" pitchFamily="34" charset="0"/>
              </a:rPr>
              <a:t>HIPS</a:t>
            </a:r>
            <a:endParaRPr lang="en-US" sz="1400">
              <a:latin typeface="Arial Rounded MT Bold" panose="020F0704030504030204" pitchFamily="34" charset="0"/>
            </a:endParaRPr>
          </a:p>
          <a:p>
            <a:r>
              <a:rPr lang="en-US" sz="1400">
                <a:latin typeface="Arial Rounded MT Bold" panose="020F0704030504030204" pitchFamily="34" charset="0"/>
              </a:rPr>
              <a:t>B – Put your hands in the </a:t>
            </a:r>
            <a:r>
              <a:rPr lang="en-US" sz="1400">
                <a:solidFill>
                  <a:schemeClr val="accent5"/>
                </a:solidFill>
                <a:latin typeface="Arial Rounded MT Bold" panose="020F0704030504030204" pitchFamily="34" charset="0"/>
              </a:rPr>
              <a:t>AIR</a:t>
            </a:r>
          </a:p>
        </p:txBody>
      </p:sp>
      <p:sp>
        <p:nvSpPr>
          <p:cNvPr id="4" name="TextBox 3">
            <a:extLst>
              <a:ext uri="{FF2B5EF4-FFF2-40B4-BE49-F238E27FC236}">
                <a16:creationId xmlns:a16="http://schemas.microsoft.com/office/drawing/2014/main" id="{46B359B1-43E6-FCB3-F63A-B8A9724835E2}"/>
              </a:ext>
            </a:extLst>
          </p:cNvPr>
          <p:cNvSpPr txBox="1">
            <a:spLocks noGrp="1" noRot="1" noMove="1" noResize="1" noEditPoints="1" noAdjustHandles="1" noChangeArrowheads="1" noChangeShapeType="1"/>
          </p:cNvSpPr>
          <p:nvPr/>
        </p:nvSpPr>
        <p:spPr>
          <a:xfrm>
            <a:off x="2112391" y="3492336"/>
            <a:ext cx="4589353"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latin typeface="Arial Rounded MT Bold" panose="020F0704030504030204" pitchFamily="34" charset="0"/>
              </a:rPr>
              <a:t>A.  True</a:t>
            </a:r>
            <a:endParaRPr lang="en-US" sz="2400">
              <a:latin typeface="Arial Rounded MT Bold" panose="020F0704030504030204" pitchFamily="34" charset="0"/>
            </a:endParaRPr>
          </a:p>
          <a:p>
            <a:pPr marL="144000">
              <a:lnSpc>
                <a:spcPct val="150000"/>
              </a:lnSpc>
              <a:spcAft>
                <a:spcPts val="600"/>
              </a:spcAft>
            </a:pPr>
            <a:r>
              <a:rPr lang="en-NZ" sz="2400">
                <a:latin typeface="Arial Rounded MT Bold" panose="020F0704030504030204" pitchFamily="34" charset="0"/>
              </a:rPr>
              <a:t>B.  False</a:t>
            </a:r>
          </a:p>
        </p:txBody>
      </p:sp>
      <p:sp>
        <p:nvSpPr>
          <p:cNvPr id="5" name="TextBox 2">
            <a:extLst>
              <a:ext uri="{FF2B5EF4-FFF2-40B4-BE49-F238E27FC236}">
                <a16:creationId xmlns:a16="http://schemas.microsoft.com/office/drawing/2014/main" id="{1919AE9E-CBF4-1DD5-0DD0-CCC0F63454FC}"/>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a:spAutoFit/>
          </a:bodyPr>
          <a:lstStyle/>
          <a:p>
            <a:pPr algn="ctr"/>
            <a:r>
              <a:rPr lang="en-NZ" sz="3200">
                <a:latin typeface="Arial Rounded MT Bold" panose="020F0704030504030204" pitchFamily="34" charset="0"/>
              </a:rPr>
              <a:t>It is safe to play on and walk along railway tracks:</a:t>
            </a:r>
            <a:endParaRPr lang="en-US" sz="3200">
              <a:latin typeface="Arial Rounded MT Bold" panose="020F0704030504030204" pitchFamily="34" charset="0"/>
            </a:endParaRPr>
          </a:p>
        </p:txBody>
      </p:sp>
      <p:sp>
        <p:nvSpPr>
          <p:cNvPr id="6" name="TextBox 5">
            <a:extLst>
              <a:ext uri="{FF2B5EF4-FFF2-40B4-BE49-F238E27FC236}">
                <a16:creationId xmlns:a16="http://schemas.microsoft.com/office/drawing/2014/main" id="{69A235EA-AE29-44CB-76E5-35823F8BC19C}"/>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1</a:t>
            </a:r>
            <a:endParaRPr lang="en-NZ" sz="3200">
              <a:latin typeface="Arial Rounded MT Bold" panose="020F0704030504030204" pitchFamily="34" charset="0"/>
            </a:endParaRPr>
          </a:p>
        </p:txBody>
      </p:sp>
      <p:pic>
        <p:nvPicPr>
          <p:cNvPr id="7" name="Picture 1" descr="A cartoon of a child dancing&#10;&#10;Description automatically generated">
            <a:extLst>
              <a:ext uri="{FF2B5EF4-FFF2-40B4-BE49-F238E27FC236}">
                <a16:creationId xmlns:a16="http://schemas.microsoft.com/office/drawing/2014/main" id="{7B464E6A-36E4-6417-E484-34F4EBD8AFF7}"/>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648508" y="3220423"/>
            <a:ext cx="1514765" cy="2927927"/>
          </a:xfrm>
          <a:prstGeom prst="rect">
            <a:avLst/>
          </a:prstGeom>
        </p:spPr>
      </p:pic>
    </p:spTree>
    <p:extLst>
      <p:ext uri="{BB962C8B-B14F-4D97-AF65-F5344CB8AC3E}">
        <p14:creationId xmlns:p14="http://schemas.microsoft.com/office/powerpoint/2010/main" val="236100092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7"/>
                                        </p:tgtEl>
                                        <p:attrNameLst>
                                          <p:attrName>r</p:attrName>
                                        </p:attrNameLst>
                                      </p:cBhvr>
                                    </p:animRot>
                                    <p:animRot by="-240000">
                                      <p:cBhvr>
                                        <p:cTn id="7" dur="300" fill="hold">
                                          <p:stCondLst>
                                            <p:cond delay="300"/>
                                          </p:stCondLst>
                                        </p:cTn>
                                        <p:tgtEl>
                                          <p:spTgt spid="7"/>
                                        </p:tgtEl>
                                        <p:attrNameLst>
                                          <p:attrName>r</p:attrName>
                                        </p:attrNameLst>
                                      </p:cBhvr>
                                    </p:animRot>
                                    <p:animRot by="240000">
                                      <p:cBhvr>
                                        <p:cTn id="8" dur="300" fill="hold">
                                          <p:stCondLst>
                                            <p:cond delay="600"/>
                                          </p:stCondLst>
                                        </p:cTn>
                                        <p:tgtEl>
                                          <p:spTgt spid="7"/>
                                        </p:tgtEl>
                                        <p:attrNameLst>
                                          <p:attrName>r</p:attrName>
                                        </p:attrNameLst>
                                      </p:cBhvr>
                                    </p:animRot>
                                    <p:animRot by="-240000">
                                      <p:cBhvr>
                                        <p:cTn id="9" dur="300" fill="hold">
                                          <p:stCondLst>
                                            <p:cond delay="900"/>
                                          </p:stCondLst>
                                        </p:cTn>
                                        <p:tgtEl>
                                          <p:spTgt spid="7"/>
                                        </p:tgtEl>
                                        <p:attrNameLst>
                                          <p:attrName>r</p:attrName>
                                        </p:attrNameLst>
                                      </p:cBhvr>
                                    </p:animRot>
                                    <p:animRot by="120000">
                                      <p:cBhvr>
                                        <p:cTn id="10" dur="300" fill="hold">
                                          <p:stCondLst>
                                            <p:cond delay="12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C97F57A8-F5B7-9F79-0CC2-7B6BCEBA6241}"/>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15999369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1">
            <a:extLst>
              <a:ext uri="{FF2B5EF4-FFF2-40B4-BE49-F238E27FC236}">
                <a16:creationId xmlns:a16="http://schemas.microsoft.com/office/drawing/2014/main" id="{16F4BD91-76EB-B805-FE4B-4F094C5B5E34}"/>
              </a:ext>
            </a:extLst>
          </p:cNvPr>
          <p:cNvSpPr>
            <a:spLocks noGrp="1" noRot="1" noMove="1" noResize="1" noEditPoints="1" noAdjustHandles="1" noChangeArrowheads="1" noChangeShapeType="1"/>
          </p:cNvSpPr>
          <p:nvPr/>
        </p:nvSpPr>
        <p:spPr>
          <a:xfrm>
            <a:off x="7197450" y="2993645"/>
            <a:ext cx="2722019" cy="2722019"/>
          </a:xfrm>
          <a:prstGeom prst="noSmoking">
            <a:avLst>
              <a:gd name="adj" fmla="val 6673"/>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chemeClr val="tx1"/>
              </a:solidFill>
            </a:endParaRPr>
          </a:p>
        </p:txBody>
      </p:sp>
      <p:sp>
        <p:nvSpPr>
          <p:cNvPr id="3" name="TextBox 4">
            <a:extLst>
              <a:ext uri="{FF2B5EF4-FFF2-40B4-BE49-F238E27FC236}">
                <a16:creationId xmlns:a16="http://schemas.microsoft.com/office/drawing/2014/main" id="{2D6052BD-D6D9-0FBA-6D3F-CBE902F391D3}"/>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4" name="TextBox 3">
            <a:extLst>
              <a:ext uri="{FF2B5EF4-FFF2-40B4-BE49-F238E27FC236}">
                <a16:creationId xmlns:a16="http://schemas.microsoft.com/office/drawing/2014/main" id="{853A0307-7D59-C75B-B3F1-D782AAB582FD}"/>
              </a:ext>
            </a:extLst>
          </p:cNvPr>
          <p:cNvSpPr txBox="1">
            <a:spLocks noGrp="1" noRot="1" noMove="1" noResize="1" noEditPoints="1" noAdjustHandles="1" noChangeArrowheads="1" noChangeShapeType="1"/>
          </p:cNvSpPr>
          <p:nvPr/>
        </p:nvSpPr>
        <p:spPr>
          <a:xfrm>
            <a:off x="2112391" y="3492336"/>
            <a:ext cx="4589353"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solidFill>
                  <a:schemeClr val="bg2">
                    <a:lumMod val="50000"/>
                  </a:schemeClr>
                </a:solidFill>
                <a:latin typeface="Arial Rounded MT Bold" panose="020F0704030504030204" pitchFamily="34" charset="0"/>
              </a:rPr>
              <a:t>A.  True</a:t>
            </a:r>
            <a:endParaRPr lang="en-US" sz="2400">
              <a:solidFill>
                <a:schemeClr val="bg2">
                  <a:lumMod val="50000"/>
                </a:schemeClr>
              </a:solidFill>
              <a:latin typeface="Arial Rounded MT Bold" panose="020F0704030504030204" pitchFamily="34" charset="0"/>
            </a:endParaRPr>
          </a:p>
          <a:p>
            <a:pPr marL="144000">
              <a:lnSpc>
                <a:spcPct val="150000"/>
              </a:lnSpc>
              <a:spcAft>
                <a:spcPts val="600"/>
              </a:spcAft>
            </a:pPr>
            <a:r>
              <a:rPr lang="en-NZ" sz="2400">
                <a:solidFill>
                  <a:srgbClr val="00B050"/>
                </a:solidFill>
                <a:latin typeface="Arial Rounded MT Bold" panose="020F0704030504030204" pitchFamily="34" charset="0"/>
              </a:rPr>
              <a:t>B.  False </a:t>
            </a:r>
            <a:r>
              <a:rPr lang="en-NZ" sz="2400" b="1">
                <a:solidFill>
                  <a:srgbClr val="00B050"/>
                </a:solidFill>
                <a:latin typeface="Arial Rounded MT Bold" panose="020F0704030504030204" pitchFamily="34" charset="0"/>
              </a:rPr>
              <a:t>✓✓✓</a:t>
            </a:r>
            <a:endParaRPr lang="en-NZ" sz="2400">
              <a:solidFill>
                <a:srgbClr val="00B050"/>
              </a:solidFill>
              <a:latin typeface="Arial Rounded MT Bold" panose="020F0704030504030204" pitchFamily="34" charset="0"/>
            </a:endParaRPr>
          </a:p>
        </p:txBody>
      </p:sp>
      <p:sp>
        <p:nvSpPr>
          <p:cNvPr id="5" name="TextBox 2">
            <a:extLst>
              <a:ext uri="{FF2B5EF4-FFF2-40B4-BE49-F238E27FC236}">
                <a16:creationId xmlns:a16="http://schemas.microsoft.com/office/drawing/2014/main" id="{37414FDD-6B33-B75E-C33A-A5ED4788D92B}"/>
              </a:ext>
            </a:extLst>
          </p:cNvPr>
          <p:cNvSpPr txBox="1">
            <a:spLocks noGrp="1" noRot="1" noMove="1" noResize="1" noEditPoints="1" noAdjustHandles="1" noChangeArrowheads="1" noChangeShapeType="1"/>
          </p:cNvSpPr>
          <p:nvPr/>
        </p:nvSpPr>
        <p:spPr>
          <a:xfrm>
            <a:off x="1035356" y="1918575"/>
            <a:ext cx="10121289" cy="584775"/>
          </a:xfrm>
          <a:prstGeom prst="rect">
            <a:avLst/>
          </a:prstGeom>
          <a:noFill/>
        </p:spPr>
        <p:txBody>
          <a:bodyPr wrap="square" lIns="91440" tIns="45720" rIns="91440" bIns="45720" anchor="t">
            <a:spAutoFit/>
          </a:bodyPr>
          <a:lstStyle/>
          <a:p>
            <a:pPr algn="ctr"/>
            <a:r>
              <a:rPr lang="en-NZ" sz="3200">
                <a:latin typeface="Arial Rounded MT Bold"/>
              </a:rPr>
              <a:t>It is safe to play on tracks</a:t>
            </a:r>
            <a:endParaRPr lang="en-US" sz="3200">
              <a:latin typeface="Arial Rounded MT Bold"/>
            </a:endParaRPr>
          </a:p>
        </p:txBody>
      </p:sp>
      <p:sp>
        <p:nvSpPr>
          <p:cNvPr id="6" name="TextBox 5">
            <a:extLst>
              <a:ext uri="{FF2B5EF4-FFF2-40B4-BE49-F238E27FC236}">
                <a16:creationId xmlns:a16="http://schemas.microsoft.com/office/drawing/2014/main" id="{EAA5B9C8-6B8E-8F34-8FEE-9D65A85B79C2}"/>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1</a:t>
            </a:r>
            <a:endParaRPr lang="en-NZ" sz="3200">
              <a:latin typeface="Arial Rounded MT Bold" panose="020F0704030504030204" pitchFamily="34" charset="0"/>
            </a:endParaRPr>
          </a:p>
        </p:txBody>
      </p:sp>
      <p:pic>
        <p:nvPicPr>
          <p:cNvPr id="7" name="Picture 1" descr="A cartoon of a child dancing&#10;&#10;Description automatically generated">
            <a:extLst>
              <a:ext uri="{FF2B5EF4-FFF2-40B4-BE49-F238E27FC236}">
                <a16:creationId xmlns:a16="http://schemas.microsoft.com/office/drawing/2014/main" id="{60DD7229-79FC-E2B3-DE67-B2E9A06AC8B6}"/>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7648508" y="3220423"/>
            <a:ext cx="1514765" cy="2927927"/>
          </a:xfrm>
          <a:prstGeom prst="rect">
            <a:avLst/>
          </a:prstGeom>
        </p:spPr>
      </p:pic>
    </p:spTree>
    <p:extLst>
      <p:ext uri="{BB962C8B-B14F-4D97-AF65-F5344CB8AC3E}">
        <p14:creationId xmlns:p14="http://schemas.microsoft.com/office/powerpoint/2010/main" val="3995267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50" fill="hold">
                                          <p:stCondLst>
                                            <p:cond delay="0"/>
                                          </p:stCondLst>
                                        </p:cTn>
                                        <p:tgtEl>
                                          <p:spTgt spid="7"/>
                                        </p:tgtEl>
                                        <p:attrNameLst>
                                          <p:attrName>r</p:attrName>
                                        </p:attrNameLst>
                                      </p:cBhvr>
                                    </p:animRot>
                                    <p:animRot by="-240000">
                                      <p:cBhvr>
                                        <p:cTn id="7" dur="300" fill="hold">
                                          <p:stCondLst>
                                            <p:cond delay="300"/>
                                          </p:stCondLst>
                                        </p:cTn>
                                        <p:tgtEl>
                                          <p:spTgt spid="7"/>
                                        </p:tgtEl>
                                        <p:attrNameLst>
                                          <p:attrName>r</p:attrName>
                                        </p:attrNameLst>
                                      </p:cBhvr>
                                    </p:animRot>
                                    <p:animRot by="240000">
                                      <p:cBhvr>
                                        <p:cTn id="8" dur="300" fill="hold">
                                          <p:stCondLst>
                                            <p:cond delay="600"/>
                                          </p:stCondLst>
                                        </p:cTn>
                                        <p:tgtEl>
                                          <p:spTgt spid="7"/>
                                        </p:tgtEl>
                                        <p:attrNameLst>
                                          <p:attrName>r</p:attrName>
                                        </p:attrNameLst>
                                      </p:cBhvr>
                                    </p:animRot>
                                    <p:animRot by="-240000">
                                      <p:cBhvr>
                                        <p:cTn id="9" dur="300" fill="hold">
                                          <p:stCondLst>
                                            <p:cond delay="900"/>
                                          </p:stCondLst>
                                        </p:cTn>
                                        <p:tgtEl>
                                          <p:spTgt spid="7"/>
                                        </p:tgtEl>
                                        <p:attrNameLst>
                                          <p:attrName>r</p:attrName>
                                        </p:attrNameLst>
                                      </p:cBhvr>
                                    </p:animRot>
                                    <p:animRot by="120000">
                                      <p:cBhvr>
                                        <p:cTn id="10" dur="300" fill="hold">
                                          <p:stCondLst>
                                            <p:cond delay="12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F4204508-5FA0-6A61-EF8D-5DA6E181235E}"/>
              </a:ext>
            </a:extLst>
          </p:cNvPr>
          <p:cNvSpPr txBox="1">
            <a:spLocks noGrp="1" noRot="1" noMove="1" noResize="1" noEditPoints="1" noAdjustHandles="1" noChangeArrowheads="1" noChangeShapeType="1"/>
          </p:cNvSpPr>
          <p:nvPr/>
        </p:nvSpPr>
        <p:spPr>
          <a:xfrm>
            <a:off x="8537236" y="452535"/>
            <a:ext cx="3233426" cy="954107"/>
          </a:xfrm>
          <a:prstGeom prst="rect">
            <a:avLst/>
          </a:prstGeom>
          <a:solidFill>
            <a:schemeClr val="bg1"/>
          </a:solidFill>
          <a:ln>
            <a:noFill/>
          </a:ln>
        </p:spPr>
        <p:txBody>
          <a:bodyPr wrap="square" rtlCol="0">
            <a:spAutoFit/>
          </a:bodyPr>
          <a:lstStyle/>
          <a:p>
            <a:r>
              <a:rPr lang="en-US" sz="1400">
                <a:latin typeface="Arial Rounded MT Bold" panose="020F0704030504030204" pitchFamily="34" charset="0"/>
              </a:rPr>
              <a:t>If you think the answer is… </a:t>
            </a:r>
          </a:p>
          <a:p>
            <a:endParaRPr lang="en-US" sz="1400">
              <a:latin typeface="Arial Rounded MT Bold" panose="020F0704030504030204" pitchFamily="34" charset="0"/>
            </a:endParaRPr>
          </a:p>
          <a:p>
            <a:r>
              <a:rPr lang="en-US" sz="1400">
                <a:latin typeface="Arial Rounded MT Bold" panose="020F0704030504030204" pitchFamily="34" charset="0"/>
              </a:rPr>
              <a:t>A – Put your hands on your </a:t>
            </a:r>
            <a:r>
              <a:rPr lang="en-US" sz="1400">
                <a:solidFill>
                  <a:srgbClr val="00B050"/>
                </a:solidFill>
                <a:latin typeface="Arial Rounded MT Bold" panose="020F0704030504030204" pitchFamily="34" charset="0"/>
              </a:rPr>
              <a:t>HIPS</a:t>
            </a:r>
            <a:endParaRPr lang="en-US" sz="1400">
              <a:latin typeface="Arial Rounded MT Bold" panose="020F0704030504030204" pitchFamily="34" charset="0"/>
            </a:endParaRPr>
          </a:p>
          <a:p>
            <a:r>
              <a:rPr lang="en-US" sz="1400">
                <a:latin typeface="Arial Rounded MT Bold" panose="020F0704030504030204" pitchFamily="34" charset="0"/>
              </a:rPr>
              <a:t>B – Put your hands in the </a:t>
            </a:r>
            <a:r>
              <a:rPr lang="en-US" sz="1400">
                <a:solidFill>
                  <a:schemeClr val="accent5"/>
                </a:solidFill>
                <a:latin typeface="Arial Rounded MT Bold" panose="020F0704030504030204" pitchFamily="34" charset="0"/>
              </a:rPr>
              <a:t>AIR</a:t>
            </a:r>
          </a:p>
        </p:txBody>
      </p:sp>
      <p:sp>
        <p:nvSpPr>
          <p:cNvPr id="3" name="TextBox 3">
            <a:extLst>
              <a:ext uri="{FF2B5EF4-FFF2-40B4-BE49-F238E27FC236}">
                <a16:creationId xmlns:a16="http://schemas.microsoft.com/office/drawing/2014/main" id="{CAA4EEB0-B91D-4B96-ADF7-535F8E587B12}"/>
              </a:ext>
            </a:extLst>
          </p:cNvPr>
          <p:cNvSpPr txBox="1">
            <a:spLocks noGrp="1" noRot="1" noMove="1" noResize="1" noEditPoints="1" noAdjustHandles="1" noChangeArrowheads="1" noChangeShapeType="1"/>
          </p:cNvSpPr>
          <p:nvPr/>
        </p:nvSpPr>
        <p:spPr>
          <a:xfrm>
            <a:off x="3375440" y="3435867"/>
            <a:ext cx="4781496"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latin typeface="Arial Rounded MT Bold" panose="020F0704030504030204" pitchFamily="34" charset="0"/>
              </a:rPr>
              <a:t>A.  Stop. Look. Listen. Think.</a:t>
            </a:r>
          </a:p>
          <a:p>
            <a:pPr marL="144000">
              <a:lnSpc>
                <a:spcPct val="150000"/>
              </a:lnSpc>
              <a:spcAft>
                <a:spcPts val="600"/>
              </a:spcAft>
            </a:pPr>
            <a:r>
              <a:rPr lang="en-NZ" sz="2400">
                <a:latin typeface="Arial Rounded MT Bold" panose="020F0704030504030204" pitchFamily="34" charset="0"/>
              </a:rPr>
              <a:t>B.  Stop. Wait. Walk. Cross.</a:t>
            </a:r>
          </a:p>
        </p:txBody>
      </p:sp>
      <p:sp>
        <p:nvSpPr>
          <p:cNvPr id="4" name="TextBox 2">
            <a:extLst>
              <a:ext uri="{FF2B5EF4-FFF2-40B4-BE49-F238E27FC236}">
                <a16:creationId xmlns:a16="http://schemas.microsoft.com/office/drawing/2014/main" id="{C27C60BA-04B7-73BB-5AD1-CFDF983B73AD}"/>
              </a:ext>
            </a:extLst>
          </p:cNvPr>
          <p:cNvSpPr txBox="1">
            <a:spLocks noGrp="1" noRot="1" noMove="1" noResize="1" noEditPoints="1" noAdjustHandles="1" noChangeArrowheads="1" noChangeShapeType="1"/>
          </p:cNvSpPr>
          <p:nvPr/>
        </p:nvSpPr>
        <p:spPr>
          <a:xfrm>
            <a:off x="2082189" y="1918573"/>
            <a:ext cx="8027622" cy="1077218"/>
          </a:xfrm>
          <a:prstGeom prst="rect">
            <a:avLst/>
          </a:prstGeom>
          <a:noFill/>
        </p:spPr>
        <p:txBody>
          <a:bodyPr wrap="square">
            <a:spAutoFit/>
          </a:bodyPr>
          <a:lstStyle/>
          <a:p>
            <a:pPr algn="ctr"/>
            <a:r>
              <a:rPr lang="en-NZ" sz="3200">
                <a:latin typeface="Arial Rounded MT Bold" panose="020F0704030504030204" pitchFamily="34" charset="0"/>
              </a:rPr>
              <a:t>What should you always do before crossing the railway tracks?</a:t>
            </a:r>
          </a:p>
        </p:txBody>
      </p:sp>
      <p:sp>
        <p:nvSpPr>
          <p:cNvPr id="5" name="TextBox 4">
            <a:extLst>
              <a:ext uri="{FF2B5EF4-FFF2-40B4-BE49-F238E27FC236}">
                <a16:creationId xmlns:a16="http://schemas.microsoft.com/office/drawing/2014/main" id="{C0508A95-E77D-7FBA-4693-51D1C11EC132}"/>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2</a:t>
            </a:r>
            <a:endParaRPr lang="en-NZ" sz="3200">
              <a:latin typeface="Arial Rounded MT Bold" panose="020F0704030504030204" pitchFamily="34" charset="0"/>
            </a:endParaRPr>
          </a:p>
        </p:txBody>
      </p:sp>
    </p:spTree>
    <p:extLst>
      <p:ext uri="{BB962C8B-B14F-4D97-AF65-F5344CB8AC3E}">
        <p14:creationId xmlns:p14="http://schemas.microsoft.com/office/powerpoint/2010/main" val="23937128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C97F57A8-F5B7-9F79-0CC2-7B6BCEBA6241}"/>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3259678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873F2F08-0799-BD3B-BFF5-AB5AC3A8CD53}"/>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3" name="TextBox 3">
            <a:extLst>
              <a:ext uri="{FF2B5EF4-FFF2-40B4-BE49-F238E27FC236}">
                <a16:creationId xmlns:a16="http://schemas.microsoft.com/office/drawing/2014/main" id="{B4307AB8-F209-C371-B175-40B80DAC45E4}"/>
              </a:ext>
            </a:extLst>
          </p:cNvPr>
          <p:cNvSpPr txBox="1">
            <a:spLocks noGrp="1" noRot="1" noMove="1" noResize="1" noEditPoints="1" noAdjustHandles="1" noChangeArrowheads="1" noChangeShapeType="1"/>
          </p:cNvSpPr>
          <p:nvPr/>
        </p:nvSpPr>
        <p:spPr>
          <a:xfrm>
            <a:off x="1975619" y="3483481"/>
            <a:ext cx="5339583"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solidFill>
                  <a:srgbClr val="00B050"/>
                </a:solidFill>
                <a:latin typeface="Arial Rounded MT Bold" panose="020F0704030504030204" pitchFamily="34" charset="0"/>
              </a:rPr>
              <a:t>A.  Stop. Look. Listen. Think. </a:t>
            </a:r>
            <a:r>
              <a:rPr lang="en-NZ" sz="2400" b="1">
                <a:solidFill>
                  <a:srgbClr val="00B050"/>
                </a:solidFill>
                <a:latin typeface="Arial Rounded MT Bold" panose="020F0704030504030204" pitchFamily="34" charset="0"/>
              </a:rPr>
              <a:t>✓✓✓</a:t>
            </a:r>
            <a:endParaRPr lang="en-NZ" sz="2400">
              <a:solidFill>
                <a:srgbClr val="00B050"/>
              </a:solidFill>
              <a:latin typeface="Arial Rounded MT Bold" panose="020F0704030504030204" pitchFamily="34" charset="0"/>
            </a:endParaRPr>
          </a:p>
          <a:p>
            <a:pPr marL="144000">
              <a:lnSpc>
                <a:spcPct val="150000"/>
              </a:lnSpc>
              <a:spcAft>
                <a:spcPts val="600"/>
              </a:spcAft>
            </a:pPr>
            <a:r>
              <a:rPr lang="en-NZ" sz="2400">
                <a:solidFill>
                  <a:schemeClr val="bg2">
                    <a:lumMod val="50000"/>
                  </a:schemeClr>
                </a:solidFill>
                <a:latin typeface="Arial Rounded MT Bold" panose="020F0704030504030204" pitchFamily="34" charset="0"/>
              </a:rPr>
              <a:t>B.  Stop. Wait. Walk. Cross.</a:t>
            </a:r>
          </a:p>
        </p:txBody>
      </p:sp>
      <p:sp>
        <p:nvSpPr>
          <p:cNvPr id="4" name="TextBox 3">
            <a:extLst>
              <a:ext uri="{FF2B5EF4-FFF2-40B4-BE49-F238E27FC236}">
                <a16:creationId xmlns:a16="http://schemas.microsoft.com/office/drawing/2014/main" id="{75391030-CB58-7EB6-8171-675BDBC7CBB3}"/>
              </a:ext>
            </a:extLst>
          </p:cNvPr>
          <p:cNvSpPr txBox="1">
            <a:spLocks noGrp="1" noRot="1" noMove="1" noResize="1" noEditPoints="1" noAdjustHandles="1" noChangeArrowheads="1" noChangeShapeType="1"/>
          </p:cNvSpPr>
          <p:nvPr/>
        </p:nvSpPr>
        <p:spPr>
          <a:xfrm>
            <a:off x="2082189" y="1918573"/>
            <a:ext cx="8027622" cy="1077218"/>
          </a:xfrm>
          <a:prstGeom prst="rect">
            <a:avLst/>
          </a:prstGeom>
          <a:noFill/>
        </p:spPr>
        <p:txBody>
          <a:bodyPr wrap="square">
            <a:spAutoFit/>
          </a:bodyPr>
          <a:lstStyle/>
          <a:p>
            <a:pPr algn="ctr"/>
            <a:r>
              <a:rPr lang="en-NZ" sz="3200">
                <a:latin typeface="Arial Rounded MT Bold" panose="020F0704030504030204" pitchFamily="34" charset="0"/>
              </a:rPr>
              <a:t>What should you always do before crossing the railway tracks?</a:t>
            </a:r>
          </a:p>
        </p:txBody>
      </p:sp>
      <p:sp>
        <p:nvSpPr>
          <p:cNvPr id="5" name="TextBox 4">
            <a:extLst>
              <a:ext uri="{FF2B5EF4-FFF2-40B4-BE49-F238E27FC236}">
                <a16:creationId xmlns:a16="http://schemas.microsoft.com/office/drawing/2014/main" id="{479FB3B9-8F39-AA8E-811F-9D956B483BE4}"/>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2</a:t>
            </a:r>
            <a:endParaRPr lang="en-NZ" sz="3200">
              <a:latin typeface="Arial Rounded MT Bold" panose="020F0704030504030204" pitchFamily="34" charset="0"/>
            </a:endParaRPr>
          </a:p>
        </p:txBody>
      </p:sp>
      <p:pic>
        <p:nvPicPr>
          <p:cNvPr id="6" name="Girl - Think">
            <a:extLst>
              <a:ext uri="{FF2B5EF4-FFF2-40B4-BE49-F238E27FC236}">
                <a16:creationId xmlns:a16="http://schemas.microsoft.com/office/drawing/2014/main" id="{3EFDB24C-6AB2-98B4-2645-9FC6547B19D9}"/>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r="-1480" b="-2268"/>
          <a:stretch/>
        </p:blipFill>
        <p:spPr>
          <a:xfrm flipH="1">
            <a:off x="10286010" y="3572701"/>
            <a:ext cx="1122195" cy="2297052"/>
          </a:xfrm>
          <a:prstGeom prst="rect">
            <a:avLst/>
          </a:prstGeom>
          <a:effectLst/>
        </p:spPr>
      </p:pic>
      <p:pic>
        <p:nvPicPr>
          <p:cNvPr id="7" name="Girl - Listen">
            <a:extLst>
              <a:ext uri="{FF2B5EF4-FFF2-40B4-BE49-F238E27FC236}">
                <a16:creationId xmlns:a16="http://schemas.microsoft.com/office/drawing/2014/main" id="{55EDF015-20E7-601F-DC58-76E4333B100E}"/>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l="-3887" r="-6089"/>
          <a:stretch/>
        </p:blipFill>
        <p:spPr>
          <a:xfrm>
            <a:off x="9310027" y="3552845"/>
            <a:ext cx="1201868" cy="2372852"/>
          </a:xfrm>
          <a:prstGeom prst="rect">
            <a:avLst/>
          </a:prstGeom>
          <a:effectLst/>
        </p:spPr>
      </p:pic>
      <p:pic>
        <p:nvPicPr>
          <p:cNvPr id="8" name="Boy - Look">
            <a:extLst>
              <a:ext uri="{FF2B5EF4-FFF2-40B4-BE49-F238E27FC236}">
                <a16:creationId xmlns:a16="http://schemas.microsoft.com/office/drawing/2014/main" id="{1D8C9AF0-ECFD-8B6C-FE29-3C416E032422}"/>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t="-3548" b="-169"/>
          <a:stretch/>
        </p:blipFill>
        <p:spPr>
          <a:xfrm flipH="1">
            <a:off x="8383940" y="3478067"/>
            <a:ext cx="904823" cy="2372852"/>
          </a:xfrm>
          <a:prstGeom prst="rect">
            <a:avLst/>
          </a:prstGeom>
          <a:effectLst/>
        </p:spPr>
      </p:pic>
      <p:pic>
        <p:nvPicPr>
          <p:cNvPr id="9" name="Boy - Stop">
            <a:extLst>
              <a:ext uri="{FF2B5EF4-FFF2-40B4-BE49-F238E27FC236}">
                <a16:creationId xmlns:a16="http://schemas.microsoft.com/office/drawing/2014/main" id="{9EE5D336-F01F-0035-2CF6-E5005D8870B7}"/>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7535267" y="3572701"/>
            <a:ext cx="901030" cy="2278218"/>
          </a:xfrm>
          <a:prstGeom prst="rect">
            <a:avLst/>
          </a:prstGeom>
          <a:effectLst/>
        </p:spPr>
      </p:pic>
    </p:spTree>
    <p:extLst>
      <p:ext uri="{BB962C8B-B14F-4D97-AF65-F5344CB8AC3E}">
        <p14:creationId xmlns:p14="http://schemas.microsoft.com/office/powerpoint/2010/main" val="17989822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093D2D5-04EB-2524-821A-2AD6B4E6A7D0}"/>
              </a:ext>
            </a:extLst>
          </p:cNvPr>
          <p:cNvSpPr txBox="1">
            <a:spLocks noGrp="1" noRot="1" noMove="1" noResize="1" noEditPoints="1" noAdjustHandles="1" noChangeArrowheads="1" noChangeShapeType="1"/>
          </p:cNvSpPr>
          <p:nvPr/>
        </p:nvSpPr>
        <p:spPr>
          <a:xfrm>
            <a:off x="8537236" y="452535"/>
            <a:ext cx="3233426" cy="954107"/>
          </a:xfrm>
          <a:prstGeom prst="rect">
            <a:avLst/>
          </a:prstGeom>
          <a:solidFill>
            <a:schemeClr val="bg1"/>
          </a:solidFill>
          <a:ln>
            <a:noFill/>
          </a:ln>
        </p:spPr>
        <p:txBody>
          <a:bodyPr wrap="square" rtlCol="0">
            <a:spAutoFit/>
          </a:bodyPr>
          <a:lstStyle/>
          <a:p>
            <a:r>
              <a:rPr lang="en-US" sz="1400">
                <a:latin typeface="Arial Rounded MT Bold" panose="020F0704030504030204" pitchFamily="34" charset="0"/>
              </a:rPr>
              <a:t>If you think the answer is… </a:t>
            </a:r>
          </a:p>
          <a:p>
            <a:endParaRPr lang="en-US" sz="1400">
              <a:latin typeface="Arial Rounded MT Bold" panose="020F0704030504030204" pitchFamily="34" charset="0"/>
            </a:endParaRPr>
          </a:p>
          <a:p>
            <a:r>
              <a:rPr lang="en-US" sz="1400">
                <a:latin typeface="Arial Rounded MT Bold" panose="020F0704030504030204" pitchFamily="34" charset="0"/>
              </a:rPr>
              <a:t>A – Put your hands on your </a:t>
            </a:r>
            <a:r>
              <a:rPr lang="en-US" sz="1400">
                <a:solidFill>
                  <a:srgbClr val="00B050"/>
                </a:solidFill>
                <a:latin typeface="Arial Rounded MT Bold" panose="020F0704030504030204" pitchFamily="34" charset="0"/>
              </a:rPr>
              <a:t>HIPS</a:t>
            </a:r>
            <a:endParaRPr lang="en-US" sz="1400">
              <a:latin typeface="Arial Rounded MT Bold" panose="020F0704030504030204" pitchFamily="34" charset="0"/>
            </a:endParaRPr>
          </a:p>
          <a:p>
            <a:r>
              <a:rPr lang="en-US" sz="1400">
                <a:latin typeface="Arial Rounded MT Bold" panose="020F0704030504030204" pitchFamily="34" charset="0"/>
              </a:rPr>
              <a:t>B – Put your hands in the </a:t>
            </a:r>
            <a:r>
              <a:rPr lang="en-US" sz="1400">
                <a:solidFill>
                  <a:schemeClr val="accent5"/>
                </a:solidFill>
                <a:latin typeface="Arial Rounded MT Bold" panose="020F0704030504030204" pitchFamily="34" charset="0"/>
              </a:rPr>
              <a:t>AIR</a:t>
            </a:r>
          </a:p>
        </p:txBody>
      </p:sp>
      <p:sp>
        <p:nvSpPr>
          <p:cNvPr id="3" name="TextBox 3">
            <a:extLst>
              <a:ext uri="{FF2B5EF4-FFF2-40B4-BE49-F238E27FC236}">
                <a16:creationId xmlns:a16="http://schemas.microsoft.com/office/drawing/2014/main" id="{0C261407-C896-4A4C-E416-F3704E5C0073}"/>
              </a:ext>
            </a:extLst>
          </p:cNvPr>
          <p:cNvSpPr txBox="1">
            <a:spLocks noGrp="1" noRot="1" noMove="1" noResize="1" noEditPoints="1" noAdjustHandles="1" noChangeArrowheads="1" noChangeShapeType="1"/>
          </p:cNvSpPr>
          <p:nvPr/>
        </p:nvSpPr>
        <p:spPr>
          <a:xfrm>
            <a:off x="4594601" y="3112844"/>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latin typeface="Arial Rounded MT Bold" panose="020F0704030504030204" pitchFamily="34" charset="0"/>
              </a:rPr>
              <a:t>A.  True</a:t>
            </a:r>
            <a:endParaRPr lang="en-US" sz="2400">
              <a:latin typeface="Arial Rounded MT Bold" panose="020F0704030504030204" pitchFamily="34" charset="0"/>
            </a:endParaRPr>
          </a:p>
          <a:p>
            <a:pPr marL="144000">
              <a:lnSpc>
                <a:spcPct val="150000"/>
              </a:lnSpc>
              <a:spcAft>
                <a:spcPts val="600"/>
              </a:spcAft>
            </a:pPr>
            <a:r>
              <a:rPr lang="en-NZ" sz="2400">
                <a:latin typeface="Arial Rounded MT Bold" panose="020F0704030504030204" pitchFamily="34" charset="0"/>
              </a:rPr>
              <a:t>B.  False</a:t>
            </a:r>
          </a:p>
        </p:txBody>
      </p:sp>
      <p:sp>
        <p:nvSpPr>
          <p:cNvPr id="4" name="TextBox 2">
            <a:extLst>
              <a:ext uri="{FF2B5EF4-FFF2-40B4-BE49-F238E27FC236}">
                <a16:creationId xmlns:a16="http://schemas.microsoft.com/office/drawing/2014/main" id="{049B48C0-E1FC-8A28-47AC-A64C015E85C5}"/>
              </a:ext>
            </a:extLst>
          </p:cNvPr>
          <p:cNvSpPr txBox="1">
            <a:spLocks noGrp="1" noRot="1" noMove="1" noResize="1" noEditPoints="1" noAdjustHandles="1" noChangeArrowheads="1" noChangeShapeType="1"/>
          </p:cNvSpPr>
          <p:nvPr/>
        </p:nvSpPr>
        <p:spPr>
          <a:xfrm>
            <a:off x="2497068" y="1756209"/>
            <a:ext cx="7197865" cy="1077218"/>
          </a:xfrm>
          <a:prstGeom prst="rect">
            <a:avLst/>
          </a:prstGeom>
          <a:noFill/>
        </p:spPr>
        <p:txBody>
          <a:bodyPr wrap="square">
            <a:spAutoFit/>
          </a:bodyPr>
          <a:lstStyle/>
          <a:p>
            <a:pPr algn="ctr"/>
            <a:r>
              <a:rPr lang="en-NZ" sz="3200">
                <a:latin typeface="Arial Rounded MT Bold" panose="020F0704030504030204" pitchFamily="34" charset="0"/>
              </a:rPr>
              <a:t>Trains can come at any time, </a:t>
            </a:r>
          </a:p>
          <a:p>
            <a:pPr algn="ctr"/>
            <a:r>
              <a:rPr lang="en-NZ" sz="3200">
                <a:latin typeface="Arial Rounded MT Bold" panose="020F0704030504030204" pitchFamily="34" charset="0"/>
              </a:rPr>
              <a:t>and they cannot stop quickly:</a:t>
            </a:r>
            <a:endParaRPr lang="en-US" sz="3200">
              <a:latin typeface="Arial Rounded MT Bold" panose="020F0704030504030204" pitchFamily="34" charset="0"/>
            </a:endParaRPr>
          </a:p>
        </p:txBody>
      </p:sp>
      <p:sp>
        <p:nvSpPr>
          <p:cNvPr id="5" name="TextBox 4">
            <a:extLst>
              <a:ext uri="{FF2B5EF4-FFF2-40B4-BE49-F238E27FC236}">
                <a16:creationId xmlns:a16="http://schemas.microsoft.com/office/drawing/2014/main" id="{FEAF515E-6E1F-9EDE-D754-B602F0674243}"/>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3</a:t>
            </a:r>
            <a:endParaRPr lang="en-NZ" sz="3200">
              <a:latin typeface="Arial Rounded MT Bold" panose="020F0704030504030204" pitchFamily="34" charset="0"/>
            </a:endParaRPr>
          </a:p>
        </p:txBody>
      </p:sp>
      <p:pic>
        <p:nvPicPr>
          <p:cNvPr id="6" name="Picture 2">
            <a:extLst>
              <a:ext uri="{FF2B5EF4-FFF2-40B4-BE49-F238E27FC236}">
                <a16:creationId xmlns:a16="http://schemas.microsoft.com/office/drawing/2014/main" id="{866B95CC-5F2F-2982-375D-7EADD661850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5809922"/>
            <a:ext cx="12192000" cy="180109"/>
          </a:xfrm>
          <a:prstGeom prst="rect">
            <a:avLst/>
          </a:prstGeom>
        </p:spPr>
      </p:pic>
      <p:pic>
        <p:nvPicPr>
          <p:cNvPr id="7" name="Picture 1">
            <a:extLst>
              <a:ext uri="{FF2B5EF4-FFF2-40B4-BE49-F238E27FC236}">
                <a16:creationId xmlns:a16="http://schemas.microsoft.com/office/drawing/2014/main" id="{1A5A70B3-081E-3E73-A142-044658DC4A72}"/>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0" y="5036459"/>
            <a:ext cx="11422748" cy="892545"/>
          </a:xfrm>
          <a:prstGeom prst="rect">
            <a:avLst/>
          </a:prstGeom>
        </p:spPr>
      </p:pic>
    </p:spTree>
    <p:extLst>
      <p:ext uri="{BB962C8B-B14F-4D97-AF65-F5344CB8AC3E}">
        <p14:creationId xmlns:p14="http://schemas.microsoft.com/office/powerpoint/2010/main" val="39156889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F3655B3-7BCE-1E89-08E3-BD59B9516C62}"/>
              </a:ext>
            </a:extLst>
          </p:cNvPr>
          <p:cNvSpPr>
            <a:spLocks noGrp="1"/>
          </p:cNvSpPr>
          <p:nvPr>
            <p:ph type="pic" sz="quarter" idx="15"/>
          </p:nvPr>
        </p:nvSpPr>
        <p:spPr/>
        <p:txBody>
          <a:bodyPr/>
          <a:lstStyle/>
          <a:p>
            <a:endParaRPr lang="en-NZ"/>
          </a:p>
        </p:txBody>
      </p:sp>
      <p:sp>
        <p:nvSpPr>
          <p:cNvPr id="3" name="Picture Placeholder 2">
            <a:extLst>
              <a:ext uri="{FF2B5EF4-FFF2-40B4-BE49-F238E27FC236}">
                <a16:creationId xmlns:a16="http://schemas.microsoft.com/office/drawing/2014/main" id="{FA961EC5-8593-CBE4-A49A-C7DD8BC0226B}"/>
              </a:ext>
            </a:extLst>
          </p:cNvPr>
          <p:cNvSpPr>
            <a:spLocks noGrp="1"/>
          </p:cNvSpPr>
          <p:nvPr>
            <p:ph type="pic" sz="quarter" idx="12"/>
          </p:nvPr>
        </p:nvSpPr>
        <p:spPr/>
        <p:txBody>
          <a:bodyPr/>
          <a:lstStyle/>
          <a:p>
            <a:endParaRPr lang="en-NZ"/>
          </a:p>
        </p:txBody>
      </p:sp>
      <p:pic>
        <p:nvPicPr>
          <p:cNvPr id="4" name="Picture 3" descr="A train on the tracks&#10;&#10;Description automatically generated">
            <a:extLst>
              <a:ext uri="{FF2B5EF4-FFF2-40B4-BE49-F238E27FC236}">
                <a16:creationId xmlns:a16="http://schemas.microsoft.com/office/drawing/2014/main" id="{C93EE162-40BE-03B5-B69A-07915DEE72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248328" y="7615773"/>
            <a:ext cx="5648167" cy="3325745"/>
          </a:xfrm>
          <a:prstGeom prst="rect">
            <a:avLst/>
          </a:prstGeom>
        </p:spPr>
      </p:pic>
      <p:pic>
        <p:nvPicPr>
          <p:cNvPr id="5" name="Picture 4" descr="A train on the tracks&#10;&#10;Description automatically generated">
            <a:extLst>
              <a:ext uri="{FF2B5EF4-FFF2-40B4-BE49-F238E27FC236}">
                <a16:creationId xmlns:a16="http://schemas.microsoft.com/office/drawing/2014/main" id="{DB40C316-E6C4-1782-16FF-D106924106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377697" y="7608131"/>
            <a:ext cx="5628609" cy="3333387"/>
          </a:xfrm>
          <a:prstGeom prst="rect">
            <a:avLst/>
          </a:prstGeom>
        </p:spPr>
      </p:pic>
      <p:pic>
        <p:nvPicPr>
          <p:cNvPr id="6" name="Picture 5" descr="A train on the tracks&#10;&#10;Description automatically generated">
            <a:extLst>
              <a:ext uri="{FF2B5EF4-FFF2-40B4-BE49-F238E27FC236}">
                <a16:creationId xmlns:a16="http://schemas.microsoft.com/office/drawing/2014/main" id="{063EEFC6-3A9F-C325-D602-18CAE8E31D9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85280" y="7608131"/>
            <a:ext cx="5673781" cy="3333387"/>
          </a:xfrm>
          <a:prstGeom prst="rect">
            <a:avLst/>
          </a:prstGeom>
        </p:spPr>
      </p:pic>
      <p:pic>
        <p:nvPicPr>
          <p:cNvPr id="7" name="Picture 6" descr="A train on the tracks&#10;&#10;Description automatically generated">
            <a:extLst>
              <a:ext uri="{FF2B5EF4-FFF2-40B4-BE49-F238E27FC236}">
                <a16:creationId xmlns:a16="http://schemas.microsoft.com/office/drawing/2014/main" id="{142A2FF8-8544-DA49-F7F0-F1FDA3D0FBD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5224940" y="7608131"/>
            <a:ext cx="5648168" cy="3325745"/>
          </a:xfrm>
          <a:prstGeom prst="rect">
            <a:avLst/>
          </a:prstGeom>
        </p:spPr>
      </p:pic>
      <p:pic>
        <p:nvPicPr>
          <p:cNvPr id="8" name="Picture 7" descr="A train on the tracks by the beach&#10;&#10;Description automatically generated">
            <a:extLst>
              <a:ext uri="{FF2B5EF4-FFF2-40B4-BE49-F238E27FC236}">
                <a16:creationId xmlns:a16="http://schemas.microsoft.com/office/drawing/2014/main" id="{919F20E5-8266-94D6-63EC-ECC28A77CBE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381525" y="7608131"/>
            <a:ext cx="5648167" cy="3333387"/>
          </a:xfrm>
          <a:prstGeom prst="rect">
            <a:avLst/>
          </a:prstGeom>
        </p:spPr>
      </p:pic>
      <p:sp>
        <p:nvSpPr>
          <p:cNvPr id="9" name="TextBox 8">
            <a:extLst>
              <a:ext uri="{FF2B5EF4-FFF2-40B4-BE49-F238E27FC236}">
                <a16:creationId xmlns:a16="http://schemas.microsoft.com/office/drawing/2014/main" id="{4E915CD8-748C-3A89-D01D-FE5E8DE64DD0}"/>
              </a:ext>
            </a:extLst>
          </p:cNvPr>
          <p:cNvSpPr txBox="1"/>
          <p:nvPr/>
        </p:nvSpPr>
        <p:spPr>
          <a:xfrm>
            <a:off x="-6105181" y="6858001"/>
            <a:ext cx="1361872" cy="646331"/>
          </a:xfrm>
          <a:prstGeom prst="rect">
            <a:avLst/>
          </a:prstGeom>
          <a:noFill/>
        </p:spPr>
        <p:txBody>
          <a:bodyPr wrap="square" rtlCol="0">
            <a:spAutoFit/>
          </a:bodyPr>
          <a:lstStyle/>
          <a:p>
            <a:r>
              <a:rPr lang="en-NZ" sz="3600"/>
              <a:t>GAS</a:t>
            </a:r>
          </a:p>
        </p:txBody>
      </p:sp>
      <p:sp>
        <p:nvSpPr>
          <p:cNvPr id="10" name="TextBox 9">
            <a:extLst>
              <a:ext uri="{FF2B5EF4-FFF2-40B4-BE49-F238E27FC236}">
                <a16:creationId xmlns:a16="http://schemas.microsoft.com/office/drawing/2014/main" id="{88006E17-CA08-2CF7-504A-47034638CC34}"/>
              </a:ext>
            </a:extLst>
          </p:cNvPr>
          <p:cNvSpPr txBox="1"/>
          <p:nvPr/>
        </p:nvSpPr>
        <p:spPr>
          <a:xfrm>
            <a:off x="-2224391" y="6969442"/>
            <a:ext cx="2062263" cy="646331"/>
          </a:xfrm>
          <a:prstGeom prst="rect">
            <a:avLst/>
          </a:prstGeom>
          <a:noFill/>
        </p:spPr>
        <p:txBody>
          <a:bodyPr wrap="square" rtlCol="0">
            <a:spAutoFit/>
          </a:bodyPr>
          <a:lstStyle/>
          <a:p>
            <a:r>
              <a:rPr lang="en-NZ" sz="3600"/>
              <a:t>FREIGHT</a:t>
            </a:r>
          </a:p>
        </p:txBody>
      </p:sp>
      <p:sp>
        <p:nvSpPr>
          <p:cNvPr id="11" name="TextBox 10">
            <a:extLst>
              <a:ext uri="{FF2B5EF4-FFF2-40B4-BE49-F238E27FC236}">
                <a16:creationId xmlns:a16="http://schemas.microsoft.com/office/drawing/2014/main" id="{FC90D5CF-926C-0301-4C2F-8612F1AA50CB}"/>
              </a:ext>
            </a:extLst>
          </p:cNvPr>
          <p:cNvSpPr txBox="1"/>
          <p:nvPr/>
        </p:nvSpPr>
        <p:spPr>
          <a:xfrm>
            <a:off x="5482613" y="6969441"/>
            <a:ext cx="2062263" cy="646331"/>
          </a:xfrm>
          <a:prstGeom prst="rect">
            <a:avLst/>
          </a:prstGeom>
          <a:noFill/>
        </p:spPr>
        <p:txBody>
          <a:bodyPr wrap="square" rtlCol="0">
            <a:spAutoFit/>
          </a:bodyPr>
          <a:lstStyle/>
          <a:p>
            <a:r>
              <a:rPr lang="en-NZ" sz="3600"/>
              <a:t>COAL</a:t>
            </a:r>
          </a:p>
        </p:txBody>
      </p:sp>
      <p:sp>
        <p:nvSpPr>
          <p:cNvPr id="12" name="TextBox 11">
            <a:extLst>
              <a:ext uri="{FF2B5EF4-FFF2-40B4-BE49-F238E27FC236}">
                <a16:creationId xmlns:a16="http://schemas.microsoft.com/office/drawing/2014/main" id="{4055E3E0-C382-006A-CB67-B98F19BDC8AB}"/>
              </a:ext>
            </a:extLst>
          </p:cNvPr>
          <p:cNvSpPr txBox="1"/>
          <p:nvPr/>
        </p:nvSpPr>
        <p:spPr>
          <a:xfrm>
            <a:off x="12959935" y="6969441"/>
            <a:ext cx="2062263" cy="646331"/>
          </a:xfrm>
          <a:prstGeom prst="rect">
            <a:avLst/>
          </a:prstGeom>
          <a:noFill/>
        </p:spPr>
        <p:txBody>
          <a:bodyPr wrap="square" rtlCol="0">
            <a:spAutoFit/>
          </a:bodyPr>
          <a:lstStyle/>
          <a:p>
            <a:r>
              <a:rPr lang="en-NZ" sz="3600"/>
              <a:t>MILK</a:t>
            </a:r>
          </a:p>
        </p:txBody>
      </p:sp>
      <p:sp>
        <p:nvSpPr>
          <p:cNvPr id="13" name="TextBox 12">
            <a:extLst>
              <a:ext uri="{FF2B5EF4-FFF2-40B4-BE49-F238E27FC236}">
                <a16:creationId xmlns:a16="http://schemas.microsoft.com/office/drawing/2014/main" id="{BA2EEBC5-2736-E74F-5D01-1E01C14E5552}"/>
              </a:ext>
            </a:extLst>
          </p:cNvPr>
          <p:cNvSpPr txBox="1"/>
          <p:nvPr/>
        </p:nvSpPr>
        <p:spPr>
          <a:xfrm>
            <a:off x="17404312" y="6969440"/>
            <a:ext cx="2062263" cy="646331"/>
          </a:xfrm>
          <a:prstGeom prst="rect">
            <a:avLst/>
          </a:prstGeom>
          <a:noFill/>
        </p:spPr>
        <p:txBody>
          <a:bodyPr wrap="square" rtlCol="0">
            <a:spAutoFit/>
          </a:bodyPr>
          <a:lstStyle/>
          <a:p>
            <a:r>
              <a:rPr lang="en-NZ" sz="3600"/>
              <a:t>LOGS</a:t>
            </a:r>
          </a:p>
        </p:txBody>
      </p:sp>
    </p:spTree>
    <p:extLst>
      <p:ext uri="{BB962C8B-B14F-4D97-AF65-F5344CB8AC3E}">
        <p14:creationId xmlns:p14="http://schemas.microsoft.com/office/powerpoint/2010/main" val="240218222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C97F57A8-F5B7-9F79-0CC2-7B6BCEBA6241}"/>
              </a:ext>
            </a:extLst>
          </p:cNvPr>
          <p:cNvSpPr>
            <a:spLocks noGrp="1" noRot="1" noMove="1" noResize="1" noEditPoints="1" noAdjustHandles="1" noChangeArrowheads="1" noChangeShapeType="1"/>
          </p:cNvSpPr>
          <p:nvPr/>
        </p:nvSpPr>
        <p:spPr>
          <a:xfrm>
            <a:off x="2298700" y="2019300"/>
            <a:ext cx="7569200" cy="28194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8000" b="1">
                <a:ln w="25400">
                  <a:solidFill>
                    <a:schemeClr val="tx1"/>
                  </a:solidFill>
                  <a:prstDash val="solid"/>
                </a:ln>
                <a:solidFill>
                  <a:schemeClr val="bg1"/>
                </a:solidFill>
                <a:effectLst>
                  <a:outerShdw dist="38100" dir="2700000" algn="tl" rotWithShape="0">
                    <a:schemeClr val="tx1"/>
                  </a:outerShdw>
                </a:effectLst>
              </a:rPr>
              <a:t>The answer is…</a:t>
            </a:r>
          </a:p>
        </p:txBody>
      </p:sp>
    </p:spTree>
    <p:extLst>
      <p:ext uri="{BB962C8B-B14F-4D97-AF65-F5344CB8AC3E}">
        <p14:creationId xmlns:p14="http://schemas.microsoft.com/office/powerpoint/2010/main" val="2371195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CF0EEBC5-5A3B-77A9-76CC-F63D26C3D42E}"/>
              </a:ext>
            </a:extLst>
          </p:cNvPr>
          <p:cNvSpPr txBox="1">
            <a:spLocks noGrp="1" noRot="1" noMove="1" noResize="1" noEditPoints="1" noAdjustHandles="1" noChangeArrowheads="1" noChangeShapeType="1"/>
          </p:cNvSpPr>
          <p:nvPr/>
        </p:nvSpPr>
        <p:spPr>
          <a:xfrm>
            <a:off x="4594601" y="3112844"/>
            <a:ext cx="2686052" cy="1493137"/>
          </a:xfrm>
          <a:prstGeom prst="rect">
            <a:avLst/>
          </a:prstGeom>
          <a:solidFill>
            <a:srgbClr val="FFFFFF">
              <a:alpha val="80000"/>
            </a:srgbClr>
          </a:solidFill>
        </p:spPr>
        <p:txBody>
          <a:bodyPr wrap="square" anchor="ctr" anchorCtr="0">
            <a:noAutofit/>
          </a:bodyPr>
          <a:lstStyle/>
          <a:p>
            <a:pPr marL="144000">
              <a:lnSpc>
                <a:spcPct val="150000"/>
              </a:lnSpc>
              <a:spcAft>
                <a:spcPts val="600"/>
              </a:spcAft>
            </a:pPr>
            <a:r>
              <a:rPr lang="en-NZ" sz="2400">
                <a:solidFill>
                  <a:srgbClr val="00B050"/>
                </a:solidFill>
                <a:latin typeface="Arial Rounded MT Bold" panose="020F0704030504030204" pitchFamily="34" charset="0"/>
              </a:rPr>
              <a:t>A.  True </a:t>
            </a:r>
            <a:r>
              <a:rPr lang="en-NZ" sz="2400" b="1">
                <a:solidFill>
                  <a:srgbClr val="00B050"/>
                </a:solidFill>
                <a:latin typeface="Arial Rounded MT Bold" panose="020F0704030504030204" pitchFamily="34" charset="0"/>
              </a:rPr>
              <a:t>✓✓✓</a:t>
            </a:r>
            <a:endParaRPr lang="en-US" sz="2400">
              <a:solidFill>
                <a:srgbClr val="00B050"/>
              </a:solidFill>
              <a:latin typeface="Arial Rounded MT Bold" panose="020F0704030504030204" pitchFamily="34" charset="0"/>
            </a:endParaRPr>
          </a:p>
          <a:p>
            <a:pPr marL="144000">
              <a:lnSpc>
                <a:spcPct val="150000"/>
              </a:lnSpc>
              <a:spcAft>
                <a:spcPts val="600"/>
              </a:spcAft>
            </a:pPr>
            <a:r>
              <a:rPr lang="en-NZ" sz="2400">
                <a:solidFill>
                  <a:schemeClr val="bg2">
                    <a:lumMod val="50000"/>
                  </a:schemeClr>
                </a:solidFill>
                <a:latin typeface="Arial Rounded MT Bold" panose="020F0704030504030204" pitchFamily="34" charset="0"/>
              </a:rPr>
              <a:t>B.  False</a:t>
            </a:r>
          </a:p>
        </p:txBody>
      </p:sp>
      <p:sp>
        <p:nvSpPr>
          <p:cNvPr id="3" name="TextBox 2">
            <a:extLst>
              <a:ext uri="{FF2B5EF4-FFF2-40B4-BE49-F238E27FC236}">
                <a16:creationId xmlns:a16="http://schemas.microsoft.com/office/drawing/2014/main" id="{E8D2CC8D-992A-3887-BBAB-38EE7A253C1B}"/>
              </a:ext>
            </a:extLst>
          </p:cNvPr>
          <p:cNvSpPr txBox="1">
            <a:spLocks noGrp="1" noRot="1" noMove="1" noResize="1" noEditPoints="1" noAdjustHandles="1" noChangeArrowheads="1" noChangeShapeType="1"/>
          </p:cNvSpPr>
          <p:nvPr/>
        </p:nvSpPr>
        <p:spPr>
          <a:xfrm>
            <a:off x="2497068" y="1756209"/>
            <a:ext cx="7197865" cy="1077218"/>
          </a:xfrm>
          <a:prstGeom prst="rect">
            <a:avLst/>
          </a:prstGeom>
          <a:noFill/>
        </p:spPr>
        <p:txBody>
          <a:bodyPr wrap="square">
            <a:spAutoFit/>
          </a:bodyPr>
          <a:lstStyle/>
          <a:p>
            <a:pPr algn="ctr"/>
            <a:r>
              <a:rPr lang="en-NZ" sz="3200">
                <a:latin typeface="Arial Rounded MT Bold" panose="020F0704030504030204" pitchFamily="34" charset="0"/>
              </a:rPr>
              <a:t>Trains can come at any time, </a:t>
            </a:r>
          </a:p>
          <a:p>
            <a:pPr algn="ctr"/>
            <a:r>
              <a:rPr lang="en-NZ" sz="3200">
                <a:latin typeface="Arial Rounded MT Bold" panose="020F0704030504030204" pitchFamily="34" charset="0"/>
              </a:rPr>
              <a:t>and they cannot stop quickly:</a:t>
            </a:r>
            <a:endParaRPr lang="en-US" sz="3200">
              <a:latin typeface="Arial Rounded MT Bold" panose="020F0704030504030204" pitchFamily="34" charset="0"/>
            </a:endParaRPr>
          </a:p>
        </p:txBody>
      </p:sp>
      <p:sp>
        <p:nvSpPr>
          <p:cNvPr id="4" name="TextBox 3">
            <a:extLst>
              <a:ext uri="{FF2B5EF4-FFF2-40B4-BE49-F238E27FC236}">
                <a16:creationId xmlns:a16="http://schemas.microsoft.com/office/drawing/2014/main" id="{F59FC6A6-E7B7-4BBB-9F17-8F3FFAAC3D0F}"/>
              </a:ext>
            </a:extLst>
          </p:cNvPr>
          <p:cNvSpPr txBox="1">
            <a:spLocks noGrp="1" noRot="1" noMove="1" noResize="1" noEditPoints="1" noAdjustHandles="1" noChangeArrowheads="1" noChangeShapeType="1"/>
          </p:cNvSpPr>
          <p:nvPr/>
        </p:nvSpPr>
        <p:spPr>
          <a:xfrm>
            <a:off x="4366368" y="832170"/>
            <a:ext cx="2590019" cy="646331"/>
          </a:xfrm>
          <a:prstGeom prst="rect">
            <a:avLst/>
          </a:prstGeom>
          <a:noFill/>
        </p:spPr>
        <p:txBody>
          <a:bodyPr wrap="square">
            <a:spAutoFit/>
          </a:bodyPr>
          <a:lstStyle/>
          <a:p>
            <a:r>
              <a:rPr lang="en-US" sz="3600">
                <a:latin typeface="Arial Rounded MT Bold" panose="020F0704030504030204" pitchFamily="34" charset="0"/>
              </a:rPr>
              <a:t>Question 3</a:t>
            </a:r>
            <a:endParaRPr lang="en-NZ" sz="3200">
              <a:latin typeface="Arial Rounded MT Bold" panose="020F0704030504030204" pitchFamily="34" charset="0"/>
            </a:endParaRPr>
          </a:p>
        </p:txBody>
      </p:sp>
      <p:pic>
        <p:nvPicPr>
          <p:cNvPr id="5" name="Picture 2">
            <a:extLst>
              <a:ext uri="{FF2B5EF4-FFF2-40B4-BE49-F238E27FC236}">
                <a16:creationId xmlns:a16="http://schemas.microsoft.com/office/drawing/2014/main" id="{84BC514E-F13C-7DE0-6ED8-197AD871BED5}"/>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5809922"/>
            <a:ext cx="12192000" cy="180109"/>
          </a:xfrm>
          <a:prstGeom prst="rect">
            <a:avLst/>
          </a:prstGeom>
        </p:spPr>
      </p:pic>
      <p:pic>
        <p:nvPicPr>
          <p:cNvPr id="6" name="Picture 1">
            <a:extLst>
              <a:ext uri="{FF2B5EF4-FFF2-40B4-BE49-F238E27FC236}">
                <a16:creationId xmlns:a16="http://schemas.microsoft.com/office/drawing/2014/main" id="{C773FF06-518E-44C7-EAFF-5C2D23489CD4}"/>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15024664" y="5036459"/>
            <a:ext cx="26447412" cy="892545"/>
          </a:xfrm>
          <a:prstGeom prst="rect">
            <a:avLst/>
          </a:prstGeom>
        </p:spPr>
      </p:pic>
    </p:spTree>
    <p:extLst>
      <p:ext uri="{BB962C8B-B14F-4D97-AF65-F5344CB8AC3E}">
        <p14:creationId xmlns:p14="http://schemas.microsoft.com/office/powerpoint/2010/main" val="31066045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94283 0.00902 L 2.33073 0.00694 " pathEditMode="relative" rAng="0" ptsTypes="AA">
                                      <p:cBhvr>
                                        <p:cTn id="6" dur="10000" fill="hold"/>
                                        <p:tgtEl>
                                          <p:spTgt spid="6"/>
                                        </p:tgtEl>
                                        <p:attrNameLst>
                                          <p:attrName>ppt_x</p:attrName>
                                          <p:attrName>ppt_y</p:attrName>
                                        </p:attrNameLst>
                                      </p:cBhvr>
                                      <p:rCtr x="163672" y="-116"/>
                                    </p:animMotion>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AC0"/>
        </a:solidFill>
        <a:effectLst/>
      </p:bgPr>
    </p:bg>
    <p:spTree>
      <p:nvGrpSpPr>
        <p:cNvPr id="1" name=""/>
        <p:cNvGrpSpPr/>
        <p:nvPr/>
      </p:nvGrpSpPr>
      <p:grpSpPr>
        <a:xfrm>
          <a:off x="0" y="0"/>
          <a:ext cx="0" cy="0"/>
          <a:chOff x="0" y="0"/>
          <a:chExt cx="0" cy="0"/>
        </a:xfrm>
      </p:grpSpPr>
      <p:pic>
        <p:nvPicPr>
          <p:cNvPr id="3" name="Picture" descr="A cartoon of a child holding a ribbon&#10;&#10;Description automatically generated">
            <a:extLst>
              <a:ext uri="{FF2B5EF4-FFF2-40B4-BE49-F238E27FC236}">
                <a16:creationId xmlns:a16="http://schemas.microsoft.com/office/drawing/2014/main" id="{FD798C96-1964-DD44-C01B-2FBDE8C8EBAE}"/>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6096000" y="616243"/>
            <a:ext cx="6230978" cy="6241757"/>
          </a:xfrm>
          <a:prstGeom prst="rect">
            <a:avLst/>
          </a:prstGeom>
        </p:spPr>
      </p:pic>
      <p:pic>
        <p:nvPicPr>
          <p:cNvPr id="11" name="Picture 3" descr="A confetti flying in the air&#10;&#10;Description automatically generated">
            <a:extLst>
              <a:ext uri="{FF2B5EF4-FFF2-40B4-BE49-F238E27FC236}">
                <a16:creationId xmlns:a16="http://schemas.microsoft.com/office/drawing/2014/main" id="{05105BEE-8F68-3E68-B85D-36F1F2A4BC97}"/>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flipH="1">
            <a:off x="91170" y="-224519"/>
            <a:ext cx="12100829" cy="7082520"/>
          </a:xfrm>
          <a:prstGeom prst="rect">
            <a:avLst/>
          </a:prstGeom>
        </p:spPr>
      </p:pic>
      <p:pic>
        <p:nvPicPr>
          <p:cNvPr id="10" name="Picture 1" descr="A confetti flying in the air&#10;&#10;Description automatically generated">
            <a:extLst>
              <a:ext uri="{FF2B5EF4-FFF2-40B4-BE49-F238E27FC236}">
                <a16:creationId xmlns:a16="http://schemas.microsoft.com/office/drawing/2014/main" id="{37B32B79-0E78-2830-2129-687C5DE0420A}"/>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292100" y="114300"/>
            <a:ext cx="12300653" cy="6919117"/>
          </a:xfrm>
          <a:prstGeom prst="rect">
            <a:avLst/>
          </a:prstGeom>
        </p:spPr>
      </p:pic>
      <p:sp>
        <p:nvSpPr>
          <p:cNvPr id="5" name="Oval 4">
            <a:extLst>
              <a:ext uri="{FF2B5EF4-FFF2-40B4-BE49-F238E27FC236}">
                <a16:creationId xmlns:a16="http://schemas.microsoft.com/office/drawing/2014/main" id="{AE2821B1-F124-FABB-C4F6-63A0D2D55221}"/>
              </a:ext>
            </a:extLst>
          </p:cNvPr>
          <p:cNvSpPr>
            <a:spLocks noGrp="1" noRot="1" noMove="1" noResize="1" noEditPoints="1" noAdjustHandles="1" noChangeArrowheads="1" noChangeShapeType="1"/>
          </p:cNvSpPr>
          <p:nvPr/>
        </p:nvSpPr>
        <p:spPr>
          <a:xfrm>
            <a:off x="8617511" y="4514850"/>
            <a:ext cx="615389" cy="692150"/>
          </a:xfrm>
          <a:prstGeom prst="ellipse">
            <a:avLst/>
          </a:prstGeom>
          <a:solidFill>
            <a:srgbClr val="FBE1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8" name="Picture 7" descr="A red and white logo&#10;&#10;Description automatically generated">
            <a:extLst>
              <a:ext uri="{FF2B5EF4-FFF2-40B4-BE49-F238E27FC236}">
                <a16:creationId xmlns:a16="http://schemas.microsoft.com/office/drawing/2014/main" id="{0F807973-8B04-30FC-652F-5196FAB52013}"/>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8575955" y="4514850"/>
            <a:ext cx="698500" cy="698500"/>
          </a:xfrm>
          <a:prstGeom prst="rect">
            <a:avLst/>
          </a:prstGeom>
        </p:spPr>
      </p:pic>
      <p:sp>
        <p:nvSpPr>
          <p:cNvPr id="6" name="Picture 2">
            <a:extLst>
              <a:ext uri="{FF2B5EF4-FFF2-40B4-BE49-F238E27FC236}">
                <a16:creationId xmlns:a16="http://schemas.microsoft.com/office/drawing/2014/main" id="{E18BC701-73C3-BB7A-327B-D683501839B8}"/>
              </a:ext>
            </a:extLst>
          </p:cNvPr>
          <p:cNvSpPr>
            <a:spLocks/>
          </p:cNvSpPr>
          <p:nvPr/>
        </p:nvSpPr>
        <p:spPr>
          <a:xfrm>
            <a:off x="1362639" y="1892300"/>
            <a:ext cx="3663351" cy="3663351"/>
          </a:xfrm>
          <a:prstGeom prst="ellipse">
            <a:avLst/>
          </a:prstGeom>
          <a:blipFill dpi="0" rotWithShape="1">
            <a:blip r:embed="rId7" cstate="email">
              <a:duotone>
                <a:schemeClr val="accent4">
                  <a:shade val="45000"/>
                  <a:satMod val="135000"/>
                </a:schemeClr>
                <a:prstClr val="white"/>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95656807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700"/>
                                        <p:tgtEl>
                                          <p:spTgt spid="11"/>
                                        </p:tgtEl>
                                      </p:cBhvr>
                                    </p:animEffect>
                                    <p:anim calcmode="lin" valueType="num">
                                      <p:cBhvr>
                                        <p:cTn id="8" dur="2700" fill="hold"/>
                                        <p:tgtEl>
                                          <p:spTgt spid="11"/>
                                        </p:tgtEl>
                                        <p:attrNameLst>
                                          <p:attrName>ppt_x</p:attrName>
                                        </p:attrNameLst>
                                      </p:cBhvr>
                                      <p:tavLst>
                                        <p:tav tm="0">
                                          <p:val>
                                            <p:strVal val="#ppt_x"/>
                                          </p:val>
                                        </p:tav>
                                        <p:tav tm="100000">
                                          <p:val>
                                            <p:strVal val="#ppt_x"/>
                                          </p:val>
                                        </p:tav>
                                      </p:tavLst>
                                    </p:anim>
                                    <p:anim calcmode="lin" valueType="num">
                                      <p:cBhvr>
                                        <p:cTn id="9" dur="27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8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300"/>
                                        <p:tgtEl>
                                          <p:spTgt spid="10"/>
                                        </p:tgtEl>
                                      </p:cBhvr>
                                    </p:animEffect>
                                    <p:anim calcmode="lin" valueType="num">
                                      <p:cBhvr>
                                        <p:cTn id="13" dur="2300" fill="hold"/>
                                        <p:tgtEl>
                                          <p:spTgt spid="10"/>
                                        </p:tgtEl>
                                        <p:attrNameLst>
                                          <p:attrName>ppt_x</p:attrName>
                                        </p:attrNameLst>
                                      </p:cBhvr>
                                      <p:tavLst>
                                        <p:tav tm="0">
                                          <p:val>
                                            <p:strVal val="#ppt_x"/>
                                          </p:val>
                                        </p:tav>
                                        <p:tav tm="100000">
                                          <p:val>
                                            <p:strVal val="#ppt_x"/>
                                          </p:val>
                                        </p:tav>
                                      </p:tavLst>
                                    </p:anim>
                                    <p:anim calcmode="lin" valueType="num">
                                      <p:cBhvr>
                                        <p:cTn id="14" dur="2300" fill="hold"/>
                                        <p:tgtEl>
                                          <p:spTgt spid="10"/>
                                        </p:tgtEl>
                                        <p:attrNameLst>
                                          <p:attrName>ppt_y</p:attrName>
                                        </p:attrNameLst>
                                      </p:cBhvr>
                                      <p:tavLst>
                                        <p:tav tm="0">
                                          <p:val>
                                            <p:strVal val="#ppt_y-.1"/>
                                          </p:val>
                                        </p:tav>
                                        <p:tav tm="100000">
                                          <p:val>
                                            <p:strVal val="#ppt_y"/>
                                          </p:val>
                                        </p:tav>
                                      </p:tavLst>
                                    </p:anim>
                                  </p:childTnLst>
                                </p:cTn>
                              </p:par>
                              <p:par>
                                <p:cTn id="15" presetID="32" presetClass="emph" presetSubtype="0" fill="hold" grpId="0" nodeType="withEffect">
                                  <p:stCondLst>
                                    <p:cond delay="0"/>
                                  </p:stCondLst>
                                  <p:childTnLst>
                                    <p:animRot by="120000">
                                      <p:cBhvr>
                                        <p:cTn id="16" dur="150" fill="hold">
                                          <p:stCondLst>
                                            <p:cond delay="0"/>
                                          </p:stCondLst>
                                        </p:cTn>
                                        <p:tgtEl>
                                          <p:spTgt spid="6"/>
                                        </p:tgtEl>
                                        <p:attrNameLst>
                                          <p:attrName>r</p:attrName>
                                        </p:attrNameLst>
                                      </p:cBhvr>
                                    </p:animRot>
                                    <p:animRot by="-240000">
                                      <p:cBhvr>
                                        <p:cTn id="17" dur="300" fill="hold">
                                          <p:stCondLst>
                                            <p:cond delay="300"/>
                                          </p:stCondLst>
                                        </p:cTn>
                                        <p:tgtEl>
                                          <p:spTgt spid="6"/>
                                        </p:tgtEl>
                                        <p:attrNameLst>
                                          <p:attrName>r</p:attrName>
                                        </p:attrNameLst>
                                      </p:cBhvr>
                                    </p:animRot>
                                    <p:animRot by="240000">
                                      <p:cBhvr>
                                        <p:cTn id="18" dur="300" fill="hold">
                                          <p:stCondLst>
                                            <p:cond delay="600"/>
                                          </p:stCondLst>
                                        </p:cTn>
                                        <p:tgtEl>
                                          <p:spTgt spid="6"/>
                                        </p:tgtEl>
                                        <p:attrNameLst>
                                          <p:attrName>r</p:attrName>
                                        </p:attrNameLst>
                                      </p:cBhvr>
                                    </p:animRot>
                                    <p:animRot by="-240000">
                                      <p:cBhvr>
                                        <p:cTn id="19" dur="300" fill="hold">
                                          <p:stCondLst>
                                            <p:cond delay="900"/>
                                          </p:stCondLst>
                                        </p:cTn>
                                        <p:tgtEl>
                                          <p:spTgt spid="6"/>
                                        </p:tgtEl>
                                        <p:attrNameLst>
                                          <p:attrName>r</p:attrName>
                                        </p:attrNameLst>
                                      </p:cBhvr>
                                    </p:animRot>
                                    <p:animRot by="120000">
                                      <p:cBhvr>
                                        <p:cTn id="20" dur="300" fill="hold">
                                          <p:stCondLst>
                                            <p:cond delay="1200"/>
                                          </p:stCondLst>
                                        </p:cTn>
                                        <p:tgtEl>
                                          <p:spTgt spid="6"/>
                                        </p:tgtEl>
                                        <p:attrNameLst>
                                          <p:attrName>r</p:attrName>
                                        </p:attrNameLst>
                                      </p:cBhvr>
                                    </p:animRot>
                                  </p:childTnLst>
                                </p:cTn>
                              </p:par>
                              <p:par>
                                <p:cTn id="21" presetID="32" presetClass="emph" presetSubtype="0" fill="hold" grpId="1" nodeType="withEffect">
                                  <p:stCondLst>
                                    <p:cond delay="1500"/>
                                  </p:stCondLst>
                                  <p:childTnLst>
                                    <p:animRot by="120000">
                                      <p:cBhvr>
                                        <p:cTn id="22" dur="150" fill="hold">
                                          <p:stCondLst>
                                            <p:cond delay="0"/>
                                          </p:stCondLst>
                                        </p:cTn>
                                        <p:tgtEl>
                                          <p:spTgt spid="6"/>
                                        </p:tgtEl>
                                        <p:attrNameLst>
                                          <p:attrName>r</p:attrName>
                                        </p:attrNameLst>
                                      </p:cBhvr>
                                    </p:animRot>
                                    <p:animRot by="-240000">
                                      <p:cBhvr>
                                        <p:cTn id="23" dur="300" fill="hold">
                                          <p:stCondLst>
                                            <p:cond delay="300"/>
                                          </p:stCondLst>
                                        </p:cTn>
                                        <p:tgtEl>
                                          <p:spTgt spid="6"/>
                                        </p:tgtEl>
                                        <p:attrNameLst>
                                          <p:attrName>r</p:attrName>
                                        </p:attrNameLst>
                                      </p:cBhvr>
                                    </p:animRot>
                                    <p:animRot by="240000">
                                      <p:cBhvr>
                                        <p:cTn id="24" dur="300" fill="hold">
                                          <p:stCondLst>
                                            <p:cond delay="600"/>
                                          </p:stCondLst>
                                        </p:cTn>
                                        <p:tgtEl>
                                          <p:spTgt spid="6"/>
                                        </p:tgtEl>
                                        <p:attrNameLst>
                                          <p:attrName>r</p:attrName>
                                        </p:attrNameLst>
                                      </p:cBhvr>
                                    </p:animRot>
                                    <p:animRot by="-240000">
                                      <p:cBhvr>
                                        <p:cTn id="25" dur="300" fill="hold">
                                          <p:stCondLst>
                                            <p:cond delay="900"/>
                                          </p:stCondLst>
                                        </p:cTn>
                                        <p:tgtEl>
                                          <p:spTgt spid="6"/>
                                        </p:tgtEl>
                                        <p:attrNameLst>
                                          <p:attrName>r</p:attrName>
                                        </p:attrNameLst>
                                      </p:cBhvr>
                                    </p:animRot>
                                    <p:animRot by="120000">
                                      <p:cBhvr>
                                        <p:cTn id="26" dur="300" fill="hold">
                                          <p:stCondLst>
                                            <p:cond delay="1200"/>
                                          </p:stCondLst>
                                        </p:cTn>
                                        <p:tgtEl>
                                          <p:spTgt spid="6"/>
                                        </p:tgtEl>
                                        <p:attrNameLst>
                                          <p:attrName>r</p:attrName>
                                        </p:attrNameLst>
                                      </p:cBhvr>
                                    </p:animRot>
                                  </p:childTnLst>
                                </p:cTn>
                              </p:par>
                              <p:par>
                                <p:cTn id="27" presetID="32" presetClass="emph" presetSubtype="0" fill="hold" grpId="2" nodeType="withEffect">
                                  <p:stCondLst>
                                    <p:cond delay="3000"/>
                                  </p:stCondLst>
                                  <p:childTnLst>
                                    <p:animRot by="120000">
                                      <p:cBhvr>
                                        <p:cTn id="28" dur="150" fill="hold">
                                          <p:stCondLst>
                                            <p:cond delay="0"/>
                                          </p:stCondLst>
                                        </p:cTn>
                                        <p:tgtEl>
                                          <p:spTgt spid="6"/>
                                        </p:tgtEl>
                                        <p:attrNameLst>
                                          <p:attrName>r</p:attrName>
                                        </p:attrNameLst>
                                      </p:cBhvr>
                                    </p:animRot>
                                    <p:animRot by="-240000">
                                      <p:cBhvr>
                                        <p:cTn id="29" dur="300" fill="hold">
                                          <p:stCondLst>
                                            <p:cond delay="300"/>
                                          </p:stCondLst>
                                        </p:cTn>
                                        <p:tgtEl>
                                          <p:spTgt spid="6"/>
                                        </p:tgtEl>
                                        <p:attrNameLst>
                                          <p:attrName>r</p:attrName>
                                        </p:attrNameLst>
                                      </p:cBhvr>
                                    </p:animRot>
                                    <p:animRot by="240000">
                                      <p:cBhvr>
                                        <p:cTn id="30" dur="300" fill="hold">
                                          <p:stCondLst>
                                            <p:cond delay="600"/>
                                          </p:stCondLst>
                                        </p:cTn>
                                        <p:tgtEl>
                                          <p:spTgt spid="6"/>
                                        </p:tgtEl>
                                        <p:attrNameLst>
                                          <p:attrName>r</p:attrName>
                                        </p:attrNameLst>
                                      </p:cBhvr>
                                    </p:animRot>
                                    <p:animRot by="-240000">
                                      <p:cBhvr>
                                        <p:cTn id="31" dur="300" fill="hold">
                                          <p:stCondLst>
                                            <p:cond delay="900"/>
                                          </p:stCondLst>
                                        </p:cTn>
                                        <p:tgtEl>
                                          <p:spTgt spid="6"/>
                                        </p:tgtEl>
                                        <p:attrNameLst>
                                          <p:attrName>r</p:attrName>
                                        </p:attrNameLst>
                                      </p:cBhvr>
                                    </p:animRot>
                                    <p:animRot by="120000">
                                      <p:cBhvr>
                                        <p:cTn id="32" dur="300" fill="hold">
                                          <p:stCondLst>
                                            <p:cond delay="12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cartoon of a child waving&#10;&#10;Description automatically generated">
            <a:extLst>
              <a:ext uri="{FF2B5EF4-FFF2-40B4-BE49-F238E27FC236}">
                <a16:creationId xmlns:a16="http://schemas.microsoft.com/office/drawing/2014/main" id="{595DDE43-8724-1DAF-6472-7A3D4ABD64E9}"/>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4948245" y="2531721"/>
            <a:ext cx="1255776" cy="2928735"/>
          </a:xfrm>
          <a:prstGeom prst="rect">
            <a:avLst/>
          </a:prstGeom>
          <a:effectLst>
            <a:glow rad="127000">
              <a:schemeClr val="bg1">
                <a:alpha val="80000"/>
              </a:schemeClr>
            </a:glow>
          </a:effectLst>
        </p:spPr>
      </p:pic>
      <p:pic>
        <p:nvPicPr>
          <p:cNvPr id="3" name="Picture 1" descr="A cartoon of a child waving&#10;&#10;Description automatically generated">
            <a:extLst>
              <a:ext uri="{FF2B5EF4-FFF2-40B4-BE49-F238E27FC236}">
                <a16:creationId xmlns:a16="http://schemas.microsoft.com/office/drawing/2014/main" id="{911889DE-180B-D9A5-A297-E00C0D9C84AB}"/>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p:blipFill>
        <p:spPr>
          <a:xfrm>
            <a:off x="1880711" y="2545189"/>
            <a:ext cx="1740076" cy="3034470"/>
          </a:xfrm>
          <a:prstGeom prst="rect">
            <a:avLst/>
          </a:prstGeom>
          <a:effectLst>
            <a:glow rad="127000">
              <a:schemeClr val="bg1">
                <a:alpha val="80000"/>
              </a:schemeClr>
            </a:glow>
          </a:effectLst>
        </p:spPr>
      </p:pic>
      <p:pic>
        <p:nvPicPr>
          <p:cNvPr id="4" name="Picture 4" descr="A cartoon of a child waving&#10;&#10;Description automatically generated">
            <a:extLst>
              <a:ext uri="{FF2B5EF4-FFF2-40B4-BE49-F238E27FC236}">
                <a16:creationId xmlns:a16="http://schemas.microsoft.com/office/drawing/2014/main" id="{C7621A95-8061-EE68-A6ED-6678296FFA0E}"/>
              </a:ext>
            </a:extLst>
          </p:cNvPr>
          <p:cNvPicPr>
            <a:picLocks noGrp="1" noRot="1" noChangeAspect="1" noMove="1" noResize="1" noEditPoints="1" noAdjustHandles="1" noChangeArrowheads="1" noChangeShapeType="1" noCrop="1"/>
          </p:cNvPicPr>
          <p:nvPr/>
        </p:nvPicPr>
        <p:blipFill rotWithShape="1">
          <a:blip r:embed="rId5" cstate="email">
            <a:extLst>
              <a:ext uri="{28A0092B-C50C-407E-A947-70E740481C1C}">
                <a14:useLocalDpi xmlns:a14="http://schemas.microsoft.com/office/drawing/2010/main"/>
              </a:ext>
            </a:extLst>
          </a:blip>
          <a:srcRect/>
          <a:stretch/>
        </p:blipFill>
        <p:spPr>
          <a:xfrm>
            <a:off x="6208895" y="2630452"/>
            <a:ext cx="1270474" cy="2796153"/>
          </a:xfrm>
          <a:prstGeom prst="rect">
            <a:avLst/>
          </a:prstGeom>
          <a:effectLst>
            <a:glow rad="127000">
              <a:schemeClr val="bg1">
                <a:alpha val="80000"/>
              </a:schemeClr>
            </a:glow>
          </a:effectLst>
        </p:spPr>
      </p:pic>
      <p:pic>
        <p:nvPicPr>
          <p:cNvPr id="5" name="Picture 6" descr="A cartoon of a child waving&#10;&#10;Description automatically generated">
            <a:extLst>
              <a:ext uri="{FF2B5EF4-FFF2-40B4-BE49-F238E27FC236}">
                <a16:creationId xmlns:a16="http://schemas.microsoft.com/office/drawing/2014/main" id="{C1B75F7F-E61E-8425-0E4B-FE07B83A028B}"/>
              </a:ext>
            </a:extLst>
          </p:cNvPr>
          <p:cNvPicPr>
            <a:picLocks noGrp="1" noRot="1" noChangeAspect="1" noMove="1" noResize="1" noEditPoints="1" noAdjustHandles="1" noChangeArrowheads="1" noChangeShapeType="1" noCrop="1"/>
          </p:cNvPicPr>
          <p:nvPr/>
        </p:nvPicPr>
        <p:blipFill rotWithShape="1">
          <a:blip r:embed="rId6" cstate="email">
            <a:extLst>
              <a:ext uri="{28A0092B-C50C-407E-A947-70E740481C1C}">
                <a14:useLocalDpi xmlns:a14="http://schemas.microsoft.com/office/drawing/2010/main"/>
              </a:ext>
            </a:extLst>
          </a:blip>
          <a:srcRect/>
          <a:stretch/>
        </p:blipFill>
        <p:spPr>
          <a:xfrm>
            <a:off x="9041072" y="2471482"/>
            <a:ext cx="1117929" cy="2988972"/>
          </a:xfrm>
          <a:prstGeom prst="rect">
            <a:avLst/>
          </a:prstGeom>
          <a:effectLst>
            <a:glow rad="127000">
              <a:schemeClr val="bg1">
                <a:alpha val="80000"/>
              </a:schemeClr>
            </a:glow>
          </a:effectLst>
        </p:spPr>
      </p:pic>
      <p:pic>
        <p:nvPicPr>
          <p:cNvPr id="6" name="Picture 2" descr="A cartoon of a child wearing glasses and a backpack&#10;&#10;Description automatically generated">
            <a:extLst>
              <a:ext uri="{FF2B5EF4-FFF2-40B4-BE49-F238E27FC236}">
                <a16:creationId xmlns:a16="http://schemas.microsoft.com/office/drawing/2014/main" id="{83C8DFCF-6588-C1D1-C489-95804EC36F3C}"/>
              </a:ext>
            </a:extLst>
          </p:cNvPr>
          <p:cNvPicPr>
            <a:picLocks noGrp="1" noRot="1" noChangeAspect="1" noMove="1" noResize="1" noEditPoints="1" noAdjustHandles="1" noChangeArrowheads="1" noChangeShapeType="1" noCrop="1"/>
          </p:cNvPicPr>
          <p:nvPr/>
        </p:nvPicPr>
        <p:blipFill rotWithShape="1">
          <a:blip r:embed="rId7" cstate="email">
            <a:extLst>
              <a:ext uri="{28A0092B-C50C-407E-A947-70E740481C1C}">
                <a14:useLocalDpi xmlns:a14="http://schemas.microsoft.com/office/drawing/2010/main"/>
              </a:ext>
            </a:extLst>
          </a:blip>
          <a:srcRect/>
          <a:stretch/>
        </p:blipFill>
        <p:spPr>
          <a:xfrm>
            <a:off x="3441119" y="2545191"/>
            <a:ext cx="1321803" cy="2894217"/>
          </a:xfrm>
          <a:prstGeom prst="rect">
            <a:avLst/>
          </a:prstGeom>
          <a:effectLst>
            <a:glow rad="127000">
              <a:schemeClr val="bg1">
                <a:alpha val="80000"/>
              </a:schemeClr>
            </a:glow>
          </a:effectLst>
        </p:spPr>
      </p:pic>
      <p:pic>
        <p:nvPicPr>
          <p:cNvPr id="7" name="Picture 5" descr="A cartoon of a child waving&#10;&#10;Description automatically generated">
            <a:extLst>
              <a:ext uri="{FF2B5EF4-FFF2-40B4-BE49-F238E27FC236}">
                <a16:creationId xmlns:a16="http://schemas.microsoft.com/office/drawing/2014/main" id="{9FB65A29-FFD8-E153-FE72-9FA7C61E7661}"/>
              </a:ext>
            </a:extLst>
          </p:cNvPr>
          <p:cNvPicPr>
            <a:picLocks noGrp="1" noRot="1" noChangeAspect="1" noMove="1" noResize="1" noEditPoints="1" noAdjustHandles="1" noChangeArrowheads="1" noChangeShapeType="1" noCrop="1"/>
          </p:cNvPicPr>
          <p:nvPr/>
        </p:nvPicPr>
        <p:blipFill rotWithShape="1">
          <a:blip r:embed="rId8" cstate="email">
            <a:extLst>
              <a:ext uri="{28A0092B-C50C-407E-A947-70E740481C1C}">
                <a14:useLocalDpi xmlns:a14="http://schemas.microsoft.com/office/drawing/2010/main"/>
              </a:ext>
            </a:extLst>
          </a:blip>
          <a:srcRect/>
          <a:stretch/>
        </p:blipFill>
        <p:spPr>
          <a:xfrm flipH="1">
            <a:off x="7580397" y="2615614"/>
            <a:ext cx="1270474" cy="2844840"/>
          </a:xfrm>
          <a:prstGeom prst="rect">
            <a:avLst/>
          </a:prstGeom>
          <a:effectLst>
            <a:glow rad="127000">
              <a:schemeClr val="bg1">
                <a:alpha val="80000"/>
              </a:schemeClr>
            </a:glow>
          </a:effectLst>
        </p:spPr>
      </p:pic>
      <p:sp>
        <p:nvSpPr>
          <p:cNvPr id="8" name="TextBox 7">
            <a:extLst>
              <a:ext uri="{FF2B5EF4-FFF2-40B4-BE49-F238E27FC236}">
                <a16:creationId xmlns:a16="http://schemas.microsoft.com/office/drawing/2014/main" id="{4CCFF47F-5EBF-9FA7-0C74-24E2B990C542}"/>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
        <p:nvSpPr>
          <p:cNvPr id="9" name="TextBox 8">
            <a:extLst>
              <a:ext uri="{FF2B5EF4-FFF2-40B4-BE49-F238E27FC236}">
                <a16:creationId xmlns:a16="http://schemas.microsoft.com/office/drawing/2014/main" id="{DEDC7EE6-4C4F-4863-0380-7A8010DF6C8E}"/>
              </a:ext>
            </a:extLst>
          </p:cNvPr>
          <p:cNvSpPr txBox="1">
            <a:spLocks noGrp="1" noRot="1" noMove="1" noResize="1" noEditPoints="1" noAdjustHandles="1" noChangeArrowheads="1" noChangeShapeType="1"/>
          </p:cNvSpPr>
          <p:nvPr/>
        </p:nvSpPr>
        <p:spPr>
          <a:xfrm>
            <a:off x="2611735" y="695332"/>
            <a:ext cx="7184572" cy="1200329"/>
          </a:xfrm>
          <a:prstGeom prst="rect">
            <a:avLst/>
          </a:prstGeom>
          <a:noFill/>
        </p:spPr>
        <p:txBody>
          <a:bodyPr wrap="square" rtlCol="0">
            <a:spAutoFit/>
          </a:bodyPr>
          <a:lstStyle/>
          <a:p>
            <a:pPr algn="ctr"/>
            <a:r>
              <a:rPr lang="en-NZ" sz="7200">
                <a:solidFill>
                  <a:srgbClr val="002060"/>
                </a:solidFill>
                <a:latin typeface="Arial Rounded MT Bold" panose="020F0704030504030204" pitchFamily="34" charset="0"/>
              </a:rPr>
              <a:t>Any questions?</a:t>
            </a:r>
          </a:p>
        </p:txBody>
      </p:sp>
      <p:pic>
        <p:nvPicPr>
          <p:cNvPr id="10" name="Picture 9">
            <a:extLst>
              <a:ext uri="{FF2B5EF4-FFF2-40B4-BE49-F238E27FC236}">
                <a16:creationId xmlns:a16="http://schemas.microsoft.com/office/drawing/2014/main" id="{A410FD00-265F-EB98-E8AF-FE09809DCF40}"/>
              </a:ext>
            </a:extLst>
          </p:cNvPr>
          <p:cNvPicPr>
            <a:picLocks noGrp="1" noRot="1" noChangeAspect="1" noMove="1" noResize="1" noEditPoints="1" noAdjustHandles="1" noChangeArrowheads="1" noChangeShapeType="1" noCrop="1"/>
          </p:cNvPicPr>
          <p:nvPr/>
        </p:nvPicPr>
        <p:blipFill>
          <a:blip r:embed="rId9" cstate="email">
            <a:extLst>
              <a:ext uri="{28A0092B-C50C-407E-A947-70E740481C1C}">
                <a14:useLocalDpi xmlns:a14="http://schemas.microsoft.com/office/drawing/2010/main"/>
              </a:ext>
            </a:extLst>
          </a:blip>
          <a:srcRect/>
          <a:stretch/>
        </p:blipFill>
        <p:spPr>
          <a:xfrm>
            <a:off x="311953" y="6300743"/>
            <a:ext cx="1848327" cy="381204"/>
          </a:xfrm>
          <a:prstGeom prst="rect">
            <a:avLst/>
          </a:prstGeom>
        </p:spPr>
      </p:pic>
      <p:pic>
        <p:nvPicPr>
          <p:cNvPr id="12" name="Picture 11">
            <a:extLst>
              <a:ext uri="{FF2B5EF4-FFF2-40B4-BE49-F238E27FC236}">
                <a16:creationId xmlns:a16="http://schemas.microsoft.com/office/drawing/2014/main" id="{322F7EDE-CFAA-32FD-A74E-F5313AFEC45A}"/>
              </a:ext>
            </a:extLst>
          </p:cNvPr>
          <p:cNvPicPr>
            <a:picLocks noGrp="1" noRot="1" noChangeAspect="1" noMove="1" noResize="1" noEditPoints="1" noAdjustHandles="1" noChangeArrowheads="1" noChangeShapeType="1" noCrop="1"/>
          </p:cNvPicPr>
          <p:nvPr/>
        </p:nvPicPr>
        <p:blipFill>
          <a:blip r:embed="rId10" cstate="email">
            <a:extLst>
              <a:ext uri="{28A0092B-C50C-407E-A947-70E740481C1C}">
                <a14:useLocalDpi xmlns:a14="http://schemas.microsoft.com/office/drawing/2010/main"/>
              </a:ext>
            </a:extLst>
          </a:blip>
          <a:srcRect/>
          <a:stretch/>
        </p:blipFill>
        <p:spPr>
          <a:xfrm>
            <a:off x="10571208" y="6267603"/>
            <a:ext cx="1308840" cy="393238"/>
          </a:xfrm>
          <a:prstGeom prst="rect">
            <a:avLst/>
          </a:prstGeom>
        </p:spPr>
      </p:pic>
    </p:spTree>
    <p:extLst>
      <p:ext uri="{BB962C8B-B14F-4D97-AF65-F5344CB8AC3E}">
        <p14:creationId xmlns:p14="http://schemas.microsoft.com/office/powerpoint/2010/main" val="987592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100"/>
                                  </p:stCondLst>
                                  <p:childTnLst>
                                    <p:animMotion origin="layout" path="M 0.00143 0.00301 L -0.00065 -0.04259 L 0.00143 -0.00671 L 0.00143 -0.03519 L 0.00143 -0.00671 L 0.00143 -0.02361 L 0.00143 0.00301 Z " pathEditMode="relative" ptsTypes="AAAAAAA">
                                      <p:cBhvr>
                                        <p:cTn id="6" dur="3000" fill="hold"/>
                                        <p:tgtEl>
                                          <p:spTgt spid="3"/>
                                        </p:tgtEl>
                                        <p:attrNameLst>
                                          <p:attrName>ppt_x</p:attrName>
                                          <p:attrName>ppt_y</p:attrName>
                                        </p:attrNameLst>
                                      </p:cBhvr>
                                    </p:animMotion>
                                  </p:childTnLst>
                                </p:cTn>
                              </p:par>
                              <p:par>
                                <p:cTn id="7" presetID="0" presetClass="path" presetSubtype="0" accel="50000" decel="50000" fill="hold" nodeType="withEffect">
                                  <p:stCondLst>
                                    <p:cond delay="200"/>
                                  </p:stCondLst>
                                  <p:childTnLst>
                                    <p:animMotion origin="layout" path="M 0.00143 0.00301 L -0.00065 -0.04259 L 0.00143 -0.00671 L 0.00143 -0.03519 L 0.00143 -0.00671 L 0.00143 -0.02361 L 0.00143 0.00301 Z " pathEditMode="relative" ptsTypes="AAAAAAA">
                                      <p:cBhvr>
                                        <p:cTn id="8" dur="3000" fill="hold"/>
                                        <p:tgtEl>
                                          <p:spTgt spid="2"/>
                                        </p:tgtEl>
                                        <p:attrNameLst>
                                          <p:attrName>ppt_x</p:attrName>
                                          <p:attrName>ppt_y</p:attrName>
                                        </p:attrNameLst>
                                      </p:cBhvr>
                                    </p:animMotion>
                                  </p:childTnLst>
                                </p:cTn>
                              </p:par>
                              <p:par>
                                <p:cTn id="9" presetID="0" presetClass="path" presetSubtype="0" accel="50000" decel="50000" fill="hold" nodeType="withEffect">
                                  <p:stCondLst>
                                    <p:cond delay="50"/>
                                  </p:stCondLst>
                                  <p:childTnLst>
                                    <p:animMotion origin="layout" path="M 0.00143 0.00301 L -0.00065 -0.04259 L 0.00143 -0.00671 L 0.00143 -0.03519 L 0.00143 -0.00671 L 0.00143 -0.02361 L 0.00143 0.00301 Z " pathEditMode="relative" ptsTypes="AAAAAAA">
                                      <p:cBhvr>
                                        <p:cTn id="10" dur="3000" fill="hold"/>
                                        <p:tgtEl>
                                          <p:spTgt spid="4"/>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0143 0.00301 L -0.00065 -0.04259 L 0.00143 -0.00671 L 0.00143 -0.03519 L 0.00143 -0.00671 L 0.00143 -0.02361 L 0.00143 0.00301 Z " pathEditMode="relative" ptsTypes="AAAAAAA">
                                      <p:cBhvr>
                                        <p:cTn id="12" dur="3000" fill="hold"/>
                                        <p:tgtEl>
                                          <p:spTgt spid="7"/>
                                        </p:tgtEl>
                                        <p:attrNameLst>
                                          <p:attrName>ppt_x</p:attrName>
                                          <p:attrName>ppt_y</p:attrName>
                                        </p:attrNameLst>
                                      </p:cBhvr>
                                    </p:animMotion>
                                  </p:childTnLst>
                                </p:cTn>
                              </p:par>
                              <p:par>
                                <p:cTn id="13" presetID="0" presetClass="path" presetSubtype="0" accel="50000" decel="50000" fill="hold" nodeType="withEffect">
                                  <p:stCondLst>
                                    <p:cond delay="250"/>
                                  </p:stCondLst>
                                  <p:childTnLst>
                                    <p:animMotion origin="layout" path="M 0.00143 0.00301 L -0.00065 -0.04259 L 0.00143 -0.00671 L 0.00143 -0.03519 L 0.00143 -0.00671 L 0.00143 -0.02361 L 0.00143 0.00301 Z " pathEditMode="relative" ptsTypes="AAAAAAA">
                                      <p:cBhvr>
                                        <p:cTn id="14" dur="3000" fill="hold"/>
                                        <p:tgtEl>
                                          <p:spTgt spid="5"/>
                                        </p:tgtEl>
                                        <p:attrNameLst>
                                          <p:attrName>ppt_x</p:attrName>
                                          <p:attrName>ppt_y</p:attrName>
                                        </p:attrNameLst>
                                      </p:cBhvr>
                                    </p:animMotion>
                                  </p:childTnLst>
                                </p:cTn>
                              </p:par>
                              <p:par>
                                <p:cTn id="15" presetID="0" presetClass="path" presetSubtype="0" accel="50000" decel="50000" fill="hold" nodeType="withEffect">
                                  <p:stCondLst>
                                    <p:cond delay="150"/>
                                  </p:stCondLst>
                                  <p:childTnLst>
                                    <p:animMotion origin="layout" path="M 0.00143 0.00301 L -0.00065 -0.04259 L 0.00143 -0.00671 L 0.00143 -0.03519 L 0.00143 -0.00671 L 0.00143 -0.02361 L 0.00143 0.00301 Z " pathEditMode="relative" ptsTypes="AAAAAAA">
                                      <p:cBhvr>
                                        <p:cTn id="16" dur="3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485DB"/>
            </a:gs>
            <a:gs pos="100000">
              <a:srgbClr val="BDD7EE"/>
            </a:gs>
          </a:gsLst>
          <a:lin ang="5400000" scaled="1"/>
          <a:tileRect/>
        </a:gradFill>
        <a:effectLst/>
      </p:bgPr>
    </p:bg>
    <p:spTree>
      <p:nvGrpSpPr>
        <p:cNvPr id="1" name=""/>
        <p:cNvGrpSpPr/>
        <p:nvPr/>
      </p:nvGrpSpPr>
      <p:grpSpPr>
        <a:xfrm>
          <a:off x="0" y="0"/>
          <a:ext cx="0" cy="0"/>
          <a:chOff x="0" y="0"/>
          <a:chExt cx="0" cy="0"/>
        </a:xfrm>
      </p:grpSpPr>
      <p:pic>
        <p:nvPicPr>
          <p:cNvPr id="6" name="Loco">
            <a:extLst>
              <a:ext uri="{FF2B5EF4-FFF2-40B4-BE49-F238E27FC236}">
                <a16:creationId xmlns:a16="http://schemas.microsoft.com/office/drawing/2014/main" id="{CA242EC7-675C-E998-06A8-FE5FEAB079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11678" y="465778"/>
            <a:ext cx="11168645" cy="5665469"/>
          </a:xfrm>
          <a:prstGeom prst="rect">
            <a:avLst/>
          </a:prstGeom>
        </p:spPr>
      </p:pic>
    </p:spTree>
    <p:extLst>
      <p:ext uri="{BB962C8B-B14F-4D97-AF65-F5344CB8AC3E}">
        <p14:creationId xmlns:p14="http://schemas.microsoft.com/office/powerpoint/2010/main" val="31676701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B485DB"/>
            </a:gs>
            <a:gs pos="100000">
              <a:srgbClr val="BDD7EE"/>
            </a:gs>
          </a:gsLst>
          <a:lin ang="5400000" scaled="1"/>
        </a:gradFill>
        <a:effectLst/>
      </p:bgPr>
    </p:bg>
    <p:spTree>
      <p:nvGrpSpPr>
        <p:cNvPr id="1" name=""/>
        <p:cNvGrpSpPr/>
        <p:nvPr/>
      </p:nvGrpSpPr>
      <p:grpSpPr>
        <a:xfrm>
          <a:off x="0" y="0"/>
          <a:ext cx="0" cy="0"/>
          <a:chOff x="0" y="0"/>
          <a:chExt cx="0" cy="0"/>
        </a:xfrm>
      </p:grpSpPr>
      <p:pic>
        <p:nvPicPr>
          <p:cNvPr id="2" name="Rail Vehicles">
            <a:extLst>
              <a:ext uri="{FF2B5EF4-FFF2-40B4-BE49-F238E27FC236}">
                <a16:creationId xmlns:a16="http://schemas.microsoft.com/office/drawing/2014/main" id="{A5BBD7B8-1E02-834E-F542-D0D6E03F2655}"/>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560352" y="249045"/>
            <a:ext cx="8831522" cy="6229129"/>
          </a:xfrm>
          <a:prstGeom prst="rect">
            <a:avLst/>
          </a:prstGeom>
        </p:spPr>
      </p:pic>
    </p:spTree>
    <p:extLst>
      <p:ext uri="{BB962C8B-B14F-4D97-AF65-F5344CB8AC3E}">
        <p14:creationId xmlns:p14="http://schemas.microsoft.com/office/powerpoint/2010/main" val="414595732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B485DB"/>
            </a:gs>
            <a:gs pos="100000">
              <a:srgbClr val="BDD7EE"/>
            </a:gs>
          </a:gsLst>
          <a:lin ang="5400000" scaled="1"/>
        </a:gradFill>
        <a:effectLst/>
      </p:bgPr>
    </p:bg>
    <p:spTree>
      <p:nvGrpSpPr>
        <p:cNvPr id="1" name=""/>
        <p:cNvGrpSpPr/>
        <p:nvPr/>
      </p:nvGrpSpPr>
      <p:grpSpPr>
        <a:xfrm>
          <a:off x="0" y="0"/>
          <a:ext cx="0" cy="0"/>
          <a:chOff x="0" y="0"/>
          <a:chExt cx="0" cy="0"/>
        </a:xfrm>
      </p:grpSpPr>
      <p:pic>
        <p:nvPicPr>
          <p:cNvPr id="2" name="Rail Corridor" descr="A collage of different pictures of trains&#10;&#10;Description automatically generated">
            <a:extLst>
              <a:ext uri="{FF2B5EF4-FFF2-40B4-BE49-F238E27FC236}">
                <a16:creationId xmlns:a16="http://schemas.microsoft.com/office/drawing/2014/main" id="{6DA813B4-6C63-CF5D-32EA-50B1164E2DEC}"/>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1560352" y="246720"/>
            <a:ext cx="8831522" cy="6233776"/>
          </a:xfrm>
          <a:prstGeom prst="rect">
            <a:avLst/>
          </a:prstGeom>
        </p:spPr>
      </p:pic>
    </p:spTree>
    <p:extLst>
      <p:ext uri="{BB962C8B-B14F-4D97-AF65-F5344CB8AC3E}">
        <p14:creationId xmlns:p14="http://schemas.microsoft.com/office/powerpoint/2010/main" val="12273191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B485DB"/>
            </a:gs>
            <a:gs pos="100000">
              <a:srgbClr val="BDD7EE"/>
            </a:gs>
          </a:gsLst>
          <a:lin ang="5400000" scaled="1"/>
        </a:gradFill>
        <a:effectLst/>
      </p:bgPr>
    </p:bg>
    <p:spTree>
      <p:nvGrpSpPr>
        <p:cNvPr id="1" name=""/>
        <p:cNvGrpSpPr/>
        <p:nvPr/>
      </p:nvGrpSpPr>
      <p:grpSpPr>
        <a:xfrm>
          <a:off x="0" y="0"/>
          <a:ext cx="0" cy="0"/>
          <a:chOff x="0" y="0"/>
          <a:chExt cx="0" cy="0"/>
        </a:xfrm>
      </p:grpSpPr>
      <p:pic>
        <p:nvPicPr>
          <p:cNvPr id="2" name="Background" descr="A grass field with trees and a road&#10;&#10;Description automatically generated">
            <a:extLst>
              <a:ext uri="{FF2B5EF4-FFF2-40B4-BE49-F238E27FC236}">
                <a16:creationId xmlns:a16="http://schemas.microsoft.com/office/drawing/2014/main" id="{4497B098-55A8-FD6D-7637-9E14E3BD86E7}"/>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4180114" y="307777"/>
            <a:ext cx="7866728" cy="6394206"/>
          </a:xfrm>
          <a:prstGeom prst="rect">
            <a:avLst/>
          </a:prstGeom>
          <a:ln w="38100">
            <a:solidFill>
              <a:srgbClr val="73ABFE"/>
            </a:solidFill>
          </a:ln>
        </p:spPr>
      </p:pic>
      <p:pic>
        <p:nvPicPr>
          <p:cNvPr id="3" name="Foot 1" descr="An orange and black rectangle&#10;&#10;Description automatically generated">
            <a:extLst>
              <a:ext uri="{FF2B5EF4-FFF2-40B4-BE49-F238E27FC236}">
                <a16:creationId xmlns:a16="http://schemas.microsoft.com/office/drawing/2014/main" id="{30CDF5A3-21EC-F2F8-FECB-AD661F785A6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rot="20781435">
            <a:off x="10903876" y="4737533"/>
            <a:ext cx="299181" cy="151892"/>
          </a:xfrm>
          <a:prstGeom prst="rect">
            <a:avLst/>
          </a:prstGeom>
          <a:effectLst>
            <a:glow rad="38100">
              <a:schemeClr val="bg1"/>
            </a:glow>
          </a:effectLst>
        </p:spPr>
      </p:pic>
      <p:pic>
        <p:nvPicPr>
          <p:cNvPr id="4" name="Foot 2" descr="An orange and black rectangle&#10;&#10;Description automatically generated">
            <a:extLst>
              <a:ext uri="{FF2B5EF4-FFF2-40B4-BE49-F238E27FC236}">
                <a16:creationId xmlns:a16="http://schemas.microsoft.com/office/drawing/2014/main" id="{B6B08642-B262-E818-3511-43D884620EDB}"/>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rot="20307064" flipV="1">
            <a:off x="10501288" y="5002955"/>
            <a:ext cx="299181" cy="151892"/>
          </a:xfrm>
          <a:prstGeom prst="rect">
            <a:avLst/>
          </a:prstGeom>
          <a:effectLst>
            <a:glow rad="38100">
              <a:schemeClr val="bg1"/>
            </a:glow>
          </a:effectLst>
        </p:spPr>
      </p:pic>
      <p:pic>
        <p:nvPicPr>
          <p:cNvPr id="5" name="Foot 3" descr="An orange and black rectangle&#10;&#10;Description automatically generated">
            <a:extLst>
              <a:ext uri="{FF2B5EF4-FFF2-40B4-BE49-F238E27FC236}">
                <a16:creationId xmlns:a16="http://schemas.microsoft.com/office/drawing/2014/main" id="{12ACA3A2-3D93-77E0-F958-C9F76A54E560}"/>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rot="20183514">
            <a:off x="10006167" y="4862183"/>
            <a:ext cx="359019" cy="182272"/>
          </a:xfrm>
          <a:prstGeom prst="rect">
            <a:avLst/>
          </a:prstGeom>
          <a:effectLst>
            <a:glow rad="38100">
              <a:schemeClr val="bg1"/>
            </a:glow>
          </a:effectLst>
        </p:spPr>
      </p:pic>
      <p:pic>
        <p:nvPicPr>
          <p:cNvPr id="6" name="Foot 4" descr="An orange and black rectangle&#10;&#10;Description automatically generated">
            <a:extLst>
              <a:ext uri="{FF2B5EF4-FFF2-40B4-BE49-F238E27FC236}">
                <a16:creationId xmlns:a16="http://schemas.microsoft.com/office/drawing/2014/main" id="{4CF38386-8B6C-64B0-9DC2-5B7F5EE66625}"/>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rot="20307064" flipV="1">
            <a:off x="9642771" y="5185162"/>
            <a:ext cx="388936" cy="197460"/>
          </a:xfrm>
          <a:prstGeom prst="rect">
            <a:avLst/>
          </a:prstGeom>
          <a:effectLst>
            <a:glow rad="38100">
              <a:schemeClr val="bg1"/>
            </a:glow>
          </a:effectLst>
        </p:spPr>
      </p:pic>
      <p:pic>
        <p:nvPicPr>
          <p:cNvPr id="7" name="Foot 5" descr="An orange and black rectangle&#10;&#10;Description automatically generated">
            <a:extLst>
              <a:ext uri="{FF2B5EF4-FFF2-40B4-BE49-F238E27FC236}">
                <a16:creationId xmlns:a16="http://schemas.microsoft.com/office/drawing/2014/main" id="{DA179840-AC00-EE6C-44DD-69B75D518999}"/>
              </a:ext>
            </a:extLst>
          </p:cNvPr>
          <p:cNvPicPr>
            <a:picLocks noGrp="1" noRot="1" noChangeAspect="1" noMove="1" noResize="1" noEditPoints="1" noAdjustHandles="1" noChangeArrowheads="1" noChangeShapeType="1" noCrop="1"/>
          </p:cNvPicPr>
          <p:nvPr/>
        </p:nvPicPr>
        <p:blipFill>
          <a:blip r:embed="rId8" cstate="email">
            <a:duotone>
              <a:prstClr val="black"/>
              <a:srgbClr val="00B050">
                <a:tint val="45000"/>
                <a:satMod val="400000"/>
              </a:srgbClr>
            </a:duotone>
            <a:extLst>
              <a:ext uri="{28A0092B-C50C-407E-A947-70E740481C1C}">
                <a14:useLocalDpi xmlns:a14="http://schemas.microsoft.com/office/drawing/2010/main"/>
              </a:ext>
            </a:extLst>
          </a:blip>
          <a:stretch>
            <a:fillRect/>
          </a:stretch>
        </p:blipFill>
        <p:spPr>
          <a:xfrm rot="20709514">
            <a:off x="9052770" y="5067352"/>
            <a:ext cx="418855" cy="212650"/>
          </a:xfrm>
          <a:prstGeom prst="rect">
            <a:avLst/>
          </a:prstGeom>
          <a:effectLst>
            <a:glow rad="38100">
              <a:schemeClr val="bg1"/>
            </a:glow>
          </a:effectLst>
        </p:spPr>
      </p:pic>
      <p:pic>
        <p:nvPicPr>
          <p:cNvPr id="8" name="Foot 6" descr="An orange and black rectangle&#10;&#10;Description automatically generated">
            <a:extLst>
              <a:ext uri="{FF2B5EF4-FFF2-40B4-BE49-F238E27FC236}">
                <a16:creationId xmlns:a16="http://schemas.microsoft.com/office/drawing/2014/main" id="{7AF06BB0-C3D8-9378-D29B-A0B26802CA86}"/>
              </a:ext>
            </a:extLst>
          </p:cNvPr>
          <p:cNvPicPr>
            <a:picLocks noGrp="1" noRot="1" noChangeAspect="1" noMove="1" noResize="1" noEditPoints="1" noAdjustHandles="1" noChangeArrowheads="1" noChangeShapeType="1" noCrop="1"/>
          </p:cNvPicPr>
          <p:nvPr/>
        </p:nvPicPr>
        <p:blipFill>
          <a:blip r:embed="rId9" cstate="email">
            <a:duotone>
              <a:prstClr val="black"/>
              <a:srgbClr val="00B0F0">
                <a:tint val="45000"/>
                <a:satMod val="400000"/>
              </a:srgbClr>
            </a:duotone>
            <a:extLst>
              <a:ext uri="{28A0092B-C50C-407E-A947-70E740481C1C}">
                <a14:useLocalDpi xmlns:a14="http://schemas.microsoft.com/office/drawing/2010/main"/>
              </a:ext>
            </a:extLst>
          </a:blip>
          <a:stretch>
            <a:fillRect/>
          </a:stretch>
        </p:blipFill>
        <p:spPr>
          <a:xfrm rot="20689338" flipV="1">
            <a:off x="8576690" y="5403372"/>
            <a:ext cx="448773" cy="227838"/>
          </a:xfrm>
          <a:prstGeom prst="rect">
            <a:avLst/>
          </a:prstGeom>
          <a:effectLst>
            <a:glow rad="38100">
              <a:schemeClr val="bg1"/>
            </a:glow>
          </a:effectLst>
        </p:spPr>
      </p:pic>
      <p:pic>
        <p:nvPicPr>
          <p:cNvPr id="9" name="Foot 7" descr="An orange and black rectangle&#10;&#10;Description automatically generated">
            <a:extLst>
              <a:ext uri="{FF2B5EF4-FFF2-40B4-BE49-F238E27FC236}">
                <a16:creationId xmlns:a16="http://schemas.microsoft.com/office/drawing/2014/main" id="{E93D6DAB-E4DA-A060-FBA0-634AD422A93A}"/>
              </a:ext>
            </a:extLst>
          </p:cNvPr>
          <p:cNvPicPr>
            <a:picLocks noGrp="1" noRot="1" noChangeAspect="1" noMove="1" noResize="1" noEditPoints="1" noAdjustHandles="1" noChangeArrowheads="1" noChangeShapeType="1" noCrop="1"/>
          </p:cNvPicPr>
          <p:nvPr/>
        </p:nvPicPr>
        <p:blipFill>
          <a:blip r:embed="rId10" cstate="email">
            <a:duotone>
              <a:prstClr val="black"/>
              <a:srgbClr val="0070C0">
                <a:tint val="45000"/>
                <a:satMod val="400000"/>
              </a:srgbClr>
            </a:duotone>
            <a:extLst>
              <a:ext uri="{28A0092B-C50C-407E-A947-70E740481C1C}">
                <a14:useLocalDpi xmlns:a14="http://schemas.microsoft.com/office/drawing/2010/main"/>
              </a:ext>
            </a:extLst>
          </a:blip>
          <a:stretch>
            <a:fillRect/>
          </a:stretch>
        </p:blipFill>
        <p:spPr>
          <a:xfrm rot="21254312">
            <a:off x="7945649" y="5197091"/>
            <a:ext cx="478691" cy="243028"/>
          </a:xfrm>
          <a:prstGeom prst="rect">
            <a:avLst/>
          </a:prstGeom>
          <a:effectLst>
            <a:glow rad="38100">
              <a:schemeClr val="bg1"/>
            </a:glow>
          </a:effectLst>
        </p:spPr>
      </p:pic>
      <p:pic>
        <p:nvPicPr>
          <p:cNvPr id="10" name="Foot 8" descr="An orange and black rectangle&#10;&#10;Description automatically generated">
            <a:extLst>
              <a:ext uri="{FF2B5EF4-FFF2-40B4-BE49-F238E27FC236}">
                <a16:creationId xmlns:a16="http://schemas.microsoft.com/office/drawing/2014/main" id="{8F2939AA-6948-6CD7-07B6-E32D18AC943F}"/>
              </a:ext>
            </a:extLst>
          </p:cNvPr>
          <p:cNvPicPr>
            <a:picLocks noGrp="1" noRot="1" noChangeAspect="1" noMove="1" noResize="1" noEditPoints="1" noAdjustHandles="1" noChangeArrowheads="1" noChangeShapeType="1" noCrop="1"/>
          </p:cNvPicPr>
          <p:nvPr/>
        </p:nvPicPr>
        <p:blipFill>
          <a:blip r:embed="rId11" cstate="email">
            <a:duotone>
              <a:prstClr val="black"/>
              <a:srgbClr val="8109DF">
                <a:tint val="45000"/>
                <a:satMod val="400000"/>
              </a:srgbClr>
            </a:duotone>
            <a:extLst>
              <a:ext uri="{28A0092B-C50C-407E-A947-70E740481C1C}">
                <a14:useLocalDpi xmlns:a14="http://schemas.microsoft.com/office/drawing/2010/main"/>
              </a:ext>
            </a:extLst>
          </a:blip>
          <a:stretch>
            <a:fillRect/>
          </a:stretch>
        </p:blipFill>
        <p:spPr>
          <a:xfrm rot="20307064" flipV="1">
            <a:off x="7440611" y="5556875"/>
            <a:ext cx="508609" cy="258218"/>
          </a:xfrm>
          <a:prstGeom prst="rect">
            <a:avLst/>
          </a:prstGeom>
          <a:effectLst>
            <a:glow rad="38100">
              <a:schemeClr val="bg1"/>
            </a:glow>
          </a:effectLst>
        </p:spPr>
      </p:pic>
      <p:pic>
        <p:nvPicPr>
          <p:cNvPr id="11" name="Foot 9" descr="An orange and black rectangle&#10;&#10;Description automatically generated">
            <a:extLst>
              <a:ext uri="{FF2B5EF4-FFF2-40B4-BE49-F238E27FC236}">
                <a16:creationId xmlns:a16="http://schemas.microsoft.com/office/drawing/2014/main" id="{4237D04F-D011-C9EE-35CC-919DF46CB1A9}"/>
              </a:ext>
            </a:extLst>
          </p:cNvPr>
          <p:cNvPicPr>
            <a:picLocks noGrp="1" noRot="1" noChangeAspect="1" noMove="1" noResize="1" noEditPoints="1" noAdjustHandles="1" noChangeArrowheads="1" noChangeShapeType="1" noCrop="1"/>
          </p:cNvPicPr>
          <p:nvPr/>
        </p:nvPicPr>
        <p:blipFill>
          <a:blip r:embed="rId12" cstate="email">
            <a:duotone>
              <a:prstClr val="black"/>
              <a:srgbClr val="FF00FF">
                <a:tint val="45000"/>
                <a:satMod val="400000"/>
              </a:srgbClr>
            </a:duotone>
            <a:extLst>
              <a:ext uri="{28A0092B-C50C-407E-A947-70E740481C1C}">
                <a14:useLocalDpi xmlns:a14="http://schemas.microsoft.com/office/drawing/2010/main"/>
              </a:ext>
            </a:extLst>
          </a:blip>
          <a:stretch>
            <a:fillRect/>
          </a:stretch>
        </p:blipFill>
        <p:spPr>
          <a:xfrm rot="21408031">
            <a:off x="6762178" y="5265585"/>
            <a:ext cx="538527" cy="273407"/>
          </a:xfrm>
          <a:prstGeom prst="rect">
            <a:avLst/>
          </a:prstGeom>
          <a:effectLst>
            <a:glow rad="38100">
              <a:schemeClr val="bg1"/>
            </a:glow>
          </a:effectLst>
        </p:spPr>
      </p:pic>
      <p:pic>
        <p:nvPicPr>
          <p:cNvPr id="12" name="Foot 10" descr="An orange and black rectangle&#10;&#10;Description automatically generated">
            <a:extLst>
              <a:ext uri="{FF2B5EF4-FFF2-40B4-BE49-F238E27FC236}">
                <a16:creationId xmlns:a16="http://schemas.microsoft.com/office/drawing/2014/main" id="{1F7DD81C-553E-6C10-A098-10D8E236733A}"/>
              </a:ext>
            </a:extLst>
          </p:cNvPr>
          <p:cNvPicPr>
            <a:picLocks noGrp="1" noRot="1" noChangeAspect="1" noMove="1" noResize="1" noEditPoints="1" noAdjustHandles="1" noChangeArrowheads="1" noChangeShapeType="1" noCrop="1"/>
          </p:cNvPicPr>
          <p:nvPr/>
        </p:nvPicPr>
        <p:blipFill>
          <a:blip r:embed="rId13" cstate="email">
            <a:duotone>
              <a:prstClr val="black"/>
              <a:srgbClr val="FF00FF">
                <a:tint val="45000"/>
                <a:satMod val="400000"/>
              </a:srgbClr>
            </a:duotone>
            <a:extLst>
              <a:ext uri="{28A0092B-C50C-407E-A947-70E740481C1C}">
                <a14:useLocalDpi xmlns:a14="http://schemas.microsoft.com/office/drawing/2010/main"/>
              </a:ext>
            </a:extLst>
          </a:blip>
          <a:stretch>
            <a:fillRect/>
          </a:stretch>
        </p:blipFill>
        <p:spPr>
          <a:xfrm rot="20610470" flipV="1">
            <a:off x="6326311" y="5760733"/>
            <a:ext cx="568445" cy="288596"/>
          </a:xfrm>
          <a:prstGeom prst="rect">
            <a:avLst/>
          </a:prstGeom>
          <a:effectLst>
            <a:glow rad="38100">
              <a:schemeClr val="bg1"/>
            </a:glow>
          </a:effectLst>
        </p:spPr>
      </p:pic>
      <p:pic>
        <p:nvPicPr>
          <p:cNvPr id="13" name="Girl">
            <a:extLst>
              <a:ext uri="{FF2B5EF4-FFF2-40B4-BE49-F238E27FC236}">
                <a16:creationId xmlns:a16="http://schemas.microsoft.com/office/drawing/2014/main" id="{9FEAF9EC-DA0F-504D-CF67-1D6DD0A243C2}"/>
              </a:ext>
            </a:extLst>
          </p:cNvPr>
          <p:cNvPicPr>
            <a:picLocks noGrp="1" noRot="1" noChangeAspect="1" noMove="1" noResize="1" noEditPoints="1" noAdjustHandles="1" noChangeArrowheads="1" noChangeShapeType="1" noCrop="1"/>
          </p:cNvPicPr>
          <p:nvPr/>
        </p:nvPicPr>
        <p:blipFill rotWithShape="1">
          <a:blip r:embed="rId14" cstate="email">
            <a:extLst>
              <a:ext uri="{28A0092B-C50C-407E-A947-70E740481C1C}">
                <a14:useLocalDpi xmlns:a14="http://schemas.microsoft.com/office/drawing/2010/main"/>
              </a:ext>
            </a:extLst>
          </a:blip>
          <a:srcRect/>
          <a:stretch/>
        </p:blipFill>
        <p:spPr>
          <a:xfrm>
            <a:off x="5015077" y="3376748"/>
            <a:ext cx="1231538" cy="2912316"/>
          </a:xfrm>
          <a:prstGeom prst="rect">
            <a:avLst/>
          </a:prstGeom>
          <a:effectLst>
            <a:glow rad="50800">
              <a:schemeClr val="bg1"/>
            </a:glow>
            <a:outerShdw blurRad="419100" sx="1000" sy="1000" rotWithShape="0">
              <a:prstClr val="black">
                <a:alpha val="49000"/>
              </a:prstClr>
            </a:outerShdw>
          </a:effectLst>
        </p:spPr>
      </p:pic>
      <p:sp>
        <p:nvSpPr>
          <p:cNvPr id="14" name="TextBox 2">
            <a:extLst>
              <a:ext uri="{FF2B5EF4-FFF2-40B4-BE49-F238E27FC236}">
                <a16:creationId xmlns:a16="http://schemas.microsoft.com/office/drawing/2014/main" id="{2968B190-047F-CF93-738C-05A05C7834FB}"/>
              </a:ext>
            </a:extLst>
          </p:cNvPr>
          <p:cNvSpPr txBox="1">
            <a:spLocks noGrp="1" noRot="1" noMove="1" noResize="1" noEditPoints="1" noAdjustHandles="1" noChangeArrowheads="1" noChangeShapeType="1"/>
          </p:cNvSpPr>
          <p:nvPr/>
        </p:nvSpPr>
        <p:spPr>
          <a:xfrm>
            <a:off x="145158" y="307777"/>
            <a:ext cx="3869800" cy="1730030"/>
          </a:xfrm>
          <a:prstGeom prst="rect">
            <a:avLst/>
          </a:prstGeom>
          <a:solidFill>
            <a:schemeClr val="bg1"/>
          </a:solidFill>
          <a:ln w="38100">
            <a:solidFill>
              <a:schemeClr val="accent5"/>
            </a:solidFill>
          </a:ln>
        </p:spPr>
        <p:txBody>
          <a:bodyPr wrap="square" anchor="ctr" anchorCtr="0">
            <a:noAutofit/>
          </a:bodyPr>
          <a:lstStyle/>
          <a:p>
            <a:pPr algn="ctr"/>
            <a:r>
              <a:rPr lang="en-US" sz="4000">
                <a:solidFill>
                  <a:srgbClr val="FF0000"/>
                </a:solidFill>
                <a:latin typeface="Arial Rounded MT Bold" panose="020F0704030504030204" pitchFamily="34" charset="0"/>
              </a:rPr>
              <a:t>Never</a:t>
            </a:r>
            <a:r>
              <a:rPr lang="en-US" sz="4000">
                <a:latin typeface="Arial Rounded MT Bold" panose="020F0704030504030204" pitchFamily="34" charset="0"/>
              </a:rPr>
              <a:t> walk near the track.</a:t>
            </a:r>
          </a:p>
        </p:txBody>
      </p:sp>
      <p:sp>
        <p:nvSpPr>
          <p:cNvPr id="15" name="TextBox 1">
            <a:extLst>
              <a:ext uri="{FF2B5EF4-FFF2-40B4-BE49-F238E27FC236}">
                <a16:creationId xmlns:a16="http://schemas.microsoft.com/office/drawing/2014/main" id="{2403C3AA-9256-007F-97D9-B0456BE20B6F}"/>
              </a:ext>
            </a:extLst>
          </p:cNvPr>
          <p:cNvSpPr txBox="1">
            <a:spLocks noGrp="1" noRot="1" noMove="1" noResize="1" noEditPoints="1" noAdjustHandles="1" noChangeArrowheads="1" noChangeShapeType="1"/>
          </p:cNvSpPr>
          <p:nvPr/>
        </p:nvSpPr>
        <p:spPr>
          <a:xfrm>
            <a:off x="145158" y="2220688"/>
            <a:ext cx="3869800" cy="4481297"/>
          </a:xfrm>
          <a:prstGeom prst="rect">
            <a:avLst/>
          </a:prstGeom>
          <a:solidFill>
            <a:schemeClr val="bg1"/>
          </a:solidFill>
          <a:ln w="38100">
            <a:solidFill>
              <a:schemeClr val="accent6"/>
            </a:solidFill>
          </a:ln>
        </p:spPr>
        <p:txBody>
          <a:bodyPr wrap="square" anchor="ctr" anchorCtr="0">
            <a:noAutofit/>
          </a:bodyPr>
          <a:lstStyle/>
          <a:p>
            <a:pPr algn="ctr"/>
            <a:r>
              <a:rPr lang="en-US" sz="3800">
                <a:latin typeface="Arial Rounded MT Bold" panose="020F0704030504030204" pitchFamily="34" charset="0"/>
                <a:cs typeface="Arial Bold" panose="020B0704020202020204" pitchFamily="34" charset="0"/>
              </a:rPr>
              <a:t>You must be </a:t>
            </a:r>
          </a:p>
          <a:p>
            <a:pPr algn="ctr"/>
            <a:r>
              <a:rPr lang="en-US" sz="3800">
                <a:latin typeface="Arial Rounded MT Bold" panose="020F0704030504030204" pitchFamily="34" charset="0"/>
                <a:cs typeface="Arial Bold" panose="020B0704020202020204" pitchFamily="34" charset="0"/>
              </a:rPr>
              <a:t>at least</a:t>
            </a:r>
          </a:p>
          <a:p>
            <a:pPr algn="ctr"/>
            <a:r>
              <a:rPr lang="en-US" sz="3800">
                <a:solidFill>
                  <a:srgbClr val="FF0000"/>
                </a:solidFill>
                <a:latin typeface="Arial Rounded MT Bold" panose="020F0704030504030204" pitchFamily="34" charset="0"/>
                <a:cs typeface="Arial Bold" panose="020B0704020202020204" pitchFamily="34" charset="0"/>
              </a:rPr>
              <a:t>5 </a:t>
            </a:r>
            <a:r>
              <a:rPr lang="en-US" sz="3800" err="1">
                <a:solidFill>
                  <a:srgbClr val="FF0000"/>
                </a:solidFill>
                <a:latin typeface="Arial Rounded MT Bold" panose="020F0704030504030204" pitchFamily="34" charset="0"/>
                <a:cs typeface="Arial Bold" panose="020B0704020202020204" pitchFamily="34" charset="0"/>
              </a:rPr>
              <a:t>metres</a:t>
            </a:r>
            <a:r>
              <a:rPr lang="en-US" sz="3800">
                <a:solidFill>
                  <a:srgbClr val="FF0000"/>
                </a:solidFill>
                <a:latin typeface="Arial Rounded MT Bold" panose="020F0704030504030204" pitchFamily="34" charset="0"/>
                <a:cs typeface="Arial Bold" panose="020B0704020202020204" pitchFamily="34" charset="0"/>
              </a:rPr>
              <a:t> </a:t>
            </a:r>
          </a:p>
          <a:p>
            <a:pPr algn="ctr"/>
            <a:r>
              <a:rPr lang="en-US" sz="3800">
                <a:latin typeface="Arial Rounded MT Bold" panose="020F0704030504030204" pitchFamily="34" charset="0"/>
                <a:cs typeface="Arial Bold" panose="020B0704020202020204" pitchFamily="34" charset="0"/>
              </a:rPr>
              <a:t>(10 </a:t>
            </a:r>
            <a:r>
              <a:rPr lang="en-NZ" sz="3800">
                <a:latin typeface="Arial Rounded MT Bold" panose="020F0704030504030204" pitchFamily="34" charset="0"/>
                <a:cs typeface="Arial Bold" panose="020B0704020202020204" pitchFamily="34" charset="0"/>
              </a:rPr>
              <a:t>big steps) </a:t>
            </a:r>
            <a:r>
              <a:rPr lang="en-US" sz="3800">
                <a:latin typeface="Arial Rounded MT Bold" panose="020F0704030504030204" pitchFamily="34" charset="0"/>
                <a:cs typeface="Arial Bold" panose="020B0704020202020204" pitchFamily="34" charset="0"/>
              </a:rPr>
              <a:t>away from </a:t>
            </a:r>
          </a:p>
          <a:p>
            <a:pPr algn="ctr"/>
            <a:r>
              <a:rPr lang="en-US" sz="3800">
                <a:latin typeface="Arial Rounded MT Bold" panose="020F0704030504030204" pitchFamily="34" charset="0"/>
                <a:cs typeface="Arial Bold" panose="020B0704020202020204" pitchFamily="34" charset="0"/>
              </a:rPr>
              <a:t>the track </a:t>
            </a:r>
          </a:p>
          <a:p>
            <a:pPr algn="ctr"/>
            <a:r>
              <a:rPr lang="en-US" sz="3800">
                <a:solidFill>
                  <a:srgbClr val="FF0000"/>
                </a:solidFill>
                <a:latin typeface="Arial Rounded MT Bold" panose="020F0704030504030204" pitchFamily="34" charset="0"/>
                <a:cs typeface="Arial Bold" panose="020B0704020202020204" pitchFamily="34" charset="0"/>
              </a:rPr>
              <a:t>at all times.</a:t>
            </a:r>
            <a:endParaRPr lang="en-NZ" sz="3800">
              <a:solidFill>
                <a:srgbClr val="FF0000"/>
              </a:solidFill>
              <a:latin typeface="Arial Rounded MT Bold" panose="020F0704030504030204" pitchFamily="34" charset="0"/>
              <a:cs typeface="Arial Bold" panose="020B0704020202020204" pitchFamily="34" charset="0"/>
            </a:endParaRPr>
          </a:p>
        </p:txBody>
      </p:sp>
      <p:sp>
        <p:nvSpPr>
          <p:cNvPr id="16" name="TextBox 15">
            <a:extLst>
              <a:ext uri="{FF2B5EF4-FFF2-40B4-BE49-F238E27FC236}">
                <a16:creationId xmlns:a16="http://schemas.microsoft.com/office/drawing/2014/main" id="{4AE0E2F2-8570-268D-03ED-AB39E241E0A6}"/>
              </a:ext>
            </a:extLst>
          </p:cNvPr>
          <p:cNvSpPr txBox="1">
            <a:spLocks noGrp="1" noRot="1" noMove="1" noResize="1" noEditPoints="1" noAdjustHandles="1" noChangeArrowheads="1" noChangeShapeType="1"/>
          </p:cNvSpPr>
          <p:nvPr/>
        </p:nvSpPr>
        <p:spPr>
          <a:xfrm>
            <a:off x="10001796" y="2"/>
            <a:ext cx="2268582" cy="307777"/>
          </a:xfrm>
          <a:prstGeom prst="rect">
            <a:avLst/>
          </a:prstGeom>
          <a:noFill/>
        </p:spPr>
        <p:txBody>
          <a:bodyPr wrap="square" rtlCol="0">
            <a:spAutoFit/>
          </a:bodyPr>
          <a:lstStyle/>
          <a:p>
            <a:r>
              <a:rPr lang="en-NZ" sz="1400">
                <a:solidFill>
                  <a:schemeClr val="accent1">
                    <a:lumMod val="40000"/>
                    <a:lumOff val="60000"/>
                  </a:schemeClr>
                </a:solidFill>
                <a:latin typeface="Arial Rounded MT Bold" panose="020F0704030504030204" pitchFamily="34" charset="0"/>
              </a:rPr>
              <a:t>Flaticons by pikepicture</a:t>
            </a:r>
          </a:p>
        </p:txBody>
      </p:sp>
    </p:spTree>
    <p:extLst>
      <p:ext uri="{BB962C8B-B14F-4D97-AF65-F5344CB8AC3E}">
        <p14:creationId xmlns:p14="http://schemas.microsoft.com/office/powerpoint/2010/main" val="26349200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4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60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80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100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120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140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160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180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2000"/>
                                  </p:stCondLst>
                                  <p:childTnLst>
                                    <p:set>
                                      <p:cBhvr>
                                        <p:cTn id="24" dur="1" fill="hold">
                                          <p:stCondLst>
                                            <p:cond delay="0"/>
                                          </p:stCondLst>
                                        </p:cTn>
                                        <p:tgtEl>
                                          <p:spTgt spid="12"/>
                                        </p:tgtEl>
                                        <p:attrNameLst>
                                          <p:attrName>style.visibility</p:attrName>
                                        </p:attrNameLst>
                                      </p:cBhvr>
                                      <p:to>
                                        <p:strVal val="visible"/>
                                      </p:to>
                                    </p:set>
                                  </p:childTnLst>
                                </p:cTn>
                              </p:par>
                              <p:par>
                                <p:cTn id="25" presetID="32" presetClass="emph" presetSubtype="0" fill="hold" nodeType="withEffect">
                                  <p:stCondLst>
                                    <p:cond delay="2000"/>
                                  </p:stCondLst>
                                  <p:childTnLst>
                                    <p:animRot by="120000">
                                      <p:cBhvr>
                                        <p:cTn id="26" dur="100" fill="hold">
                                          <p:stCondLst>
                                            <p:cond delay="0"/>
                                          </p:stCondLst>
                                        </p:cTn>
                                        <p:tgtEl>
                                          <p:spTgt spid="13"/>
                                        </p:tgtEl>
                                        <p:attrNameLst>
                                          <p:attrName>r</p:attrName>
                                        </p:attrNameLst>
                                      </p:cBhvr>
                                    </p:animRot>
                                    <p:animRot by="-240000">
                                      <p:cBhvr>
                                        <p:cTn id="27" dur="200" fill="hold">
                                          <p:stCondLst>
                                            <p:cond delay="200"/>
                                          </p:stCondLst>
                                        </p:cTn>
                                        <p:tgtEl>
                                          <p:spTgt spid="13"/>
                                        </p:tgtEl>
                                        <p:attrNameLst>
                                          <p:attrName>r</p:attrName>
                                        </p:attrNameLst>
                                      </p:cBhvr>
                                    </p:animRot>
                                    <p:animRot by="240000">
                                      <p:cBhvr>
                                        <p:cTn id="28" dur="200" fill="hold">
                                          <p:stCondLst>
                                            <p:cond delay="400"/>
                                          </p:stCondLst>
                                        </p:cTn>
                                        <p:tgtEl>
                                          <p:spTgt spid="13"/>
                                        </p:tgtEl>
                                        <p:attrNameLst>
                                          <p:attrName>r</p:attrName>
                                        </p:attrNameLst>
                                      </p:cBhvr>
                                    </p:animRot>
                                    <p:animRot by="-240000">
                                      <p:cBhvr>
                                        <p:cTn id="29" dur="200" fill="hold">
                                          <p:stCondLst>
                                            <p:cond delay="600"/>
                                          </p:stCondLst>
                                        </p:cTn>
                                        <p:tgtEl>
                                          <p:spTgt spid="13"/>
                                        </p:tgtEl>
                                        <p:attrNameLst>
                                          <p:attrName>r</p:attrName>
                                        </p:attrNameLst>
                                      </p:cBhvr>
                                    </p:animRot>
                                    <p:animRot by="120000">
                                      <p:cBhvr>
                                        <p:cTn id="30"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B485DB"/>
            </a:gs>
            <a:gs pos="100000">
              <a:srgbClr val="BDD7EE"/>
            </a:gs>
          </a:gsLst>
          <a:lin ang="5400000" scaled="1"/>
        </a:gradFill>
        <a:effectLst/>
      </p:bgPr>
    </p:bg>
    <p:spTree>
      <p:nvGrpSpPr>
        <p:cNvPr id="1" name=""/>
        <p:cNvGrpSpPr/>
        <p:nvPr/>
      </p:nvGrpSpPr>
      <p:grpSpPr>
        <a:xfrm>
          <a:off x="0" y="0"/>
          <a:ext cx="0" cy="0"/>
          <a:chOff x="0" y="0"/>
          <a:chExt cx="0" cy="0"/>
        </a:xfrm>
      </p:grpSpPr>
      <p:pic>
        <p:nvPicPr>
          <p:cNvPr id="2" name="Pedestrian crossings">
            <a:extLst>
              <a:ext uri="{FF2B5EF4-FFF2-40B4-BE49-F238E27FC236}">
                <a16:creationId xmlns:a16="http://schemas.microsoft.com/office/drawing/2014/main" id="{5758DB8E-1BC2-4BF6-6B53-2038A522F5F2}"/>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560352" y="263619"/>
            <a:ext cx="8831522" cy="6199976"/>
          </a:xfrm>
          <a:prstGeom prst="rect">
            <a:avLst/>
          </a:prstGeom>
        </p:spPr>
      </p:pic>
    </p:spTree>
    <p:extLst>
      <p:ext uri="{BB962C8B-B14F-4D97-AF65-F5344CB8AC3E}">
        <p14:creationId xmlns:p14="http://schemas.microsoft.com/office/powerpoint/2010/main" val="15166294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B485DB"/>
            </a:gs>
            <a:gs pos="100000">
              <a:srgbClr val="BDD7EE"/>
            </a:gs>
          </a:gsLst>
          <a:lin ang="5400000" scaled="1"/>
        </a:gradFill>
        <a:effectLst/>
      </p:bgPr>
    </p:bg>
    <p:spTree>
      <p:nvGrpSpPr>
        <p:cNvPr id="1" name=""/>
        <p:cNvGrpSpPr/>
        <p:nvPr/>
      </p:nvGrpSpPr>
      <p:grpSpPr>
        <a:xfrm>
          <a:off x="0" y="0"/>
          <a:ext cx="0" cy="0"/>
          <a:chOff x="0" y="0"/>
          <a:chExt cx="0" cy="0"/>
        </a:xfrm>
      </p:grpSpPr>
      <p:pic>
        <p:nvPicPr>
          <p:cNvPr id="3" name="Level crossings">
            <a:extLst>
              <a:ext uri="{FF2B5EF4-FFF2-40B4-BE49-F238E27FC236}">
                <a16:creationId xmlns:a16="http://schemas.microsoft.com/office/drawing/2014/main" id="{CEA82284-C6D6-9978-B894-FC138E002B8E}"/>
              </a:ext>
            </a:extLst>
          </p:cNvPr>
          <p:cNvPicPr>
            <a:picLocks noGrp="1" noRo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p:blipFill>
        <p:spPr>
          <a:xfrm>
            <a:off x="1600200" y="250283"/>
            <a:ext cx="8791674" cy="6226653"/>
          </a:xfrm>
          <a:prstGeom prst="rect">
            <a:avLst/>
          </a:prstGeom>
          <a:ln>
            <a:noFill/>
          </a:ln>
        </p:spPr>
      </p:pic>
    </p:spTree>
    <p:extLst>
      <p:ext uri="{BB962C8B-B14F-4D97-AF65-F5344CB8AC3E}">
        <p14:creationId xmlns:p14="http://schemas.microsoft.com/office/powerpoint/2010/main" val="8955717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12436d-ee54-411c-84be-0988fe829997">
      <Terms xmlns="http://schemas.microsoft.com/office/infopath/2007/PartnerControls"/>
    </lcf76f155ced4ddcb4097134ff3c332f>
    <Category xmlns="a912436d-ee54-411c-84be-0988fe82999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7c7565c3-8702-48ad-9d58-fc5b9eb71ff9" ContentTypeId="0x0101" PreviousValue="false" LastSyncTimeStamp="2020-05-18T03:21:37.773Z"/>
</file>

<file path=customXml/item4.xml><?xml version="1.0" encoding="utf-8"?>
<ct:contentTypeSchema xmlns:ct="http://schemas.microsoft.com/office/2006/metadata/contentType" xmlns:ma="http://schemas.microsoft.com/office/2006/metadata/properties/metaAttributes" ct:_="" ma:_="" ma:contentTypeName="Document" ma:contentTypeID="0x01010066F564EF36A48443A794BF708E5D03DF" ma:contentTypeVersion="17" ma:contentTypeDescription="Create a new document." ma:contentTypeScope="" ma:versionID="e5a5662ffe4797c2bd6b5fc0e513a578">
  <xsd:schema xmlns:xsd="http://www.w3.org/2001/XMLSchema" xmlns:xs="http://www.w3.org/2001/XMLSchema" xmlns:p="http://schemas.microsoft.com/office/2006/metadata/properties" xmlns:ns2="a912436d-ee54-411c-84be-0988fe829997" xmlns:ns3="30a86325-685d-41cd-bebe-9ab21689acdf" targetNamespace="http://schemas.microsoft.com/office/2006/metadata/properties" ma:root="true" ma:fieldsID="64ff36a48be9fda4d2e225baef4cfed8" ns2:_="" ns3:_="">
    <xsd:import namespace="a912436d-ee54-411c-84be-0988fe829997"/>
    <xsd:import namespace="30a86325-685d-41cd-bebe-9ab21689acdf"/>
    <xsd:element name="properties">
      <xsd:complexType>
        <xsd:sequence>
          <xsd:element name="documentManagement">
            <xsd:complexType>
              <xsd:all>
                <xsd:element ref="ns2:Category" minOccurs="0"/>
                <xsd:element ref="ns2:lcf76f155ced4ddcb4097134ff3c332f" minOccurs="0"/>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2436d-ee54-411c-84be-0988fe829997" elementFormDefault="qualified">
    <xsd:import namespace="http://schemas.microsoft.com/office/2006/documentManagement/types"/>
    <xsd:import namespace="http://schemas.microsoft.com/office/infopath/2007/PartnerControls"/>
    <xsd:element name="Category" ma:index="9" nillable="true" ma:displayName="Category" ma:format="Dropdown" ma:internalName="Category">
      <xsd:simpleType>
        <xsd:restriction base="dms:Choice">
          <xsd:enumeration value="Interislander"/>
          <xsd:enumeration value="iReX"/>
          <xsd:enumeration value="Passenger Rail"/>
          <xsd:enumeration value="Rail Freight"/>
          <xsd:enumeration value="Infrastructure"/>
          <xsd:enumeration value="Sustainability"/>
          <xsd:enumeration value="Zero Harm"/>
          <xsd:enumeration value="Heritage"/>
          <xsd:enumeration value="People &amp; Communications"/>
        </xsd:restrictio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565c3-8702-48ad-9d58-fc5b9eb71ff9"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a86325-685d-41cd-bebe-9ab21689acd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1A06E9-04C4-4141-887B-35F72342D431}">
  <ds:schemaRefs>
    <ds:schemaRef ds:uri="30a86325-685d-41cd-bebe-9ab21689acdf"/>
    <ds:schemaRef ds:uri="a912436d-ee54-411c-84be-0988fe82999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8C2F23B-8587-4F5B-931D-B42008E1CFD5}">
  <ds:schemaRefs>
    <ds:schemaRef ds:uri="http://schemas.microsoft.com/sharepoint/v3/contenttype/forms"/>
  </ds:schemaRefs>
</ds:datastoreItem>
</file>

<file path=customXml/itemProps3.xml><?xml version="1.0" encoding="utf-8"?>
<ds:datastoreItem xmlns:ds="http://schemas.openxmlformats.org/officeDocument/2006/customXml" ds:itemID="{F4BA6142-0F96-44EE-B91E-8A99A1FDD13D}">
  <ds:schemaRefs>
    <ds:schemaRef ds:uri="Microsoft.SharePoint.Taxonomy.ContentTypeSync"/>
  </ds:schemaRefs>
</ds:datastoreItem>
</file>

<file path=customXml/itemProps4.xml><?xml version="1.0" encoding="utf-8"?>
<ds:datastoreItem xmlns:ds="http://schemas.openxmlformats.org/officeDocument/2006/customXml" ds:itemID="{ABFB850F-4C52-47C5-9A6B-6FAE2A7DB467}">
  <ds:schemaRefs>
    <ds:schemaRef ds:uri="30a86325-685d-41cd-bebe-9ab21689acdf"/>
    <ds:schemaRef ds:uri="a912436d-ee54-411c-84be-0988fe8299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2243</Words>
  <Application>Microsoft Office PowerPoint</Application>
  <PresentationFormat>Widescreen</PresentationFormat>
  <Paragraphs>345</Paragraphs>
  <Slides>33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Calibri Light</vt:lpstr>
      <vt:lpstr>Calibri</vt:lpstr>
      <vt:lpstr>Aptos</vt:lpstr>
      <vt:lpstr>Arial</vt:lpstr>
      <vt:lpstr>Arial Rounded MT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Sienna MacArthur-Beadle</dc:creator>
  <cp:lastModifiedBy>Tanea Chapman</cp:lastModifiedBy>
  <cp:revision>2</cp:revision>
  <cp:lastPrinted>2024-07-11T00:54:46Z</cp:lastPrinted>
  <dcterms:created xsi:type="dcterms:W3CDTF">2024-07-10T04:27:34Z</dcterms:created>
  <dcterms:modified xsi:type="dcterms:W3CDTF">2026-03-09T03:42:42Z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lendar year">
    <vt:lpwstr>12;#2023|6109fd21-a4da-4b93-b7fc-cd53fb0d4099</vt:lpwstr>
  </property>
  <property fmtid="{D5CDD505-2E9C-101B-9397-08002B2CF9AE}" pid="3" name="MediaServiceImageTags">
    <vt:lpwstr/>
  </property>
  <property fmtid="{D5CDD505-2E9C-101B-9397-08002B2CF9AE}" pid="4" name="ContentTypeId">
    <vt:lpwstr>0x01010066F564EF36A48443A794BF708E5D03DF</vt:lpwstr>
  </property>
  <property fmtid="{D5CDD505-2E9C-101B-9397-08002B2CF9AE}" pid="5" name="TaxCatchAll">
    <vt:lpwstr>12;#2023|6109fd21-a4da-4b93-b7fc-cd53fb0d4099</vt:lpwstr>
  </property>
  <property fmtid="{D5CDD505-2E9C-101B-9397-08002B2CF9AE}" pid="6" name="l056295fbe404047a944ee182f2f89f6">
    <vt:lpwstr>2023|6109fd21-a4da-4b93-b7fc-cd53fb0d4099</vt:lpwstr>
  </property>
  <property fmtid="{D5CDD505-2E9C-101B-9397-08002B2CF9AE}" pid="7" name="Calendar_x0020_year">
    <vt:lpwstr>12;#2023|6109fd21-a4da-4b93-b7fc-cd53fb0d4099</vt:lpwstr>
  </property>
</Properties>
</file>