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3"/>
  </p:notesMasterIdLst>
  <p:sldIdLst>
    <p:sldId id="256" r:id="rId6"/>
    <p:sldId id="257" r:id="rId7"/>
    <p:sldId id="258" r:id="rId8"/>
    <p:sldId id="262" r:id="rId9"/>
    <p:sldId id="259" r:id="rId10"/>
    <p:sldId id="261" r:id="rId11"/>
    <p:sldId id="260" r:id="rId12"/>
    <p:sldId id="263" r:id="rId13"/>
    <p:sldId id="264" r:id="rId14"/>
    <p:sldId id="265" r:id="rId15"/>
    <p:sldId id="266" r:id="rId16"/>
    <p:sldId id="267" r:id="rId17"/>
    <p:sldId id="268" r:id="rId18"/>
    <p:sldId id="269" r:id="rId19"/>
    <p:sldId id="270" r:id="rId20"/>
    <p:sldId id="271" r:id="rId21"/>
    <p:sldId id="272" r:id="rId22"/>
    <p:sldId id="303" r:id="rId23"/>
    <p:sldId id="273" r:id="rId24"/>
    <p:sldId id="274" r:id="rId25"/>
    <p:sldId id="275" r:id="rId26"/>
    <p:sldId id="276" r:id="rId27"/>
    <p:sldId id="277" r:id="rId28"/>
    <p:sldId id="278" r:id="rId29"/>
    <p:sldId id="279" r:id="rId30"/>
    <p:sldId id="280" r:id="rId31"/>
    <p:sldId id="287" r:id="rId32"/>
    <p:sldId id="288" r:id="rId33"/>
    <p:sldId id="281" r:id="rId34"/>
    <p:sldId id="289" r:id="rId35"/>
    <p:sldId id="290" r:id="rId36"/>
    <p:sldId id="282" r:id="rId37"/>
    <p:sldId id="291" r:id="rId38"/>
    <p:sldId id="292" r:id="rId39"/>
    <p:sldId id="283" r:id="rId40"/>
    <p:sldId id="293" r:id="rId41"/>
    <p:sldId id="294" r:id="rId42"/>
    <p:sldId id="284" r:id="rId43"/>
    <p:sldId id="295" r:id="rId44"/>
    <p:sldId id="296" r:id="rId45"/>
    <p:sldId id="285" r:id="rId46"/>
    <p:sldId id="297" r:id="rId47"/>
    <p:sldId id="298" r:id="rId48"/>
    <p:sldId id="286" r:id="rId49"/>
    <p:sldId id="299" r:id="rId50"/>
    <p:sldId id="300" r:id="rId51"/>
    <p:sldId id="302" r:id="rId5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AC0"/>
    <a:srgbClr val="FFACAB"/>
    <a:srgbClr val="FFC001"/>
    <a:srgbClr val="F9DAC3"/>
    <a:srgbClr val="FFF5D5"/>
    <a:srgbClr val="BDD7EE"/>
    <a:srgbClr val="B485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198645-1B0C-4356-AE90-6499FCF1F9B6}" v="2" dt="2026-03-11T02:42:56.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73208" autoAdjust="0"/>
  </p:normalViewPr>
  <p:slideViewPr>
    <p:cSldViewPr snapToGrid="0">
      <p:cViewPr varScale="1">
        <p:scale>
          <a:sx n="61" d="100"/>
          <a:sy n="61" d="100"/>
        </p:scale>
        <p:origin x="2196" y="282"/>
      </p:cViewPr>
      <p:guideLst/>
    </p:cSldViewPr>
  </p:slideViewPr>
  <p:notesTextViewPr>
    <p:cViewPr>
      <p:scale>
        <a:sx n="1" d="1"/>
        <a:sy n="1" d="1"/>
      </p:scale>
      <p:origin x="0" y="0"/>
    </p:cViewPr>
  </p:notesText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Header Placeholder 1">
            <a:extLst>
              <a:ext uri="{FF2B5EF4-FFF2-40B4-BE49-F238E27FC236}">
                <a16:creationId xmlns:a16="http://schemas.microsoft.com/office/drawing/2014/main" id="{12DC970E-76DD-5AC5-B8C5-14D6A6609B77}"/>
              </a:ext>
            </a:extLst>
          </p:cNvPr>
          <p:cNvSpPr>
            <a:spLocks noGrp="1"/>
          </p:cNvSpPr>
          <p:nvPr>
            <p:ph type="hdr" sz="quarter"/>
          </p:nvPr>
        </p:nvSpPr>
        <p:spPr>
          <a:xfrm>
            <a:off x="1374906" y="145100"/>
            <a:ext cx="3169920" cy="481727"/>
          </a:xfrm>
          <a:prstGeom prst="rect">
            <a:avLst/>
          </a:prstGeom>
        </p:spPr>
        <p:txBody>
          <a:bodyPr vert="horz" lIns="99075" tIns="49538" rIns="99075" bIns="49538" rtlCol="0"/>
          <a:lstStyle>
            <a:lvl1pPr algn="l">
              <a:defRPr sz="1300"/>
            </a:lvl1pPr>
          </a:lstStyle>
          <a:p>
            <a:r>
              <a:rPr lang="en-NZ" dirty="0"/>
              <a:t>header</a:t>
            </a:r>
          </a:p>
        </p:txBody>
      </p:sp>
      <p:sp>
        <p:nvSpPr>
          <p:cNvPr id="20" name="Slide Image Placeholder 3">
            <a:extLst>
              <a:ext uri="{FF2B5EF4-FFF2-40B4-BE49-F238E27FC236}">
                <a16:creationId xmlns:a16="http://schemas.microsoft.com/office/drawing/2014/main" id="{266DBDB0-31E5-C6A3-C5D2-C2EC4921EF9B}"/>
              </a:ext>
            </a:extLst>
          </p:cNvPr>
          <p:cNvSpPr>
            <a:spLocks noGrp="1" noRot="1" noChangeAspect="1"/>
          </p:cNvSpPr>
          <p:nvPr>
            <p:ph type="sldImg" idx="2"/>
          </p:nvPr>
        </p:nvSpPr>
        <p:spPr>
          <a:xfrm>
            <a:off x="488950" y="939800"/>
            <a:ext cx="6286500" cy="3536950"/>
          </a:xfrm>
          <a:prstGeom prst="rect">
            <a:avLst/>
          </a:prstGeom>
          <a:noFill/>
          <a:ln w="12700">
            <a:solidFill>
              <a:prstClr val="black"/>
            </a:solidFill>
          </a:ln>
        </p:spPr>
        <p:txBody>
          <a:bodyPr vert="horz" lIns="99075" tIns="49538" rIns="99075" bIns="49538" rtlCol="0" anchor="ctr"/>
          <a:lstStyle/>
          <a:p>
            <a:endParaRPr lang="en-NZ"/>
          </a:p>
        </p:txBody>
      </p:sp>
      <p:sp>
        <p:nvSpPr>
          <p:cNvPr id="21" name="Notes Placeholder 4">
            <a:extLst>
              <a:ext uri="{FF2B5EF4-FFF2-40B4-BE49-F238E27FC236}">
                <a16:creationId xmlns:a16="http://schemas.microsoft.com/office/drawing/2014/main" id="{6672B6F0-F1B2-1723-E6B1-A61ECD7D9AD6}"/>
              </a:ext>
            </a:extLst>
          </p:cNvPr>
          <p:cNvSpPr>
            <a:spLocks noGrp="1"/>
          </p:cNvSpPr>
          <p:nvPr>
            <p:ph type="body" sz="quarter" idx="3"/>
          </p:nvPr>
        </p:nvSpPr>
        <p:spPr>
          <a:xfrm>
            <a:off x="437738" y="4620578"/>
            <a:ext cx="6387951" cy="4263424"/>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pic>
        <p:nvPicPr>
          <p:cNvPr id="24" name="Picture 23">
            <a:extLst>
              <a:ext uri="{FF2B5EF4-FFF2-40B4-BE49-F238E27FC236}">
                <a16:creationId xmlns:a16="http://schemas.microsoft.com/office/drawing/2014/main" id="{1570EE8A-AA87-8E34-CB04-DC27203C01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5099" y="9017859"/>
            <a:ext cx="2130589" cy="467374"/>
          </a:xfrm>
          <a:prstGeom prst="rect">
            <a:avLst/>
          </a:prstGeom>
        </p:spPr>
      </p:pic>
      <p:sp>
        <p:nvSpPr>
          <p:cNvPr id="3" name="Slide Number Placeholder 2">
            <a:extLst>
              <a:ext uri="{FF2B5EF4-FFF2-40B4-BE49-F238E27FC236}">
                <a16:creationId xmlns:a16="http://schemas.microsoft.com/office/drawing/2014/main" id="{22A96790-9749-C80F-6607-2CC3C65BFA07}"/>
              </a:ext>
            </a:extLst>
          </p:cNvPr>
          <p:cNvSpPr>
            <a:spLocks noGrp="1"/>
          </p:cNvSpPr>
          <p:nvPr>
            <p:ph type="sldNum" sz="quarter" idx="5"/>
          </p:nvPr>
        </p:nvSpPr>
        <p:spPr>
          <a:xfrm>
            <a:off x="1" y="9017861"/>
            <a:ext cx="7215314" cy="438240"/>
          </a:xfrm>
          <a:prstGeom prst="rect">
            <a:avLst/>
          </a:prstGeom>
        </p:spPr>
        <p:txBody>
          <a:bodyPr vert="horz" lIns="99075" tIns="49538" rIns="99075" bIns="49538" rtlCol="0" anchor="b"/>
          <a:lstStyle>
            <a:lvl1pPr algn="l">
              <a:defRPr sz="1300"/>
            </a:lvl1pPr>
          </a:lstStyle>
          <a:p>
            <a:fld id="{D5534FB0-4238-4485-8AEA-A4C5537CD199}" type="slidenum">
              <a:rPr lang="en-NZ" smtClean="0"/>
              <a:pPr/>
              <a:t>‹#›</a:t>
            </a:fld>
            <a:endParaRPr lang="en-NZ"/>
          </a:p>
        </p:txBody>
      </p:sp>
    </p:spTree>
    <p:extLst>
      <p:ext uri="{BB962C8B-B14F-4D97-AF65-F5344CB8AC3E}">
        <p14:creationId xmlns:p14="http://schemas.microsoft.com/office/powerpoint/2010/main" val="217956964"/>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dirty="0">
                <a:highlight>
                  <a:srgbClr val="FFFF00"/>
                </a:highlight>
              </a:rPr>
              <a:t>Customisation:</a:t>
            </a:r>
          </a:p>
          <a:p>
            <a:pPr marL="185766" indent="-185766">
              <a:buFont typeface="Arial" panose="020B0604020202020204" pitchFamily="34" charset="0"/>
              <a:buChar char="•"/>
            </a:pPr>
            <a:r>
              <a:rPr lang="en-NZ" b="0" i="0" dirty="0">
                <a:highlight>
                  <a:srgbClr val="FFFF00"/>
                </a:highlight>
              </a:rPr>
              <a:t>Add school name.</a:t>
            </a:r>
          </a:p>
          <a:p>
            <a:pPr marL="185766" indent="-185766">
              <a:buFont typeface="Arial" panose="020B0604020202020204" pitchFamily="34" charset="0"/>
              <a:buChar char="•"/>
            </a:pPr>
            <a:r>
              <a:rPr lang="en-NZ" b="0" i="0" dirty="0">
                <a:highlight>
                  <a:srgbClr val="FFFF00"/>
                </a:highlight>
              </a:rPr>
              <a:t>Replace picture with school logo.</a:t>
            </a:r>
          </a:p>
          <a:p>
            <a:endParaRPr lang="en-NZ" b="1" i="1" dirty="0"/>
          </a:p>
          <a:p>
            <a:r>
              <a:rPr lang="en-NZ" b="1" i="1" dirty="0"/>
              <a:t>Talking points:</a:t>
            </a:r>
          </a:p>
          <a:p>
            <a:endParaRPr lang="en-NZ" dirty="0"/>
          </a:p>
          <a:p>
            <a:r>
              <a:rPr lang="en-NZ" dirty="0"/>
              <a:t>“Kia </a:t>
            </a:r>
            <a:r>
              <a:rPr lang="en-NZ" dirty="0" err="1"/>
              <a:t>ora</a:t>
            </a:r>
            <a:r>
              <a:rPr lang="en-NZ" dirty="0"/>
              <a:t> koutou!” (hello everyone)</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a:t>
            </a:fld>
            <a:endParaRPr lang="en-NZ"/>
          </a:p>
        </p:txBody>
      </p:sp>
    </p:spTree>
    <p:extLst>
      <p:ext uri="{BB962C8B-B14F-4D97-AF65-F5344CB8AC3E}">
        <p14:creationId xmlns:p14="http://schemas.microsoft.com/office/powerpoint/2010/main" val="722076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dirty="0"/>
              <a:t>Talking points:</a:t>
            </a:r>
          </a:p>
          <a:p>
            <a:endParaRPr lang="en-NZ" b="1" i="1" dirty="0"/>
          </a:p>
          <a:p>
            <a:r>
              <a:rPr lang="en-NZ" b="0" i="0" dirty="0"/>
              <a:t>“When crossing the train tracks at a railway level crossing, you must always STOP behind the line, LOOK both ways for trains, LISTEN for trains coming, and THINK, is it safe to cross?”</a:t>
            </a:r>
          </a:p>
          <a:p>
            <a:endParaRPr lang="en-NZ" b="0" i="0"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10</a:t>
            </a:fld>
            <a:endParaRPr lang="en-NZ"/>
          </a:p>
        </p:txBody>
      </p:sp>
    </p:spTree>
    <p:extLst>
      <p:ext uri="{BB962C8B-B14F-4D97-AF65-F5344CB8AC3E}">
        <p14:creationId xmlns:p14="http://schemas.microsoft.com/office/powerpoint/2010/main" val="2921421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dirty="0">
                <a:highlight>
                  <a:srgbClr val="00FFFF"/>
                </a:highlight>
              </a:rPr>
              <a:t>IGNORE OVERLAP – SLIDE HAS ANIMATIONS</a:t>
            </a:r>
          </a:p>
          <a:p>
            <a:endParaRPr lang="en-NZ" dirty="0"/>
          </a:p>
          <a:p>
            <a:pPr defTabSz="990752">
              <a:defRPr/>
            </a:pPr>
            <a:r>
              <a:rPr lang="en-NZ" b="1" i="1" dirty="0"/>
              <a:t>Talking points:</a:t>
            </a:r>
          </a:p>
          <a:p>
            <a:endParaRPr lang="en-NZ" dirty="0"/>
          </a:p>
          <a:p>
            <a:r>
              <a:rPr lang="en-NZ" dirty="0"/>
              <a:t>“You must only cross when there are no trains in sight!”</a:t>
            </a:r>
          </a:p>
          <a:p>
            <a:endParaRPr lang="en-NZ" dirty="0"/>
          </a:p>
          <a:p>
            <a:pPr defTabSz="990752">
              <a:defRPr/>
            </a:pPr>
            <a:r>
              <a:rPr lang="en-NZ" dirty="0"/>
              <a:t>“Now we’re going to go over these steps again, for the next few slides I want you to call out the steps you must always follow when crossing.”</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11</a:t>
            </a:fld>
            <a:endParaRPr lang="en-NZ"/>
          </a:p>
        </p:txBody>
      </p:sp>
    </p:spTree>
    <p:extLst>
      <p:ext uri="{BB962C8B-B14F-4D97-AF65-F5344CB8AC3E}">
        <p14:creationId xmlns:p14="http://schemas.microsoft.com/office/powerpoint/2010/main" val="1215086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“First, you must…”</a:t>
            </a:r>
          </a:p>
          <a:p>
            <a:endParaRPr lang="en-NZ" dirty="0"/>
          </a:p>
          <a:p>
            <a:r>
              <a:rPr lang="en-NZ" dirty="0"/>
              <a:t>[Kids call out “STOP”]</a:t>
            </a:r>
          </a:p>
          <a:p>
            <a:endParaRPr lang="en-NZ" dirty="0"/>
          </a:p>
          <a:p>
            <a:r>
              <a:rPr lang="en-NZ" dirty="0"/>
              <a:t>[Click to show text.]</a:t>
            </a:r>
          </a:p>
          <a:p>
            <a:endParaRPr lang="en-NZ" dirty="0"/>
          </a:p>
          <a:p>
            <a:r>
              <a:rPr lang="en-NZ" dirty="0"/>
              <a:t>“Stop behind the line.”</a:t>
            </a:r>
          </a:p>
          <a:p>
            <a:endParaRPr lang="en-NZ" dirty="0"/>
          </a:p>
          <a:p>
            <a:endParaRPr lang="en-NZ" dirty="0"/>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12</a:t>
            </a:fld>
            <a:endParaRPr lang="en-NZ"/>
          </a:p>
        </p:txBody>
      </p:sp>
    </p:spTree>
    <p:extLst>
      <p:ext uri="{BB962C8B-B14F-4D97-AF65-F5344CB8AC3E}">
        <p14:creationId xmlns:p14="http://schemas.microsoft.com/office/powerpoint/2010/main" val="2177889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“Then you must…”</a:t>
            </a:r>
          </a:p>
          <a:p>
            <a:endParaRPr lang="en-NZ" dirty="0"/>
          </a:p>
          <a:p>
            <a:r>
              <a:rPr lang="en-NZ" dirty="0"/>
              <a:t>[Kids call out “LOOK”]</a:t>
            </a:r>
          </a:p>
          <a:p>
            <a:endParaRPr lang="en-NZ" dirty="0"/>
          </a:p>
          <a:p>
            <a:r>
              <a:rPr lang="en-NZ" dirty="0"/>
              <a:t>[Click to show text.]</a:t>
            </a:r>
          </a:p>
          <a:p>
            <a:endParaRPr lang="en-NZ" dirty="0"/>
          </a:p>
          <a:p>
            <a:r>
              <a:rPr lang="en-NZ" dirty="0"/>
              <a:t>“Look both ways for trains.”</a:t>
            </a:r>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13</a:t>
            </a:fld>
            <a:endParaRPr lang="en-NZ"/>
          </a:p>
        </p:txBody>
      </p:sp>
    </p:spTree>
    <p:extLst>
      <p:ext uri="{BB962C8B-B14F-4D97-AF65-F5344CB8AC3E}">
        <p14:creationId xmlns:p14="http://schemas.microsoft.com/office/powerpoint/2010/main" val="3147010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“Then you must…”</a:t>
            </a:r>
          </a:p>
          <a:p>
            <a:endParaRPr lang="en-NZ" dirty="0"/>
          </a:p>
          <a:p>
            <a:r>
              <a:rPr lang="en-NZ" dirty="0"/>
              <a:t>[Kids call out “LISTEN”]</a:t>
            </a:r>
          </a:p>
          <a:p>
            <a:endParaRPr lang="en-NZ" dirty="0"/>
          </a:p>
          <a:p>
            <a:r>
              <a:rPr lang="en-NZ" dirty="0"/>
              <a:t>[Click to show text.]</a:t>
            </a:r>
          </a:p>
          <a:p>
            <a:endParaRPr lang="en-NZ" dirty="0"/>
          </a:p>
          <a:p>
            <a:r>
              <a:rPr lang="en-NZ" dirty="0"/>
              <a:t>“Listen for trains coming. Diesel and electric trains can both be very quiet and can sneak up on you without you hearing them.”</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14</a:t>
            </a:fld>
            <a:endParaRPr lang="en-NZ"/>
          </a:p>
        </p:txBody>
      </p:sp>
    </p:spTree>
    <p:extLst>
      <p:ext uri="{BB962C8B-B14F-4D97-AF65-F5344CB8AC3E}">
        <p14:creationId xmlns:p14="http://schemas.microsoft.com/office/powerpoint/2010/main" val="1441550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“Then you must…”</a:t>
            </a:r>
          </a:p>
          <a:p>
            <a:endParaRPr lang="en-NZ" dirty="0"/>
          </a:p>
          <a:p>
            <a:r>
              <a:rPr lang="en-NZ" dirty="0"/>
              <a:t>[Kids call out “THINK”]</a:t>
            </a:r>
          </a:p>
          <a:p>
            <a:endParaRPr lang="en-NZ" dirty="0"/>
          </a:p>
          <a:p>
            <a:r>
              <a:rPr lang="en-NZ" dirty="0"/>
              <a:t>[Click to show text.]</a:t>
            </a:r>
          </a:p>
          <a:p>
            <a:endParaRPr lang="en-NZ" dirty="0"/>
          </a:p>
          <a:p>
            <a:r>
              <a:rPr lang="en-NZ" dirty="0"/>
              <a:t>“Think, is it safe to cross?”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15</a:t>
            </a:fld>
            <a:endParaRPr lang="en-NZ"/>
          </a:p>
        </p:txBody>
      </p:sp>
    </p:spTree>
    <p:extLst>
      <p:ext uri="{BB962C8B-B14F-4D97-AF65-F5344CB8AC3E}">
        <p14:creationId xmlns:p14="http://schemas.microsoft.com/office/powerpoint/2010/main" val="795463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“Finally, you must ONLY cross…”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16</a:t>
            </a:fld>
            <a:endParaRPr lang="en-NZ"/>
          </a:p>
        </p:txBody>
      </p:sp>
    </p:spTree>
    <p:extLst>
      <p:ext uri="{BB962C8B-B14F-4D97-AF65-F5344CB8AC3E}">
        <p14:creationId xmlns:p14="http://schemas.microsoft.com/office/powerpoint/2010/main" val="3095725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“…when there are no trains in sight!”</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17</a:t>
            </a:fld>
            <a:endParaRPr lang="en-NZ"/>
          </a:p>
        </p:txBody>
      </p:sp>
    </p:spTree>
    <p:extLst>
      <p:ext uri="{BB962C8B-B14F-4D97-AF65-F5344CB8AC3E}">
        <p14:creationId xmlns:p14="http://schemas.microsoft.com/office/powerpoint/2010/main" val="878385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“There are a few other things you to do to keep yourself safe when crossing the train tracks.”</a:t>
            </a:r>
          </a:p>
          <a:p>
            <a:endParaRPr lang="en-NZ" dirty="0"/>
          </a:p>
          <a:p>
            <a:r>
              <a:rPr lang="en-NZ" dirty="0"/>
              <a:t>“You must always get off your bike, scooter, or skateboard and push it across the crossing.” </a:t>
            </a:r>
          </a:p>
          <a:p>
            <a:r>
              <a:rPr lang="en-NZ" dirty="0"/>
              <a:t>“You must remove your headphones so that you can hear the bells ringing or any trains coming.”</a:t>
            </a:r>
          </a:p>
          <a:p>
            <a:r>
              <a:rPr lang="en-NZ" dirty="0"/>
              <a:t>“You must put your phone in your pocket so that you are not distracted when you are crossing.”</a:t>
            </a:r>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236CEA-7528-4869-9F78-30081A274260}" type="slidenum">
              <a:rPr lang="en-NZ" smtClean="0"/>
              <a:t>18</a:t>
            </a:fld>
            <a:endParaRPr lang="en-NZ"/>
          </a:p>
        </p:txBody>
      </p:sp>
    </p:spTree>
    <p:extLst>
      <p:ext uri="{BB962C8B-B14F-4D97-AF65-F5344CB8AC3E}">
        <p14:creationId xmlns:p14="http://schemas.microsoft.com/office/powerpoint/2010/main" val="506538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“When crossing, you must always obey the signs, expect trains from either direction at any time, and always be careful when you’re crossing.”</a:t>
            </a:r>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19</a:t>
            </a:fld>
            <a:endParaRPr lang="en-NZ"/>
          </a:p>
        </p:txBody>
      </p:sp>
    </p:spTree>
    <p:extLst>
      <p:ext uri="{BB962C8B-B14F-4D97-AF65-F5344CB8AC3E}">
        <p14:creationId xmlns:p14="http://schemas.microsoft.com/office/powerpoint/2010/main" val="3194403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dirty="0">
                <a:highlight>
                  <a:srgbClr val="FFFF00"/>
                </a:highlight>
              </a:rPr>
              <a:t>Customisation:</a:t>
            </a:r>
          </a:p>
          <a:p>
            <a:pPr marL="185766" indent="-185766">
              <a:buFont typeface="Arial" panose="020B0604020202020204" pitchFamily="34" charset="0"/>
              <a:buChar char="•"/>
            </a:pPr>
            <a:r>
              <a:rPr lang="en-NZ" b="0" i="0" dirty="0">
                <a:highlight>
                  <a:srgbClr val="FFFF00"/>
                </a:highlight>
              </a:rPr>
              <a:t>Add names of visiting staff.</a:t>
            </a:r>
          </a:p>
          <a:p>
            <a:pPr defTabSz="990752">
              <a:defRPr/>
            </a:pPr>
            <a:endParaRPr lang="en-NZ" b="1" i="1" dirty="0"/>
          </a:p>
          <a:p>
            <a:pPr defTabSz="990752">
              <a:defRPr/>
            </a:pPr>
            <a:r>
              <a:rPr lang="en-NZ" b="1" i="1" dirty="0"/>
              <a:t>Talking points:</a:t>
            </a:r>
          </a:p>
          <a:p>
            <a:endParaRPr lang="en-NZ" dirty="0"/>
          </a:p>
          <a:p>
            <a:r>
              <a:rPr lang="en-NZ" dirty="0"/>
              <a:t>“Our names are … and we work for KiwiRail.”</a:t>
            </a:r>
          </a:p>
          <a:p>
            <a:endParaRPr lang="en-NZ" dirty="0"/>
          </a:p>
          <a:p>
            <a:r>
              <a:rPr lang="en-NZ" dirty="0"/>
              <a:t>“We’re here because it is Rail Safety Week and we want to talk to you about staying safe around trains and train tracks.”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a:t>
            </a:fld>
            <a:endParaRPr lang="en-NZ"/>
          </a:p>
        </p:txBody>
      </p:sp>
    </p:spTree>
    <p:extLst>
      <p:ext uri="{BB962C8B-B14F-4D97-AF65-F5344CB8AC3E}">
        <p14:creationId xmlns:p14="http://schemas.microsoft.com/office/powerpoint/2010/main" val="312717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“Now we’re going to watch a video of some school students asking train drivers questions.”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20</a:t>
            </a:fld>
            <a:endParaRPr lang="en-NZ"/>
          </a:p>
        </p:txBody>
      </p:sp>
    </p:spTree>
    <p:extLst>
      <p:ext uri="{BB962C8B-B14F-4D97-AF65-F5344CB8AC3E}">
        <p14:creationId xmlns:p14="http://schemas.microsoft.com/office/powerpoint/2010/main" val="2568158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dirty="0">
                <a:highlight>
                  <a:srgbClr val="00FFFF"/>
                </a:highlight>
              </a:rPr>
              <a:t>SLIDE WILL TRANSITION AUTOMATICALLY.</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21</a:t>
            </a:fld>
            <a:endParaRPr lang="en-NZ"/>
          </a:p>
        </p:txBody>
      </p:sp>
    </p:spTree>
    <p:extLst>
      <p:ext uri="{BB962C8B-B14F-4D97-AF65-F5344CB8AC3E}">
        <p14:creationId xmlns:p14="http://schemas.microsoft.com/office/powerpoint/2010/main" val="9180272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dirty="0">
                <a:highlight>
                  <a:srgbClr val="00FFFF"/>
                </a:highlight>
              </a:rPr>
              <a:t>VIDEO WILL PLAY AUTOMATICALLY.</a:t>
            </a:r>
          </a:p>
          <a:p>
            <a:pPr defTabSz="990752">
              <a:defRPr/>
            </a:pPr>
            <a:endParaRPr lang="en-NZ" dirty="0">
              <a:highlight>
                <a:srgbClr val="00FFFF"/>
              </a:highlight>
            </a:endParaRPr>
          </a:p>
          <a:p>
            <a:pPr defTabSz="990752">
              <a:defRPr/>
            </a:pPr>
            <a:r>
              <a:rPr lang="en-NZ" dirty="0"/>
              <a:t>Link to video ‘What would you ask a train driver?’</a:t>
            </a:r>
          </a:p>
          <a:p>
            <a:pPr defTabSz="990752">
              <a:defRPr/>
            </a:pPr>
            <a:r>
              <a:rPr lang="en-NZ" dirty="0"/>
              <a:t>https://www.youtube.com/watch?v=j3Aq5sZeP1M&amp;list=PLmPgqniukFiOc5guO8AwxiHCw-81vZ2lN&amp;index=3</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22</a:t>
            </a:fld>
            <a:endParaRPr lang="en-NZ"/>
          </a:p>
        </p:txBody>
      </p:sp>
    </p:spTree>
    <p:extLst>
      <p:ext uri="{BB962C8B-B14F-4D97-AF65-F5344CB8AC3E}">
        <p14:creationId xmlns:p14="http://schemas.microsoft.com/office/powerpoint/2010/main" val="5932731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“Now it’s time for a quiz to see what you’ve learned.”</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23</a:t>
            </a:fld>
            <a:endParaRPr lang="en-NZ"/>
          </a:p>
        </p:txBody>
      </p:sp>
    </p:spTree>
    <p:extLst>
      <p:ext uri="{BB962C8B-B14F-4D97-AF65-F5344CB8AC3E}">
        <p14:creationId xmlns:p14="http://schemas.microsoft.com/office/powerpoint/2010/main" val="3151958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“If you think the answer is A, put your hands on your hips!”</a:t>
            </a:r>
          </a:p>
          <a:p>
            <a:pPr defTabSz="990752">
              <a:defRPr/>
            </a:pPr>
            <a:r>
              <a:rPr lang="en-NZ" dirty="0"/>
              <a:t>“If you think the answer is B, put your hands in the air!”</a:t>
            </a:r>
          </a:p>
          <a:p>
            <a:pPr defTabSz="990752">
              <a:defRPr/>
            </a:pPr>
            <a:r>
              <a:rPr lang="en-NZ" dirty="0"/>
              <a:t>“If you think the answer is C, put your hands on your head!”</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24</a:t>
            </a:fld>
            <a:endParaRPr lang="en-NZ"/>
          </a:p>
        </p:txBody>
      </p:sp>
    </p:spTree>
    <p:extLst>
      <p:ext uri="{BB962C8B-B14F-4D97-AF65-F5344CB8AC3E}">
        <p14:creationId xmlns:p14="http://schemas.microsoft.com/office/powerpoint/2010/main" val="1846839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1, Which of these is safe to do around train tracks?”</a:t>
            </a:r>
          </a:p>
          <a:p>
            <a:endParaRPr lang="en-NZ" dirty="0"/>
          </a:p>
          <a:p>
            <a:pPr marL="342900" indent="-342900">
              <a:buFont typeface="+mj-lt"/>
              <a:buAutoNum type="alphaUcPeriod"/>
            </a:pPr>
            <a:r>
              <a:rPr lang="en-NZ" dirty="0"/>
              <a:t>Play with toys like balls, scooters, and skateboards</a:t>
            </a:r>
          </a:p>
          <a:p>
            <a:pPr marL="342900" indent="-342900">
              <a:buFont typeface="+mj-lt"/>
              <a:buAutoNum type="alphaUcPeriod"/>
            </a:pPr>
            <a:r>
              <a:rPr lang="en-NZ" dirty="0"/>
              <a:t>Stay 10 big steps away from the tracks at all times</a:t>
            </a:r>
          </a:p>
          <a:p>
            <a:pPr marL="342900" indent="-342900">
              <a:buFont typeface="+mj-lt"/>
              <a:buAutoNum type="alphaUcPeriod"/>
            </a:pPr>
            <a:r>
              <a:rPr lang="en-NZ" dirty="0"/>
              <a:t>Play music out loud or listen through your headphones</a:t>
            </a:r>
          </a:p>
          <a:p>
            <a:pPr marL="371532" indent="-371532">
              <a:buAutoNum type="alphaUcPeriod" startAt="3"/>
            </a:pPr>
            <a:endParaRPr lang="en-NZ" dirty="0"/>
          </a:p>
          <a:p>
            <a:r>
              <a:rPr lang="en-NZ" dirty="0"/>
              <a:t>“If you think the answer is A, put your hands on your hips.”</a:t>
            </a:r>
          </a:p>
          <a:p>
            <a:pPr defTabSz="990752">
              <a:defRPr/>
            </a:pPr>
            <a:r>
              <a:rPr lang="en-NZ" dirty="0"/>
              <a:t>“If you think the answer is B, put your hands in the air.”</a:t>
            </a:r>
          </a:p>
          <a:p>
            <a:pPr defTabSz="990752">
              <a:defRPr/>
            </a:pPr>
            <a:r>
              <a:rPr lang="en-NZ" dirty="0"/>
              <a:t>“If you think the answer is C, put your hands on your head.”</a:t>
            </a:r>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25</a:t>
            </a:fld>
            <a:endParaRPr lang="en-NZ"/>
          </a:p>
        </p:txBody>
      </p:sp>
    </p:spTree>
    <p:extLst>
      <p:ext uri="{BB962C8B-B14F-4D97-AF65-F5344CB8AC3E}">
        <p14:creationId xmlns:p14="http://schemas.microsoft.com/office/powerpoint/2010/main" val="31135619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26</a:t>
            </a:fld>
            <a:endParaRPr lang="en-NZ"/>
          </a:p>
        </p:txBody>
      </p:sp>
    </p:spTree>
    <p:extLst>
      <p:ext uri="{BB962C8B-B14F-4D97-AF65-F5344CB8AC3E}">
        <p14:creationId xmlns:p14="http://schemas.microsoft.com/office/powerpoint/2010/main" val="796935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“B, Stay 10 big steps away from the tracks at all times.”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27</a:t>
            </a:fld>
            <a:endParaRPr lang="en-NZ"/>
          </a:p>
        </p:txBody>
      </p:sp>
    </p:spTree>
    <p:extLst>
      <p:ext uri="{BB962C8B-B14F-4D97-AF65-F5344CB8AC3E}">
        <p14:creationId xmlns:p14="http://schemas.microsoft.com/office/powerpoint/2010/main" val="1141964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2, It is safe to play on and walk along railway tracks, true or false?”</a:t>
            </a:r>
          </a:p>
          <a:p>
            <a:endParaRPr lang="en-NZ" dirty="0"/>
          </a:p>
          <a:p>
            <a:r>
              <a:rPr lang="en-NZ" dirty="0"/>
              <a:t>“If you think the answer is True, put your hands on your hips.”</a:t>
            </a:r>
          </a:p>
          <a:p>
            <a:pPr defTabSz="990752">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28</a:t>
            </a:fld>
            <a:endParaRPr lang="en-NZ"/>
          </a:p>
        </p:txBody>
      </p:sp>
    </p:spTree>
    <p:extLst>
      <p:ext uri="{BB962C8B-B14F-4D97-AF65-F5344CB8AC3E}">
        <p14:creationId xmlns:p14="http://schemas.microsoft.com/office/powerpoint/2010/main" val="459027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29</a:t>
            </a:fld>
            <a:endParaRPr lang="en-NZ"/>
          </a:p>
        </p:txBody>
      </p:sp>
    </p:spTree>
    <p:extLst>
      <p:ext uri="{BB962C8B-B14F-4D97-AF65-F5344CB8AC3E}">
        <p14:creationId xmlns:p14="http://schemas.microsoft.com/office/powerpoint/2010/main" val="2767097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dirty="0">
                <a:highlight>
                  <a:srgbClr val="FFFF00"/>
                </a:highlight>
              </a:rPr>
              <a:t>Customisation:</a:t>
            </a:r>
          </a:p>
          <a:p>
            <a:pPr marL="185766" indent="-185766">
              <a:buFont typeface="Arial" panose="020B0604020202020204" pitchFamily="34" charset="0"/>
              <a:buChar char="•"/>
            </a:pPr>
            <a:r>
              <a:rPr lang="en-NZ" b="0" i="0" dirty="0">
                <a:highlight>
                  <a:srgbClr val="FFFF00"/>
                </a:highlight>
              </a:rPr>
              <a:t>Replace textbox with appropriate place names.</a:t>
            </a:r>
          </a:p>
          <a:p>
            <a:pPr marL="185766" indent="-185766">
              <a:buFont typeface="Arial" panose="020B0604020202020204" pitchFamily="34" charset="0"/>
              <a:buChar char="•"/>
            </a:pPr>
            <a:r>
              <a:rPr lang="en-NZ" b="0" i="0" dirty="0">
                <a:highlight>
                  <a:srgbClr val="FFFF00"/>
                </a:highlight>
              </a:rPr>
              <a:t>Replace left picture with screenshot of local RLX from google street view.</a:t>
            </a:r>
          </a:p>
          <a:p>
            <a:pPr marL="185766" indent="-185766">
              <a:buFont typeface="Arial" panose="020B0604020202020204" pitchFamily="34" charset="0"/>
              <a:buChar char="•"/>
            </a:pPr>
            <a:r>
              <a:rPr lang="en-NZ" b="0" i="0" dirty="0">
                <a:highlight>
                  <a:srgbClr val="FFFF00"/>
                </a:highlight>
              </a:rPr>
              <a:t>Replace right picture with image of a train carrying local freight type. (Some photo options are off screen to the bottom of the slide). </a:t>
            </a:r>
            <a:endParaRPr lang="en-NZ" b="1" i="1" dirty="0">
              <a:highlight>
                <a:srgbClr val="FFFF00"/>
              </a:highlight>
            </a:endParaRPr>
          </a:p>
          <a:p>
            <a:pPr defTabSz="990752">
              <a:defRPr/>
            </a:pPr>
            <a:endParaRPr lang="en-NZ" b="1" i="1" dirty="0"/>
          </a:p>
          <a:p>
            <a:pPr defTabSz="990752">
              <a:defRPr/>
            </a:pPr>
            <a:r>
              <a:rPr lang="en-NZ" b="1" i="1" dirty="0"/>
              <a:t>Talking points:</a:t>
            </a:r>
          </a:p>
          <a:p>
            <a:endParaRPr lang="en-NZ" dirty="0"/>
          </a:p>
          <a:p>
            <a:r>
              <a:rPr lang="en-NZ" dirty="0"/>
              <a:t>“There is a railway line quite close to your school. It transports [freight type] from [location] to [location].” </a:t>
            </a:r>
            <a:r>
              <a:rPr lang="en-NZ" i="1" dirty="0"/>
              <a:t>(e.g., It transports coal from the West Coast to Christchurch).</a:t>
            </a:r>
          </a:p>
          <a:p>
            <a:endParaRPr lang="en-NZ" i="1" dirty="0"/>
          </a:p>
          <a:p>
            <a:r>
              <a:rPr lang="en-NZ" i="0" dirty="0"/>
              <a:t>“Put your hand up if you recognise the crossing on the left. It is a crossing close to your school that pedestrians, cyclists, cars, and trucks use to cross over the railway lines.”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a:t>
            </a:fld>
            <a:endParaRPr lang="en-NZ"/>
          </a:p>
        </p:txBody>
      </p:sp>
    </p:spTree>
    <p:extLst>
      <p:ext uri="{BB962C8B-B14F-4D97-AF65-F5344CB8AC3E}">
        <p14:creationId xmlns:p14="http://schemas.microsoft.com/office/powerpoint/2010/main" val="33246696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“FALSE! It is very unsafe to play on or walk along the railway tracks. It is also against the law.”</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30</a:t>
            </a:fld>
            <a:endParaRPr lang="en-NZ"/>
          </a:p>
        </p:txBody>
      </p:sp>
    </p:spTree>
    <p:extLst>
      <p:ext uri="{BB962C8B-B14F-4D97-AF65-F5344CB8AC3E}">
        <p14:creationId xmlns:p14="http://schemas.microsoft.com/office/powerpoint/2010/main" val="3432987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3, What should you do if you see someone playing on the railway tracks?”</a:t>
            </a:r>
          </a:p>
          <a:p>
            <a:endParaRPr lang="en-NZ" dirty="0"/>
          </a:p>
          <a:p>
            <a:pPr marL="342900" indent="-342900">
              <a:buFont typeface="+mj-lt"/>
              <a:buAutoNum type="alphaUcPeriod"/>
            </a:pPr>
            <a:r>
              <a:rPr lang="en-NZ" dirty="0"/>
              <a:t>Join in with them and start playing together</a:t>
            </a:r>
          </a:p>
          <a:p>
            <a:pPr marL="342900" indent="-342900">
              <a:buFont typeface="+mj-lt"/>
              <a:buAutoNum type="alphaUcPeriod"/>
            </a:pPr>
            <a:r>
              <a:rPr lang="en-NZ" dirty="0"/>
              <a:t>Tell an adult straight away</a:t>
            </a:r>
          </a:p>
          <a:p>
            <a:pPr marL="371532" indent="-371532">
              <a:buAutoNum type="alphaUcPeriod" startAt="2"/>
            </a:pPr>
            <a:endParaRPr lang="en-NZ" dirty="0"/>
          </a:p>
          <a:p>
            <a:r>
              <a:rPr lang="en-NZ" dirty="0"/>
              <a:t>“If you think the answer is A, put your hands on your hips.”</a:t>
            </a:r>
          </a:p>
          <a:p>
            <a:pPr defTabSz="990752">
              <a:defRPr/>
            </a:pPr>
            <a:r>
              <a:rPr lang="en-NZ" dirty="0"/>
              <a:t>“If you think the answer is B, put your hands in the air.”</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31</a:t>
            </a:fld>
            <a:endParaRPr lang="en-NZ"/>
          </a:p>
        </p:txBody>
      </p:sp>
    </p:spTree>
    <p:extLst>
      <p:ext uri="{BB962C8B-B14F-4D97-AF65-F5344CB8AC3E}">
        <p14:creationId xmlns:p14="http://schemas.microsoft.com/office/powerpoint/2010/main" val="3686871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32</a:t>
            </a:fld>
            <a:endParaRPr lang="en-NZ"/>
          </a:p>
        </p:txBody>
      </p:sp>
    </p:spTree>
    <p:extLst>
      <p:ext uri="{BB962C8B-B14F-4D97-AF65-F5344CB8AC3E}">
        <p14:creationId xmlns:p14="http://schemas.microsoft.com/office/powerpoint/2010/main" val="1675052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“B, tell an adult straight away. This could be a parent, teacher, or a member of the public. Never join in with anyone that is playing near the railway tracks.”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33</a:t>
            </a:fld>
            <a:endParaRPr lang="en-NZ"/>
          </a:p>
        </p:txBody>
      </p:sp>
    </p:spTree>
    <p:extLst>
      <p:ext uri="{BB962C8B-B14F-4D97-AF65-F5344CB8AC3E}">
        <p14:creationId xmlns:p14="http://schemas.microsoft.com/office/powerpoint/2010/main" val="1290364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4, Where are you allowed to cross a railway track?”</a:t>
            </a:r>
          </a:p>
          <a:p>
            <a:endParaRPr lang="en-NZ" dirty="0"/>
          </a:p>
          <a:p>
            <a:pPr marL="342900" indent="-342900">
              <a:buFont typeface="+mj-lt"/>
              <a:buAutoNum type="alphaUcPeriod"/>
            </a:pPr>
            <a:r>
              <a:rPr lang="en-NZ" dirty="0"/>
              <a:t>At a formed crossing with a footpath, yellow lines, and railway signs </a:t>
            </a:r>
          </a:p>
          <a:p>
            <a:pPr marL="342900" indent="-342900">
              <a:buFont typeface="+mj-lt"/>
              <a:buAutoNum type="alphaUcPeriod"/>
            </a:pPr>
            <a:r>
              <a:rPr lang="en-NZ" dirty="0"/>
              <a:t>Anywhere that you want to cross as long as there are no trains coming</a:t>
            </a:r>
          </a:p>
          <a:p>
            <a:endParaRPr lang="en-NZ" dirty="0"/>
          </a:p>
          <a:p>
            <a:r>
              <a:rPr lang="en-NZ" dirty="0"/>
              <a:t>“If you think the answer is A, put your hands on your hips.”</a:t>
            </a:r>
          </a:p>
          <a:p>
            <a:pPr defTabSz="990752">
              <a:defRPr/>
            </a:pPr>
            <a:r>
              <a:rPr lang="en-NZ" dirty="0"/>
              <a:t>“If you think the answer is B, put your hands in the air.”</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34</a:t>
            </a:fld>
            <a:endParaRPr lang="en-NZ"/>
          </a:p>
        </p:txBody>
      </p:sp>
    </p:spTree>
    <p:extLst>
      <p:ext uri="{BB962C8B-B14F-4D97-AF65-F5344CB8AC3E}">
        <p14:creationId xmlns:p14="http://schemas.microsoft.com/office/powerpoint/2010/main" val="4116843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35</a:t>
            </a:fld>
            <a:endParaRPr lang="en-NZ"/>
          </a:p>
        </p:txBody>
      </p:sp>
    </p:spTree>
    <p:extLst>
      <p:ext uri="{BB962C8B-B14F-4D97-AF65-F5344CB8AC3E}">
        <p14:creationId xmlns:p14="http://schemas.microsoft.com/office/powerpoint/2010/main" val="3042771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“A, At a formed crossing with a footpath, yellow lines, and railway signs. Crossing anywhere else is very dangerous. It is trespassing and it is against the law.”</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36</a:t>
            </a:fld>
            <a:endParaRPr lang="en-NZ"/>
          </a:p>
        </p:txBody>
      </p:sp>
    </p:spTree>
    <p:extLst>
      <p:ext uri="{BB962C8B-B14F-4D97-AF65-F5344CB8AC3E}">
        <p14:creationId xmlns:p14="http://schemas.microsoft.com/office/powerpoint/2010/main" val="4461131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5, which of these should you do when crossing a railway track?”</a:t>
            </a:r>
          </a:p>
          <a:p>
            <a:endParaRPr lang="en-NZ" dirty="0"/>
          </a:p>
          <a:p>
            <a:pPr marL="342900" indent="-342900">
              <a:buFont typeface="+mj-lt"/>
              <a:buAutoNum type="alphaUcPeriod"/>
            </a:pPr>
            <a:r>
              <a:rPr lang="en-NZ" dirty="0"/>
              <a:t>Run across as fast as you can to beat any trains coming</a:t>
            </a:r>
          </a:p>
          <a:p>
            <a:pPr marL="342900" indent="-342900">
              <a:buFont typeface="+mj-lt"/>
              <a:buAutoNum type="alphaUcPeriod"/>
            </a:pPr>
            <a:r>
              <a:rPr lang="en-NZ" dirty="0"/>
              <a:t>Cross when the lights are flashing or the bells are ringing</a:t>
            </a:r>
          </a:p>
          <a:p>
            <a:pPr marL="342900" indent="-342900">
              <a:buFont typeface="+mj-lt"/>
              <a:buAutoNum type="alphaUcPeriod"/>
            </a:pPr>
            <a:r>
              <a:rPr lang="en-NZ" dirty="0"/>
              <a:t>Stop, look both ways and listen to make sure there are no trains coming</a:t>
            </a:r>
          </a:p>
          <a:p>
            <a:endParaRPr lang="en-NZ" dirty="0"/>
          </a:p>
          <a:p>
            <a:r>
              <a:rPr lang="en-NZ" dirty="0"/>
              <a:t>“If you think the answer is A, put your hands on your hips.”</a:t>
            </a:r>
          </a:p>
          <a:p>
            <a:pPr defTabSz="990752">
              <a:defRPr/>
            </a:pPr>
            <a:r>
              <a:rPr lang="en-NZ" dirty="0"/>
              <a:t>“If you think the answer is B, put your hands in the air.”</a:t>
            </a:r>
          </a:p>
          <a:p>
            <a:pPr defTabSz="990752">
              <a:defRPr/>
            </a:pPr>
            <a:r>
              <a:rPr lang="en-NZ" dirty="0"/>
              <a:t>“If you think the answer is C, put your hands on your head.”</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37</a:t>
            </a:fld>
            <a:endParaRPr lang="en-NZ"/>
          </a:p>
        </p:txBody>
      </p:sp>
    </p:spTree>
    <p:extLst>
      <p:ext uri="{BB962C8B-B14F-4D97-AF65-F5344CB8AC3E}">
        <p14:creationId xmlns:p14="http://schemas.microsoft.com/office/powerpoint/2010/main" val="12354661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38</a:t>
            </a:fld>
            <a:endParaRPr lang="en-NZ"/>
          </a:p>
        </p:txBody>
      </p:sp>
    </p:spTree>
    <p:extLst>
      <p:ext uri="{BB962C8B-B14F-4D97-AF65-F5344CB8AC3E}">
        <p14:creationId xmlns:p14="http://schemas.microsoft.com/office/powerpoint/2010/main" val="1840634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pPr defTabSz="990752">
              <a:defRPr/>
            </a:pPr>
            <a:r>
              <a:rPr lang="en-NZ" dirty="0"/>
              <a:t>“C, Stop, look both ways and listen to make sure there are no trains coming.”</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39</a:t>
            </a:fld>
            <a:endParaRPr lang="en-NZ"/>
          </a:p>
        </p:txBody>
      </p:sp>
    </p:spTree>
    <p:extLst>
      <p:ext uri="{BB962C8B-B14F-4D97-AF65-F5344CB8AC3E}">
        <p14:creationId xmlns:p14="http://schemas.microsoft.com/office/powerpoint/2010/main" val="1727075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“This is one of our locomotive engines. Can anyone tell me what noise they make?”</a:t>
            </a:r>
          </a:p>
          <a:p>
            <a:endParaRPr lang="en-NZ" dirty="0"/>
          </a:p>
          <a:p>
            <a:r>
              <a:rPr lang="en-NZ" dirty="0"/>
              <a:t>[Kids make noises]</a:t>
            </a:r>
          </a:p>
          <a:p>
            <a:endParaRPr lang="en-NZ" dirty="0"/>
          </a:p>
          <a:p>
            <a:r>
              <a:rPr lang="en-NZ" dirty="0"/>
              <a:t>“Train drivers sound the horn to warn people when they are approaching a level crossing. They also flash their headlights.”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a:t>
            </a:fld>
            <a:endParaRPr lang="en-NZ"/>
          </a:p>
        </p:txBody>
      </p:sp>
    </p:spTree>
    <p:extLst>
      <p:ext uri="{BB962C8B-B14F-4D97-AF65-F5344CB8AC3E}">
        <p14:creationId xmlns:p14="http://schemas.microsoft.com/office/powerpoint/2010/main" val="466159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6, Trains can come from any direction at any time:, true or false?”</a:t>
            </a:r>
          </a:p>
          <a:p>
            <a:endParaRPr lang="en-NZ" dirty="0"/>
          </a:p>
          <a:p>
            <a:r>
              <a:rPr lang="en-NZ" dirty="0"/>
              <a:t>“If you think the answer is True, put your hands on your hips.”</a:t>
            </a:r>
          </a:p>
          <a:p>
            <a:pPr defTabSz="990752">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40</a:t>
            </a:fld>
            <a:endParaRPr lang="en-NZ"/>
          </a:p>
        </p:txBody>
      </p:sp>
    </p:spTree>
    <p:extLst>
      <p:ext uri="{BB962C8B-B14F-4D97-AF65-F5344CB8AC3E}">
        <p14:creationId xmlns:p14="http://schemas.microsoft.com/office/powerpoint/2010/main" val="34529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41</a:t>
            </a:fld>
            <a:endParaRPr lang="en-NZ"/>
          </a:p>
        </p:txBody>
      </p:sp>
    </p:spTree>
    <p:extLst>
      <p:ext uri="{BB962C8B-B14F-4D97-AF65-F5344CB8AC3E}">
        <p14:creationId xmlns:p14="http://schemas.microsoft.com/office/powerpoint/2010/main" val="6922521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pPr defTabSz="990752">
              <a:defRPr/>
            </a:pPr>
            <a:r>
              <a:rPr lang="en-NZ" dirty="0"/>
              <a:t>“True! Trains do not always run to schedule, so you should expect them from either direction at any time. Other rail vehicles do not run on any schedules.” </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42</a:t>
            </a:fld>
            <a:endParaRPr lang="en-NZ"/>
          </a:p>
        </p:txBody>
      </p:sp>
    </p:spTree>
    <p:extLst>
      <p:ext uri="{BB962C8B-B14F-4D97-AF65-F5344CB8AC3E}">
        <p14:creationId xmlns:p14="http://schemas.microsoft.com/office/powerpoint/2010/main" val="35808629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“Question 7, In an emergency, trains can stop quickly, true or false?”</a:t>
            </a:r>
          </a:p>
          <a:p>
            <a:endParaRPr lang="en-NZ" dirty="0"/>
          </a:p>
          <a:p>
            <a:r>
              <a:rPr lang="en-NZ" dirty="0"/>
              <a:t>“If you think the answer is True, put your hands on your hips.”</a:t>
            </a:r>
          </a:p>
          <a:p>
            <a:pPr defTabSz="990752">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43</a:t>
            </a:fld>
            <a:endParaRPr lang="en-NZ"/>
          </a:p>
        </p:txBody>
      </p:sp>
    </p:spTree>
    <p:extLst>
      <p:ext uri="{BB962C8B-B14F-4D97-AF65-F5344CB8AC3E}">
        <p14:creationId xmlns:p14="http://schemas.microsoft.com/office/powerpoint/2010/main" val="40256528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44</a:t>
            </a:fld>
            <a:endParaRPr lang="en-NZ"/>
          </a:p>
        </p:txBody>
      </p:sp>
    </p:spTree>
    <p:extLst>
      <p:ext uri="{BB962C8B-B14F-4D97-AF65-F5344CB8AC3E}">
        <p14:creationId xmlns:p14="http://schemas.microsoft.com/office/powerpoint/2010/main" val="14746416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pPr defTabSz="990752">
              <a:defRPr/>
            </a:pPr>
            <a:r>
              <a:rPr lang="en-NZ" dirty="0"/>
              <a:t>“False! Trains can keep going for up to 1000 metres before they come to a complete stop, this can take a whole minute.”</a:t>
            </a:r>
            <a:endParaRPr lang="en-NZ" dirty="0">
              <a:highlight>
                <a:srgbClr val="FFFF00"/>
              </a:highlight>
            </a:endParaRP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45</a:t>
            </a:fld>
            <a:endParaRPr lang="en-NZ"/>
          </a:p>
        </p:txBody>
      </p:sp>
    </p:spTree>
    <p:extLst>
      <p:ext uri="{BB962C8B-B14F-4D97-AF65-F5344CB8AC3E}">
        <p14:creationId xmlns:p14="http://schemas.microsoft.com/office/powerpoint/2010/main" val="2138035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“Ka pai everyone!” (good job)</a:t>
            </a:r>
          </a:p>
          <a:p>
            <a:endParaRPr lang="en-NZ" dirty="0"/>
          </a:p>
          <a:p>
            <a:r>
              <a:rPr lang="en-NZ" dirty="0"/>
              <a:t>“You are all Rail Safety Week champions!”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46</a:t>
            </a:fld>
            <a:endParaRPr lang="en-NZ"/>
          </a:p>
        </p:txBody>
      </p:sp>
    </p:spTree>
    <p:extLst>
      <p:ext uri="{BB962C8B-B14F-4D97-AF65-F5344CB8AC3E}">
        <p14:creationId xmlns:p14="http://schemas.microsoft.com/office/powerpoint/2010/main" val="1626233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dirty="0"/>
              <a:t>Talking points:</a:t>
            </a:r>
          </a:p>
          <a:p>
            <a:endParaRPr lang="en-NZ" dirty="0"/>
          </a:p>
          <a:p>
            <a:r>
              <a:rPr lang="en-NZ" dirty="0"/>
              <a:t>“Any questions?”</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47</a:t>
            </a:fld>
            <a:endParaRPr lang="en-NZ"/>
          </a:p>
        </p:txBody>
      </p:sp>
    </p:spTree>
    <p:extLst>
      <p:ext uri="{BB962C8B-B14F-4D97-AF65-F5344CB8AC3E}">
        <p14:creationId xmlns:p14="http://schemas.microsoft.com/office/powerpoint/2010/main" val="1504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“The rail corridor includes the tracks at train stations, level crossings, and our freight yards. You are only allowed to be near the rail corridor if you are at level crossings or at a train station. Anywhere else is out of bounds. It is trespassing and it is against the law to be there.”</a:t>
            </a:r>
          </a:p>
          <a:p>
            <a:endParaRPr lang="en-NZ" sz="1100" dirty="0"/>
          </a:p>
          <a:p>
            <a:endParaRPr lang="en-NZ" sz="1100" dirty="0"/>
          </a:p>
          <a:p>
            <a:r>
              <a:rPr lang="en-NZ" sz="1100" i="1" dirty="0"/>
              <a:t>Note:</a:t>
            </a:r>
          </a:p>
          <a:p>
            <a:r>
              <a:rPr lang="en-NZ" sz="1100" i="1" dirty="0"/>
              <a:t>Picture A shows the rail corridor. The corridor includes the area of land at least 5 metres on either side of the middle of the track. </a:t>
            </a:r>
          </a:p>
          <a:p>
            <a:r>
              <a:rPr lang="en-NZ" sz="1100" i="1" dirty="0"/>
              <a:t>Picture B shows the rail corridor with two sets of tracks separated by a fence.</a:t>
            </a:r>
          </a:p>
          <a:p>
            <a:r>
              <a:rPr lang="en-NZ" sz="1100" i="1" dirty="0"/>
              <a:t>Picture C shows a level crossing which is also part of the rail corridor. This is a legal place where pedestrians and traffic can cross the rail corridor provided the warning bells, lights and barrier arms are not operating.</a:t>
            </a:r>
          </a:p>
          <a:p>
            <a:r>
              <a:rPr lang="en-NZ" sz="1100" i="1" dirty="0"/>
              <a:t>Picture D shows a freight yard. The whole freight yard is part of the rail corridor and is out of bounds.</a:t>
            </a:r>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5</a:t>
            </a:fld>
            <a:endParaRPr lang="en-NZ"/>
          </a:p>
        </p:txBody>
      </p:sp>
    </p:spTree>
    <p:extLst>
      <p:ext uri="{BB962C8B-B14F-4D97-AF65-F5344CB8AC3E}">
        <p14:creationId xmlns:p14="http://schemas.microsoft.com/office/powerpoint/2010/main" val="3213348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highlight>
                <a:srgbClr val="FFFF00"/>
              </a:highlight>
            </a:endParaRPr>
          </a:p>
          <a:p>
            <a:r>
              <a:rPr lang="en-NZ" dirty="0"/>
              <a:t>“Never walk near the tracks. You must be at least 5 metres, or ten big steps away from the tracks at all times. Who wants to help me show everyone how far away ten big steps is?”</a:t>
            </a:r>
          </a:p>
          <a:p>
            <a:endParaRPr lang="en-NZ" dirty="0"/>
          </a:p>
          <a:p>
            <a:r>
              <a:rPr lang="en-NZ" dirty="0"/>
              <a:t>[Choose student. Pace out ten big steps and have the rest of the students count along. Note: This will be dependent on the available space.]</a:t>
            </a:r>
          </a:p>
          <a:p>
            <a:endParaRPr lang="en-NZ" dirty="0"/>
          </a:p>
          <a:p>
            <a:endParaRPr lang="en-NZ" dirty="0"/>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6</a:t>
            </a:fld>
            <a:endParaRPr lang="en-NZ"/>
          </a:p>
        </p:txBody>
      </p:sp>
    </p:spTree>
    <p:extLst>
      <p:ext uri="{BB962C8B-B14F-4D97-AF65-F5344CB8AC3E}">
        <p14:creationId xmlns:p14="http://schemas.microsoft.com/office/powerpoint/2010/main" val="336303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endParaRPr lang="en-NZ" dirty="0"/>
          </a:p>
          <a:p>
            <a:r>
              <a:rPr lang="en-NZ" dirty="0"/>
              <a:t>“Have you seen any of these vehicles on the train tracks? If you have, put your hand up.”</a:t>
            </a:r>
          </a:p>
          <a:p>
            <a:endParaRPr lang="en-NZ" dirty="0"/>
          </a:p>
          <a:p>
            <a:r>
              <a:rPr lang="en-NZ"/>
              <a:t>“Some </a:t>
            </a:r>
            <a:r>
              <a:rPr lang="en-NZ" dirty="0"/>
              <a:t>of you might not know that it is not just trains that run on the tracks. There are also diggers, cherry-pickers, trucks, and lots of other types of vehicles that run on the tracks. You must always give way to all rail vehicles, not just trains. You must be careful around all of these vehicles.”</a:t>
            </a:r>
          </a:p>
          <a:p>
            <a:endParaRPr lang="en-NZ" dirty="0"/>
          </a:p>
          <a:p>
            <a:endParaRPr lang="en-NZ" dirty="0"/>
          </a:p>
          <a:p>
            <a:r>
              <a:rPr lang="en-NZ" sz="1100" i="1" dirty="0"/>
              <a:t>Note:</a:t>
            </a:r>
          </a:p>
          <a:p>
            <a:r>
              <a:rPr lang="en-NZ" sz="1100" i="1" dirty="0"/>
              <a:t>Picture A shows a locomotive engine </a:t>
            </a:r>
          </a:p>
          <a:p>
            <a:r>
              <a:rPr lang="en-NZ" sz="1100" i="1" dirty="0"/>
              <a:t>Picture B shows a Hi-Rail excavator replacing sleepers.</a:t>
            </a:r>
          </a:p>
          <a:p>
            <a:r>
              <a:rPr lang="en-NZ" sz="1100" i="1" dirty="0"/>
              <a:t>Picture C shows a Hi-Rail cherry-picker working on the overhead wires.</a:t>
            </a:r>
          </a:p>
          <a:p>
            <a:r>
              <a:rPr lang="en-NZ" sz="1100" i="1" dirty="0"/>
              <a:t>Picture D shows a Hi-Rail truck.</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7</a:t>
            </a:fld>
            <a:endParaRPr lang="en-NZ"/>
          </a:p>
        </p:txBody>
      </p:sp>
    </p:spTree>
    <p:extLst>
      <p:ext uri="{BB962C8B-B14F-4D97-AF65-F5344CB8AC3E}">
        <p14:creationId xmlns:p14="http://schemas.microsoft.com/office/powerpoint/2010/main" val="3530317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pPr defTabSz="990752">
              <a:defRPr/>
            </a:pPr>
            <a:endParaRPr lang="en-NZ" b="1" i="1" dirty="0"/>
          </a:p>
          <a:p>
            <a:pPr defTabSz="990752">
              <a:defRPr/>
            </a:pPr>
            <a:r>
              <a:rPr lang="en-NZ" b="0" i="0" dirty="0"/>
              <a:t>“Here are some pedestrian-only level crossings. In picture A you can see a bridge that pedestrians can use to cross on top the tracks. The other pictures show crossings where you walk directly across the tracks. Some of them have automatic gates that shut when a train is coming. Others do not have gates, so you must always check for trains before crossing. It is unsafe and it is against the law to cross anywhere other than a level crossing.”</a:t>
            </a:r>
            <a:endParaRPr lang="en-NZ" dirty="0"/>
          </a:p>
          <a:p>
            <a:pPr defTabSz="990752">
              <a:defRPr/>
            </a:pPr>
            <a:endParaRPr lang="en-NZ" b="0" i="0" dirty="0"/>
          </a:p>
          <a:p>
            <a:endParaRPr lang="en-NZ" dirty="0"/>
          </a:p>
          <a:p>
            <a:r>
              <a:rPr lang="en-NZ" sz="1100" i="1" dirty="0"/>
              <a:t>Note:</a:t>
            </a:r>
          </a:p>
          <a:p>
            <a:r>
              <a:rPr lang="en-NZ" sz="1100" i="1" dirty="0"/>
              <a:t>Picture A shows a pedestrian bridge. People use these to cross safely above railway tracks.</a:t>
            </a:r>
          </a:p>
          <a:p>
            <a:r>
              <a:rPr lang="en-NZ" sz="1100" i="1" dirty="0"/>
              <a:t>Picture B shows a pedestrian crossing with automatic gates. Flashing lights and bells activate, and gates close when a train is approaching. An emergency gate can be used if the gates start closing while someone has already started crossing.</a:t>
            </a:r>
          </a:p>
          <a:p>
            <a:r>
              <a:rPr lang="en-NZ" sz="1100" i="1" dirty="0"/>
              <a:t>Picture C shows a pedestrian crossing with a maze. A zigzag path with railings and warning signs before and after the railway tracks. The zigzag helps a pedestrian to look left and right before crossing. </a:t>
            </a:r>
          </a:p>
          <a:p>
            <a:r>
              <a:rPr lang="en-NZ" sz="1100" i="1" dirty="0"/>
              <a:t>Picture D shows a pedestrian crossing with flashing lights and bells and barrier arms on the road. The pedestrians wait behind the yellow line. Before crossing they need to wait for the alarms to stop and check that no trains are coming. </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8</a:t>
            </a:fld>
            <a:endParaRPr lang="en-NZ"/>
          </a:p>
        </p:txBody>
      </p:sp>
    </p:spTree>
    <p:extLst>
      <p:ext uri="{BB962C8B-B14F-4D97-AF65-F5344CB8AC3E}">
        <p14:creationId xmlns:p14="http://schemas.microsoft.com/office/powerpoint/2010/main" val="3131085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b="1" i="1" dirty="0"/>
              <a:t>Talking points:</a:t>
            </a:r>
          </a:p>
          <a:p>
            <a:pPr marL="247688" indent="-247688">
              <a:buAutoNum type="alphaUcPeriod"/>
            </a:pPr>
            <a:endParaRPr lang="en-NZ" dirty="0"/>
          </a:p>
          <a:p>
            <a:r>
              <a:rPr lang="en-NZ" dirty="0"/>
              <a:t>“Here you can see different examples of level crossings. These are the only places where you are allowed to cross the train tracks. Some level crossings have lights and bells that tell you when a train is coming. Others do not have lights and bells, they only have STOP or Give Way signs. If you’re driving in the car with your parents/whanau they need to stop and look both ways. They must only drive across when there are no trains in sight.”</a:t>
            </a:r>
          </a:p>
          <a:p>
            <a:endParaRPr lang="en-NZ" dirty="0"/>
          </a:p>
          <a:p>
            <a:endParaRPr lang="en-NZ" dirty="0"/>
          </a:p>
          <a:p>
            <a:r>
              <a:rPr lang="en-NZ" sz="1100" i="1" dirty="0"/>
              <a:t>Note:</a:t>
            </a:r>
          </a:p>
          <a:p>
            <a:r>
              <a:rPr lang="en-NZ" sz="1100" i="1" dirty="0"/>
              <a:t>Picture A shows an urban level crossing with barrier arms, lights, and bells.</a:t>
            </a:r>
          </a:p>
          <a:p>
            <a:r>
              <a:rPr lang="en-NZ" sz="1100" i="1" dirty="0"/>
              <a:t>Picture B shows a rural level crossing with lights and bells only.</a:t>
            </a:r>
          </a:p>
          <a:p>
            <a:r>
              <a:rPr lang="en-NZ" sz="1100" i="1" dirty="0"/>
              <a:t>Picture C shows a crossing on private land which is required by law to have signage appropriate to the heaviness of the traffic flow.</a:t>
            </a:r>
          </a:p>
          <a:p>
            <a:r>
              <a:rPr lang="en-NZ" sz="1100" i="1" dirty="0"/>
              <a:t>Picture D shows a level crossing with a crossbuck, a Stop sign, and a ‘Look for trains’ sign. Another sign restricts heavy vehicles over a certain length. </a:t>
            </a:r>
          </a:p>
          <a:p>
            <a:endParaRPr lang="en-NZ" dirty="0"/>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9</a:t>
            </a:fld>
            <a:endParaRPr lang="en-NZ"/>
          </a:p>
        </p:txBody>
      </p:sp>
    </p:spTree>
    <p:extLst>
      <p:ext uri="{BB962C8B-B14F-4D97-AF65-F5344CB8AC3E}">
        <p14:creationId xmlns:p14="http://schemas.microsoft.com/office/powerpoint/2010/main" val="30787497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gi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3.wdp"/><Relationship Id="rId7" Type="http://schemas.openxmlformats.org/officeDocument/2006/relationships/image" Target="../media/image6.gif"/><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4.wdp"/><Relationship Id="rId7" Type="http://schemas.openxmlformats.org/officeDocument/2006/relationships/image" Target="../media/image6.gif"/><Relationship Id="rId2" Type="http://schemas.openxmlformats.org/officeDocument/2006/relationships/image" Target="../media/image11.pn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12.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CCA52D-8605-EE3F-37DB-DE21D98246CE}"/>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8" name="Picture 7" descr="A cartoon face with a black background&#10;&#10;Description automatically generated">
            <a:extLst>
              <a:ext uri="{FF2B5EF4-FFF2-40B4-BE49-F238E27FC236}">
                <a16:creationId xmlns:a16="http://schemas.microsoft.com/office/drawing/2014/main" id="{D8BA97FE-73B4-C0CE-981E-78E221BA8E89}"/>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r="414"/>
          <a:stretch/>
        </p:blipFill>
        <p:spPr>
          <a:xfrm>
            <a:off x="0" y="-88443"/>
            <a:ext cx="12192000" cy="6196515"/>
          </a:xfrm>
          <a:prstGeom prst="rect">
            <a:avLst/>
          </a:prstGeom>
        </p:spPr>
      </p:pic>
      <p:sp>
        <p:nvSpPr>
          <p:cNvPr id="9" name="Text Placeholder 21">
            <a:extLst>
              <a:ext uri="{FF2B5EF4-FFF2-40B4-BE49-F238E27FC236}">
                <a16:creationId xmlns:a16="http://schemas.microsoft.com/office/drawing/2014/main" id="{911BE147-A790-3055-3B3A-D5D5BC2A93D3}"/>
              </a:ext>
            </a:extLst>
          </p:cNvPr>
          <p:cNvSpPr>
            <a:spLocks noGrp="1"/>
          </p:cNvSpPr>
          <p:nvPr>
            <p:ph type="body" sz="quarter" idx="10" hasCustomPrompt="1"/>
          </p:nvPr>
        </p:nvSpPr>
        <p:spPr>
          <a:xfrm>
            <a:off x="4206625" y="824256"/>
            <a:ext cx="5535585" cy="1128712"/>
          </a:xfrm>
          <a:prstGeom prst="rect">
            <a:avLst/>
          </a:prstGeom>
        </p:spPr>
        <p:txBody>
          <a:bodyPr/>
          <a:lstStyle>
            <a:lvl1pPr>
              <a:defRPr/>
            </a:lvl1pPr>
            <a:lvl5pPr marL="1828800" indent="0">
              <a:buNone/>
              <a:defRPr/>
            </a:lvl5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Bold" panose="020B0704020202020204" pitchFamily="34" charset="0"/>
              </a:rPr>
              <a:t>SCHOOL NAME</a:t>
            </a:r>
          </a:p>
          <a:p>
            <a:pPr lvl="4"/>
            <a:endParaRPr lang="en-NZ" dirty="0"/>
          </a:p>
        </p:txBody>
      </p:sp>
      <p:sp>
        <p:nvSpPr>
          <p:cNvPr id="10" name="Picture Placeholder 23">
            <a:extLst>
              <a:ext uri="{FF2B5EF4-FFF2-40B4-BE49-F238E27FC236}">
                <a16:creationId xmlns:a16="http://schemas.microsoft.com/office/drawing/2014/main" id="{8FC40284-A240-D552-3B41-80038996264E}"/>
              </a:ext>
            </a:extLst>
          </p:cNvPr>
          <p:cNvSpPr>
            <a:spLocks noGrp="1"/>
          </p:cNvSpPr>
          <p:nvPr>
            <p:ph type="pic" sz="quarter" idx="11" hasCustomPrompt="1"/>
          </p:nvPr>
        </p:nvSpPr>
        <p:spPr>
          <a:xfrm>
            <a:off x="2308990" y="626533"/>
            <a:ext cx="1744367" cy="1561327"/>
          </a:xfrm>
          <a:prstGeom prst="rect">
            <a:avLst/>
          </a:prstGeom>
        </p:spPr>
        <p:txBody>
          <a:bodyPr>
            <a:normAutofit/>
          </a:bodyPr>
          <a:lstStyle>
            <a:lvl1pPr marL="0" indent="0">
              <a:buNone/>
              <a:defRPr sz="2400">
                <a:highlight>
                  <a:srgbClr val="FFFF00"/>
                </a:highlight>
              </a:defRPr>
            </a:lvl1pPr>
          </a:lstStyle>
          <a:p>
            <a:r>
              <a:rPr lang="en-NZ" dirty="0"/>
              <a:t>SCHOOL LOGO PICTURE</a:t>
            </a:r>
          </a:p>
        </p:txBody>
      </p:sp>
      <p:pic>
        <p:nvPicPr>
          <p:cNvPr id="11" name="Picture 10" descr="A white cloud in a black background&#10;&#10;Description automatically generated with low confidence">
            <a:extLst>
              <a:ext uri="{FF2B5EF4-FFF2-40B4-BE49-F238E27FC236}">
                <a16:creationId xmlns:a16="http://schemas.microsoft.com/office/drawing/2014/main" id="{150664DA-7C27-451D-7137-23C77CB84A6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896018" y="1641180"/>
            <a:ext cx="1269276" cy="525842"/>
          </a:xfrm>
          <a:prstGeom prst="rect">
            <a:avLst/>
          </a:prstGeom>
          <a:effectLst>
            <a:innerShdw blurRad="114300">
              <a:schemeClr val="accent5">
                <a:lumMod val="40000"/>
                <a:lumOff val="60000"/>
              </a:schemeClr>
            </a:innerShdw>
          </a:effectLst>
        </p:spPr>
      </p:pic>
      <p:pic>
        <p:nvPicPr>
          <p:cNvPr id="12" name="Picture 11" descr="A white cloud in a black background&#10;&#10;Description automatically generated with low confidence">
            <a:extLst>
              <a:ext uri="{FF2B5EF4-FFF2-40B4-BE49-F238E27FC236}">
                <a16:creationId xmlns:a16="http://schemas.microsoft.com/office/drawing/2014/main" id="{7086CBA8-1C4E-26BF-998B-F98EEE67773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0684356" y="896575"/>
            <a:ext cx="1228719" cy="598161"/>
          </a:xfrm>
          <a:prstGeom prst="rect">
            <a:avLst/>
          </a:prstGeom>
          <a:effectLst>
            <a:innerShdw blurRad="114300">
              <a:schemeClr val="accent5">
                <a:lumMod val="40000"/>
                <a:lumOff val="60000"/>
              </a:schemeClr>
            </a:innerShdw>
          </a:effectLst>
        </p:spPr>
      </p:pic>
      <p:pic>
        <p:nvPicPr>
          <p:cNvPr id="13" name="Picture 12" descr="A white cloud in a black background&#10;&#10;Description automatically generated with low confidence">
            <a:extLst>
              <a:ext uri="{FF2B5EF4-FFF2-40B4-BE49-F238E27FC236}">
                <a16:creationId xmlns:a16="http://schemas.microsoft.com/office/drawing/2014/main" id="{20DC4585-3057-AED5-EA15-72F868EF2BD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2325966" y="3166079"/>
            <a:ext cx="1269276" cy="525842"/>
          </a:xfrm>
          <a:prstGeom prst="rect">
            <a:avLst/>
          </a:prstGeom>
          <a:effectLst>
            <a:innerShdw blurRad="114300">
              <a:schemeClr val="accent5">
                <a:lumMod val="60000"/>
                <a:lumOff val="40000"/>
              </a:schemeClr>
            </a:innerShdw>
          </a:effectLst>
        </p:spPr>
      </p:pic>
      <p:grpSp>
        <p:nvGrpSpPr>
          <p:cNvPr id="14" name="Group 13">
            <a:extLst>
              <a:ext uri="{FF2B5EF4-FFF2-40B4-BE49-F238E27FC236}">
                <a16:creationId xmlns:a16="http://schemas.microsoft.com/office/drawing/2014/main" id="{B0A449F0-592F-B20F-A9A2-8CD3C3E1F129}"/>
              </a:ext>
            </a:extLst>
          </p:cNvPr>
          <p:cNvGrpSpPr/>
          <p:nvPr userDrawn="1"/>
        </p:nvGrpSpPr>
        <p:grpSpPr>
          <a:xfrm>
            <a:off x="763392" y="731205"/>
            <a:ext cx="1002995" cy="1002995"/>
            <a:chOff x="763392" y="731205"/>
            <a:chExt cx="1002995" cy="1002995"/>
          </a:xfrm>
        </p:grpSpPr>
        <p:sp>
          <p:nvSpPr>
            <p:cNvPr id="15" name="Oval 14">
              <a:extLst>
                <a:ext uri="{FF2B5EF4-FFF2-40B4-BE49-F238E27FC236}">
                  <a16:creationId xmlns:a16="http://schemas.microsoft.com/office/drawing/2014/main" id="{0FB3B47E-2A58-3A36-0436-C41021250792}"/>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Oval 15">
              <a:extLst>
                <a:ext uri="{FF2B5EF4-FFF2-40B4-BE49-F238E27FC236}">
                  <a16:creationId xmlns:a16="http://schemas.microsoft.com/office/drawing/2014/main" id="{114ECCB7-5742-32AE-E65F-B15D1403724C}"/>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17" name="Rectangle 16">
            <a:extLst>
              <a:ext uri="{FF2B5EF4-FFF2-40B4-BE49-F238E27FC236}">
                <a16:creationId xmlns:a16="http://schemas.microsoft.com/office/drawing/2014/main" id="{857F5254-03DB-6FC2-E56C-756B7E77DCE2}"/>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0" name="Picture 19" descr="A picture containing orange&#10;&#10;Description automatically generated">
            <a:extLst>
              <a:ext uri="{FF2B5EF4-FFF2-40B4-BE49-F238E27FC236}">
                <a16:creationId xmlns:a16="http://schemas.microsoft.com/office/drawing/2014/main" id="{43C997B8-C59B-166C-A750-2A2B6FCADD27}"/>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13640">
            <a:off x="3020700" y="2703498"/>
            <a:ext cx="490043" cy="375488"/>
          </a:xfrm>
          <a:prstGeom prst="rect">
            <a:avLst/>
          </a:prstGeom>
        </p:spPr>
      </p:pic>
      <p:pic>
        <p:nvPicPr>
          <p:cNvPr id="21" name="Picture 20" descr="A picture containing orange&#10;&#10;Description automatically generated">
            <a:extLst>
              <a:ext uri="{FF2B5EF4-FFF2-40B4-BE49-F238E27FC236}">
                <a16:creationId xmlns:a16="http://schemas.microsoft.com/office/drawing/2014/main" id="{0E37FD43-8123-3BC1-6BFD-8B6E225C5C0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18559595">
            <a:off x="9196679" y="2394982"/>
            <a:ext cx="490043" cy="375488"/>
          </a:xfrm>
          <a:prstGeom prst="rect">
            <a:avLst/>
          </a:prstGeom>
        </p:spPr>
      </p:pic>
      <p:pic>
        <p:nvPicPr>
          <p:cNvPr id="22" name="Picture 21">
            <a:extLst>
              <a:ext uri="{FF2B5EF4-FFF2-40B4-BE49-F238E27FC236}">
                <a16:creationId xmlns:a16="http://schemas.microsoft.com/office/drawing/2014/main" id="{398B07B6-FADA-D9E2-016C-A5995E9BF800}"/>
              </a:ext>
            </a:extLst>
          </p:cNvPr>
          <p:cNvPicPr>
            <a:picLocks noChangeAspect="1"/>
          </p:cNvPicPr>
          <p:nvPr userDrawn="1"/>
        </p:nvPicPr>
        <p:blipFill rotWithShape="1">
          <a:blip r:embed="rId6" cstate="screen">
            <a:extLst>
              <a:ext uri="{BEBA8EAE-BF5A-486C-A8C5-ECC9F3942E4B}">
                <a14:imgProps xmlns:a14="http://schemas.microsoft.com/office/drawing/2010/main">
                  <a14:imgLayer r:embed="rId7">
                    <a14:imgEffect>
                      <a14:brightnessContrast bright="3000"/>
                    </a14:imgEffect>
                  </a14:imgLayer>
                </a14:imgProps>
              </a:ext>
              <a:ext uri="{28A0092B-C50C-407E-A947-70E740481C1C}">
                <a14:useLocalDpi xmlns:a14="http://schemas.microsoft.com/office/drawing/2010/main"/>
              </a:ext>
            </a:extLst>
          </a:blip>
          <a:srcRect l="32644" t="11200" r="34419" b="11214"/>
          <a:stretch/>
        </p:blipFill>
        <p:spPr>
          <a:xfrm>
            <a:off x="3823424" y="2712336"/>
            <a:ext cx="1269276" cy="2989964"/>
          </a:xfrm>
          <a:prstGeom prst="rect">
            <a:avLst/>
          </a:prstGeom>
          <a:effectLst>
            <a:glow rad="63500">
              <a:schemeClr val="bg1"/>
            </a:glow>
            <a:outerShdw blurRad="76200" dist="12700" dir="2700000" sy="-23000" kx="-800400" algn="bl" rotWithShape="0">
              <a:prstClr val="black">
                <a:alpha val="20000"/>
              </a:prstClr>
            </a:outerShdw>
          </a:effectLst>
        </p:spPr>
      </p:pic>
      <p:pic>
        <p:nvPicPr>
          <p:cNvPr id="23" name="Picture 22">
            <a:extLst>
              <a:ext uri="{FF2B5EF4-FFF2-40B4-BE49-F238E27FC236}">
                <a16:creationId xmlns:a16="http://schemas.microsoft.com/office/drawing/2014/main" id="{844B9A84-FEC1-D7FA-8009-A515B164FF4D}"/>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flipH="1">
            <a:off x="7359385" y="2610736"/>
            <a:ext cx="1556740" cy="3091564"/>
          </a:xfrm>
          <a:prstGeom prst="rect">
            <a:avLst/>
          </a:prstGeom>
          <a:effectLst>
            <a:glow rad="63500">
              <a:schemeClr val="bg1"/>
            </a:glow>
            <a:outerShdw blurRad="76200" dist="12700" dir="2700000" sy="-23000" kx="-800400" algn="bl" rotWithShape="0">
              <a:prstClr val="black">
                <a:alpha val="20000"/>
              </a:prstClr>
            </a:outerShdw>
          </a:effectLst>
        </p:spPr>
      </p:pic>
      <p:pic>
        <p:nvPicPr>
          <p:cNvPr id="24" name="Picture 23">
            <a:extLst>
              <a:ext uri="{FF2B5EF4-FFF2-40B4-BE49-F238E27FC236}">
                <a16:creationId xmlns:a16="http://schemas.microsoft.com/office/drawing/2014/main" id="{D63C4C59-05BD-CF0A-0F59-C330B1BA3A59}"/>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25" name="Picture 24">
            <a:extLst>
              <a:ext uri="{FF2B5EF4-FFF2-40B4-BE49-F238E27FC236}">
                <a16:creationId xmlns:a16="http://schemas.microsoft.com/office/drawing/2014/main" id="{6D40632E-D3F2-10AB-B51E-90BB475B2A15}"/>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10571208" y="6267603"/>
            <a:ext cx="1308840" cy="393239"/>
          </a:xfrm>
          <a:prstGeom prst="rect">
            <a:avLst/>
          </a:prstGeom>
        </p:spPr>
      </p:pic>
    </p:spTree>
    <p:extLst>
      <p:ext uri="{BB962C8B-B14F-4D97-AF65-F5344CB8AC3E}">
        <p14:creationId xmlns:p14="http://schemas.microsoft.com/office/powerpoint/2010/main" val="357721058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1000"/>
                                  </p:stCondLst>
                                  <p:childTnLst>
                                    <p:animMotion origin="layout" path="M 0.0013 0.07245 L 0.0013 0.01875 L 0.0013 0.07245 Z " pathEditMode="relative" rAng="0" ptsTypes="AAA">
                                      <p:cBhvr>
                                        <p:cTn id="6" dur="2000" fill="hold"/>
                                        <p:tgtEl>
                                          <p:spTgt spid="23"/>
                                        </p:tgtEl>
                                        <p:attrNameLst>
                                          <p:attrName>ppt_x</p:attrName>
                                          <p:attrName>ppt_y</p:attrName>
                                        </p:attrNameLst>
                                      </p:cBhvr>
                                      <p:rCtr x="0" y="-2685"/>
                                    </p:animMotion>
                                  </p:childTnLst>
                                </p:cTn>
                              </p:par>
                              <p:par>
                                <p:cTn id="7" presetID="0" presetClass="path" presetSubtype="0" repeatCount="indefinite" accel="50000" decel="50000" fill="hold" nodeType="withEffect">
                                  <p:stCondLst>
                                    <p:cond delay="500"/>
                                  </p:stCondLst>
                                  <p:childTnLst>
                                    <p:animMotion origin="layout" path="M 0.00131 0.07245 L 0.00131 0.01875 L 0.00131 0.07245 Z " pathEditMode="relative" rAng="0" ptsTypes="AAA">
                                      <p:cBhvr>
                                        <p:cTn id="8" dur="2000" fill="hold"/>
                                        <p:tgtEl>
                                          <p:spTgt spid="22"/>
                                        </p:tgtEl>
                                        <p:attrNameLst>
                                          <p:attrName>ppt_x</p:attrName>
                                          <p:attrName>ppt_y</p:attrName>
                                        </p:attrNameLst>
                                      </p:cBhvr>
                                      <p:rCtr x="0" y="-2685"/>
                                    </p:animMotion>
                                  </p:childTnLst>
                                </p:cTn>
                              </p:par>
                              <p:par>
                                <p:cTn id="9" presetID="0" presetClass="path" presetSubtype="0" repeatCount="indefinite" accel="50000" decel="50000" fill="hold" nodeType="withEffect">
                                  <p:stCondLst>
                                    <p:cond delay="1000"/>
                                  </p:stCondLst>
                                  <p:childTnLst>
                                    <p:animMotion origin="layout" path="M -0.0082 -0.00185 L -0.0082 -0.00162 C -0.01211 -0.00556 -0.01576 -0.01019 -0.01992 -0.0132 C -0.02188 -0.01459 -0.02409 -0.01482 -0.0263 -0.01482 C -0.03438 -0.01482 -0.04245 -0.01366 -0.05052 -0.0132 C -0.053 -0.01158 -0.05547 -0.01042 -0.05781 -0.00834 C -0.06224 -0.00417 -0.06615 0.00278 -0.06953 0.00926 C -0.0711 0.0125 -0.07279 0.01551 -0.07409 0.01898 C -0.07604 0.02361 -0.07748 0.02893 -0.07943 0.03333 C -0.09245 0.06366 -0.07891 0.02592 -0.09388 0.06551 C -0.10873 0.10416 -0.08607 0.05393 -0.11198 0.10741 C -0.11719 0.11805 -0.11693 0.11991 -0.12474 0.12824 C -0.13164 0.13565 -0.13164 0.13403 -0.13828 0.13634 C -0.15182 0.14097 -0.14115 0.13842 -0.15547 0.1412 C -0.16237 0.14051 -0.1694 0.1419 -0.17617 0.13958 C -0.18021 0.13796 -0.18698 0.12986 -0.18698 0.13009 C -0.18971 0.12384 -0.1918 0.11875 -0.19531 0.11389 C -0.19857 0.10879 -0.20339 0.10393 -0.20781 0.10254 C -0.21315 0.10069 -0.21862 0.10046 -0.22409 0.0993 C -0.22565 0.0956 -0.22735 0.09213 -0.22865 0.08796 C -0.23138 0.07893 -0.23151 0.07384 -0.23229 0.06389 C -0.23255 0.05926 -0.23281 0.0544 -0.23307 0.04953 C -0.23281 0.03657 -0.23268 0.02384 -0.23229 0.01088 C -0.23203 0.00393 -0.23047 -0.00857 -0.22956 -0.01482 C -0.22435 -0.04954 -0.22956 -0.01297 -0.22318 -0.04537 C -0.22201 -0.05116 -0.22201 -0.05741 -0.22044 -0.06297 C -0.21745 -0.07477 -0.2125 -0.08472 -0.20964 -0.09676 C -0.2043 -0.11945 -0.20378 -0.12361 -0.19531 -0.14815 C -0.19154 -0.15857 -0.19115 -0.16065 -0.18698 -0.16898 C -0.1862 -0.1706 -0.18542 -0.17269 -0.18438 -0.17384 C -0.1806 -0.17709 -0.17474 -0.17778 -0.17083 -0.17871 C -0.16953 -0.17963 -0.16836 -0.18079 -0.16719 -0.18195 C -0.16563 -0.1831 -0.16406 -0.18357 -0.16263 -0.18496 C -0.1612 -0.18681 -0.15951 -0.18912 -0.15807 -0.19144 C -0.14544 -0.21158 -0.16263 -0.18519 -0.15182 -0.2044 C -0.14935 -0.20926 -0.14857 -0.20903 -0.14544 -0.21065 C -0.13373 -0.20926 -0.12188 -0.20972 -0.11016 -0.20602 C -0.10768 -0.20509 -0.09922 -0.18634 -0.09844 -0.18496 C -0.09193 -0.17315 -0.08529 -0.16158 -0.07865 -0.14977 C -0.07526 -0.14375 -0.07279 -0.13611 -0.06862 -0.13195 C -0.06667 -0.12986 -0.06445 -0.12755 -0.0625 -0.1257 C -0.05938 -0.12315 -0.05664 -0.1213 -0.05326 -0.12084 C -0.0461 -0.11945 -0.0388 -0.11875 -0.03164 -0.11759 C -0.02721 -0.11551 -0.02721 -0.11621 -0.02266 -0.11111 C -0.02123 -0.10972 -0.02018 -0.10787 -0.01901 -0.10625 C -0.01719 -0.10417 -0.01524 -0.10232 -0.01354 -0.1 C -0.00326 -0.08542 -0.01771 -0.10324 -0.0082 -0.0919 C -0.00716 -0.08982 -0.00651 -0.0875 -0.00547 -0.08542 C -0.0043 -0.0831 -0.00287 -0.08148 -0.00182 -0.07894 C -0.00039 -0.07593 0.00065 -0.07269 0.00182 -0.06945 C 0.00234 -0.06783 0.00325 -0.06644 0.00351 -0.06459 C 0.00404 -0.06297 0.00404 -0.06134 0.00456 -0.05972 C 0.00807 -0.04722 0.00508 -0.06227 0.00729 -0.05 C 0.00703 -0.03935 0.00807 -0.02824 0.00638 -0.01806 C 0.00547 -0.01273 -0.00013 -0.01111 -0.00261 -0.00996 C -0.00599 -0.01042 -0.00938 -0.01065 -0.01263 -0.01158 C -0.01354 -0.01181 -0.0155 -0.01482 -0.0155 -0.0132 C -0.01485 -0.00926 -0.00938 -0.00371 -0.0082 -0.00185 Z " pathEditMode="relative" rAng="0" ptsTypes="AAAAAAAAAAAAAAAAAAAAAAAAAAAAAAAAAAAAAAAAAAAAAAAAAAAAAAAAAA">
                                      <p:cBhvr>
                                        <p:cTn id="10" dur="20000" fill="hold"/>
                                        <p:tgtEl>
                                          <p:spTgt spid="20"/>
                                        </p:tgtEl>
                                        <p:attrNameLst>
                                          <p:attrName>ppt_x</p:attrName>
                                          <p:attrName>ppt_y</p:attrName>
                                        </p:attrNameLst>
                                      </p:cBhvr>
                                      <p:rCtr x="-10469" y="-3287"/>
                                    </p:animMotion>
                                  </p:childTnLst>
                                </p:cTn>
                              </p:par>
                              <p:par>
                                <p:cTn id="11"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2" dur="15000" fill="hold"/>
                                        <p:tgtEl>
                                          <p:spTgt spid="11"/>
                                        </p:tgtEl>
                                        <p:attrNameLst>
                                          <p:attrName>ppt_x</p:attrName>
                                          <p:attrName>ppt_y</p:attrName>
                                        </p:attrNameLst>
                                      </p:cBhvr>
                                      <p:rCtr x="208" y="0"/>
                                    </p:animMotion>
                                  </p:childTnLst>
                                </p:cTn>
                              </p:par>
                              <p:par>
                                <p:cTn id="13" presetID="0" presetClass="path" presetSubtype="0" repeatCount="indefinite" accel="50000" decel="50000" fill="hold" nodeType="withEffect">
                                  <p:stCondLst>
                                    <p:cond delay="1000"/>
                                  </p:stCondLst>
                                  <p:childTnLst>
                                    <p:animMotion origin="layout" path="M -0.00456 0.00023 L -0.00456 0.00046 C -0.00703 0.00185 -0.00925 0.00486 -0.01185 0.00509 C -0.01537 0.00579 -0.01615 -0.0081 -0.01641 -0.00926 C -0.01576 -0.01829 -0.01524 -0.02755 -0.01458 -0.03657 C -0.01393 -0.04398 -0.01354 -0.04259 -0.01185 -0.04954 C -0.01146 -0.05093 -0.01133 -0.05278 -0.01094 -0.05417 C -0.01042 -0.05694 -0.00977 -0.05972 -0.00912 -0.06227 C -0.00886 -0.06551 -0.00859 -0.06875 -0.0082 -0.07199 C -0.00703 -0.08287 -0.00729 -0.07431 -0.00638 -0.08796 C -0.00573 -0.09815 -0.00599 -0.10856 -0.00456 -0.11852 C -0.00261 -0.1331 -0.00313 -0.13079 -0.00013 -0.14583 C 0.00078 -0.15 0.00156 -0.1544 0.0026 -0.15856 C 0.00404 -0.16412 0.00573 -0.16921 0.00716 -0.17477 C 0.00807 -0.17847 0.00859 -0.18264 0.00989 -0.18588 C 0.01107 -0.18912 0.01289 -0.1912 0.01432 -0.19398 C 0.01628 -0.19768 0.01784 -0.20162 0.01979 -0.20532 C 0.02122 -0.20787 0.02799 -0.21667 0.02969 -0.21806 C 0.03633 -0.22315 0.04726 -0.22778 0.05417 -0.2294 C 0.05924 -0.23056 0.06432 -0.23032 0.0694 -0.23102 L 0.08307 -0.23241 L 0.15703 -0.22778 C 0.16237 -0.22662 0.17878 -0.22384 0.18516 -0.2213 C 0.18789 -0.22014 0.19049 -0.21806 0.19323 -0.21643 C 0.19479 -0.21435 0.19648 -0.2125 0.19779 -0.20995 C 0.20026 -0.20532 0.20703 -0.18958 0.2095 -0.18264 C 0.21146 -0.17755 0.21302 -0.17199 0.21484 -0.16667 C 0.22891 -0.12708 0.21159 -0.1794 0.22487 -0.13449 C 0.22643 -0.12893 0.22864 -0.12407 0.23021 -0.11852 C 0.23372 -0.10625 0.23463 -0.09792 0.23659 -0.08472 C 0.23854 -0.05532 0.24023 -0.04421 0.23659 -0.01088 C 0.23581 -0.00393 0.23346 0.00255 0.23112 0.00833 C 0.22617 0.02083 0.22096 0.03287 0.21484 0.04375 C 0.21224 0.04861 0.20976 0.05394 0.20677 0.0581 C 0.20521 0.06019 0.20351 0.06181 0.20221 0.06458 C 0.19297 0.08519 0.19349 0.08565 0.18867 0.10463 C 0.18932 0.11713 0.18932 0.1294 0.19049 0.14167 C 0.19114 0.14838 0.19297 0.1544 0.19414 0.16088 C 0.19753 0.17986 0.19661 0.17454 0.1987 0.19468 C 0.20039 0.23148 0.2013 0.24028 0.19687 0.29097 C 0.19596 0.30023 0.19323 0.3088 0.19049 0.31667 C 0.18529 0.33218 0.17773 0.34421 0.1707 0.35694 C 0.16849 0.36528 0.16614 0.37176 0.16614 0.38102 C 0.16614 0.40046 0.16836 0.40185 0.17239 0.42269 C 0.17344 0.42801 0.17422 0.43333 0.17513 0.43866 C 0.17604 0.45532 0.1776 0.46505 0.17239 0.48218 C 0.16693 0.50046 0.15937 0.50278 0.14896 0.50625 C 0.14362 0.50787 0.13815 0.50903 0.13268 0.50949 C 0.12122 0.51042 0.10976 0.51042 0.09831 0.51111 C 0.06719 0.51482 0.10586 0.51042 0.06406 0.51435 C 0.0595 0.51458 0.05495 0.51528 0.05052 0.51597 C 0.04687 0.51435 0.04271 0.51482 0.03958 0.51111 C 0.03802 0.50903 0.03099 0.48056 0.0306 0.47894 C 0.02891 0.46412 0.02786 0.45625 0.02695 0.44028 C 0.02656 0.43194 0.02643 0.42315 0.02604 0.41458 C 0.02643 0.40509 0.02591 0.39514 0.02695 0.38588 C 0.02878 0.37037 0.03594 0.34583 0.0388 0.33125 C 0.03997 0.32431 0.04049 0.31736 0.04141 0.31019 C 0.0418 0.30486 0.04284 0.29954 0.04232 0.29421 C 0.04101 0.27894 0.03711 0.26296 0.03151 0.25093 C 0.02799 0.24329 0.02226 0.23889 0.01979 0.23009 C 0.01888 0.22685 0.0181 0.22338 0.01706 0.22037 C 0.01445 0.21227 0.01133 0.20463 0.00898 0.1963 C -0.00378 0.15139 0.00586 0.18287 -0.00912 0.14005 C -0.01042 0.13634 -0.01276 0.1287 -0.01276 0.12894 C -0.01302 0.12569 -0.01328 0.12245 -0.01367 0.11921 C -0.01419 0.11528 -0.01537 0.11181 -0.0155 0.10787 C -0.01563 0.09838 -0.0155 0.08843 -0.01458 0.07894 C -0.01432 0.07639 -0.01276 0.07477 -0.01185 0.07269 C -0.01159 0.07037 -0.01133 0.06829 -0.01094 0.0662 C -0.01042 0.06343 -0.00951 0.06088 -0.00912 0.0581 C -0.00859 0.05509 -0.00859 0.05162 -0.0082 0.04861 C -0.00859 0.03843 -0.00833 0.02801 -0.00912 0.01806 C -0.00938 0.01574 -0.01029 0.01366 -0.01094 0.01157 C -0.01602 -0.0044 -0.00912 0.01968 -0.01458 0.00023 C -0.00964 -0.01713 -0.0155 0.00417 -0.01641 0.00347 C -0.01836 0.00232 -0.01576 -0.00393 -0.0155 -0.00764 C -0.01537 -0.00764 -0.00938 -0.00324 -0.0082 -0.00278 C -0.00703 -0.00255 -0.00521 -0.00023 -0.00456 0.00023 Z " pathEditMode="relative" rAng="0" ptsTypes="AAAAAAAAAAAAAAAAAAAAAAAAAAAAAAAAAAAAAAAAAAAAAAAAAAAAAAAAAAAAAAAAAAAAAAAAAAAAAAA">
                                      <p:cBhvr>
                                        <p:cTn id="14" dur="20000" fill="hold"/>
                                        <p:tgtEl>
                                          <p:spTgt spid="21"/>
                                        </p:tgtEl>
                                        <p:attrNameLst>
                                          <p:attrName>ppt_x</p:attrName>
                                          <p:attrName>ppt_y</p:attrName>
                                        </p:attrNameLst>
                                      </p:cBhvr>
                                      <p:rCtr x="11523" y="14144"/>
                                    </p:animMotion>
                                  </p:childTnLst>
                                </p:cTn>
                              </p:par>
                              <p:par>
                                <p:cTn id="15"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6" dur="15000" fill="hold"/>
                                        <p:tgtEl>
                                          <p:spTgt spid="12"/>
                                        </p:tgtEl>
                                        <p:attrNameLst>
                                          <p:attrName>ppt_x</p:attrName>
                                          <p:attrName>ppt_y</p:attrName>
                                        </p:attrNameLst>
                                      </p:cBhvr>
                                      <p:rCtr x="208" y="0"/>
                                    </p:animMotion>
                                  </p:childTnLst>
                                </p:cTn>
                              </p:par>
                              <p:par>
                                <p:cTn id="1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8" dur="15000" fill="hold"/>
                                        <p:tgtEl>
                                          <p:spTgt spid="13"/>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7023BC-DA56-E155-6155-371E506F2DA2}"/>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green grass field with a black background&#10;&#10;Description automatically generated">
            <a:extLst>
              <a:ext uri="{FF2B5EF4-FFF2-40B4-BE49-F238E27FC236}">
                <a16:creationId xmlns:a16="http://schemas.microsoft.com/office/drawing/2014/main" id="{1C115FED-5CAA-1169-B6AB-1CFBECEE7F8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248"/>
                    </a14:imgEffect>
                  </a14:imgLayer>
                </a14:imgProps>
              </a:ext>
              <a:ext uri="{28A0092B-C50C-407E-A947-70E740481C1C}">
                <a14:useLocalDpi xmlns:a14="http://schemas.microsoft.com/office/drawing/2010/main"/>
              </a:ext>
            </a:extLst>
          </a:blip>
          <a:srcRect l="717" r="578"/>
          <a:stretch/>
        </p:blipFill>
        <p:spPr>
          <a:xfrm>
            <a:off x="0" y="-55172"/>
            <a:ext cx="12192000" cy="6100747"/>
          </a:xfrm>
          <a:prstGeom prst="rect">
            <a:avLst/>
          </a:prstGeom>
        </p:spPr>
      </p:pic>
      <p:sp>
        <p:nvSpPr>
          <p:cNvPr id="5" name="Rectangle 4">
            <a:extLst>
              <a:ext uri="{FF2B5EF4-FFF2-40B4-BE49-F238E27FC236}">
                <a16:creationId xmlns:a16="http://schemas.microsoft.com/office/drawing/2014/main" id="{00CD05DA-0AD9-3D38-8902-C50158A570EA}"/>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6" name="Picture 5" descr="A white cloud in a black background&#10;&#10;Description automatically generated with low confidence">
            <a:extLst>
              <a:ext uri="{FF2B5EF4-FFF2-40B4-BE49-F238E27FC236}">
                <a16:creationId xmlns:a16="http://schemas.microsoft.com/office/drawing/2014/main" id="{20F34DE4-8126-EA01-0E01-219FDB4E1E2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64882" y="3243111"/>
            <a:ext cx="1269276" cy="525842"/>
          </a:xfrm>
          <a:prstGeom prst="rect">
            <a:avLst/>
          </a:prstGeom>
          <a:effectLst>
            <a:innerShdw blurRad="114300">
              <a:schemeClr val="accent5">
                <a:lumMod val="60000"/>
                <a:lumOff val="40000"/>
              </a:schemeClr>
            </a:innerShdw>
          </a:effectLst>
        </p:spPr>
      </p:pic>
      <p:sp>
        <p:nvSpPr>
          <p:cNvPr id="8" name="Text Placeholder 30">
            <a:extLst>
              <a:ext uri="{FF2B5EF4-FFF2-40B4-BE49-F238E27FC236}">
                <a16:creationId xmlns:a16="http://schemas.microsoft.com/office/drawing/2014/main" id="{06E3E4B5-E61C-193C-B1A2-56344AFDCC3B}"/>
              </a:ext>
            </a:extLst>
          </p:cNvPr>
          <p:cNvSpPr>
            <a:spLocks noGrp="1"/>
          </p:cNvSpPr>
          <p:nvPr>
            <p:ph type="body" sz="quarter" idx="12" hasCustomPrompt="1"/>
          </p:nvPr>
        </p:nvSpPr>
        <p:spPr>
          <a:xfrm>
            <a:off x="4114535" y="1528936"/>
            <a:ext cx="3962929" cy="609600"/>
          </a:xfrm>
          <a:prstGeom prst="rect">
            <a:avLst/>
          </a:prstGeom>
        </p:spPr>
        <p:txBody>
          <a:bodyPr/>
          <a:lstStyle>
            <a:lvl1pPr marL="0" indent="0" algn="ctr">
              <a:buNone/>
              <a:defRPr lang="en-NZ" sz="2800" dirty="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srgbClr val="00A3C7"/>
                </a:solidFill>
                <a:latin typeface="Arial Rounded MT Bold" panose="020F0704030504030204" pitchFamily="34" charset="0"/>
                <a:cs typeface="Arial Bold" panose="020B0704020202020204" pitchFamily="34" charset="0"/>
              </a:rPr>
              <a:t>NAME </a:t>
            </a:r>
            <a:r>
              <a:rPr lang="en-US" sz="2800" dirty="0">
                <a:solidFill>
                  <a:schemeClr val="bg1">
                    <a:lumMod val="75000"/>
                  </a:schemeClr>
                </a:solidFill>
                <a:latin typeface="Arial Rounded MT Bold" panose="020F0704030504030204" pitchFamily="34" charset="0"/>
                <a:cs typeface="Arial Bold" panose="020B0704020202020204" pitchFamily="34" charset="0"/>
              </a:rPr>
              <a:t>-</a:t>
            </a:r>
            <a:r>
              <a:rPr lang="en-US" sz="2800" dirty="0">
                <a:latin typeface="Arial Rounded MT Bold" panose="020F0704030504030204" pitchFamily="34" charset="0"/>
                <a:cs typeface="Arial Bold" panose="020B0704020202020204" pitchFamily="34" charset="0"/>
              </a:rPr>
              <a:t> </a:t>
            </a:r>
            <a:r>
              <a:rPr lang="en-US" sz="2800" dirty="0">
                <a:solidFill>
                  <a:srgbClr val="006CA5"/>
                </a:solidFill>
                <a:latin typeface="Arial Rounded MT Bold" panose="020F0704030504030204" pitchFamily="34" charset="0"/>
                <a:cs typeface="Arial Bold" panose="020B0704020202020204" pitchFamily="34" charset="0"/>
              </a:rPr>
              <a:t>NAME</a:t>
            </a:r>
            <a:r>
              <a:rPr lang="en-US" sz="2800" dirty="0">
                <a:latin typeface="Arial Rounded MT Bold" panose="020F0704030504030204" pitchFamily="34" charset="0"/>
                <a:cs typeface="Arial Bold" panose="020B0704020202020204" pitchFamily="34" charset="0"/>
              </a:rPr>
              <a:t> </a:t>
            </a:r>
            <a:r>
              <a:rPr lang="en-US" sz="2800" dirty="0">
                <a:solidFill>
                  <a:schemeClr val="bg1">
                    <a:lumMod val="75000"/>
                  </a:schemeClr>
                </a:solidFill>
                <a:latin typeface="Arial Rounded MT Bold" panose="020F0704030504030204" pitchFamily="34" charset="0"/>
                <a:cs typeface="Arial Bold" panose="020B0704020202020204" pitchFamily="34" charset="0"/>
              </a:rPr>
              <a:t>-</a:t>
            </a:r>
            <a:r>
              <a:rPr lang="en-US" sz="2800" dirty="0">
                <a:latin typeface="Arial Rounded MT Bold" panose="020F0704030504030204" pitchFamily="34" charset="0"/>
                <a:cs typeface="Arial Bold" panose="020B0704020202020204" pitchFamily="34" charset="0"/>
              </a:rPr>
              <a:t> </a:t>
            </a:r>
            <a:r>
              <a:rPr lang="en-US" sz="2800" dirty="0">
                <a:solidFill>
                  <a:srgbClr val="5CA038"/>
                </a:solidFill>
                <a:latin typeface="Arial Rounded MT Bold" panose="020F0704030504030204" pitchFamily="34" charset="0"/>
                <a:cs typeface="Arial Bold" panose="020B0704020202020204" pitchFamily="34" charset="0"/>
              </a:rPr>
              <a:t>NAME</a:t>
            </a:r>
            <a:endParaRPr lang="en-NZ" sz="2800" dirty="0">
              <a:solidFill>
                <a:srgbClr val="5CA038"/>
              </a:solidFill>
              <a:latin typeface="Arial Rounded MT Bold" panose="020F0704030504030204" pitchFamily="34" charset="0"/>
              <a:cs typeface="Arial Bold" panose="020B0704020202020204" pitchFamily="34" charset="0"/>
            </a:endParaRPr>
          </a:p>
          <a:p>
            <a:pPr lvl="0"/>
            <a:endParaRPr lang="en-NZ" dirty="0"/>
          </a:p>
        </p:txBody>
      </p:sp>
      <p:grpSp>
        <p:nvGrpSpPr>
          <p:cNvPr id="9" name="Group 8">
            <a:extLst>
              <a:ext uri="{FF2B5EF4-FFF2-40B4-BE49-F238E27FC236}">
                <a16:creationId xmlns:a16="http://schemas.microsoft.com/office/drawing/2014/main" id="{F23A4E71-6389-7B01-7C17-22EA8A8BDB85}"/>
              </a:ext>
            </a:extLst>
          </p:cNvPr>
          <p:cNvGrpSpPr/>
          <p:nvPr userDrawn="1"/>
        </p:nvGrpSpPr>
        <p:grpSpPr>
          <a:xfrm>
            <a:off x="2233099" y="447542"/>
            <a:ext cx="7725801" cy="930691"/>
            <a:chOff x="2501929" y="425144"/>
            <a:chExt cx="7725801" cy="930691"/>
          </a:xfrm>
        </p:grpSpPr>
        <p:sp>
          <p:nvSpPr>
            <p:cNvPr id="10" name="TextBox 9">
              <a:extLst>
                <a:ext uri="{FF2B5EF4-FFF2-40B4-BE49-F238E27FC236}">
                  <a16:creationId xmlns:a16="http://schemas.microsoft.com/office/drawing/2014/main" id="{FA5A09BB-A318-A84B-D914-0C5D5007A7F5}"/>
                </a:ext>
              </a:extLst>
            </p:cNvPr>
            <p:cNvSpPr txBox="1"/>
            <p:nvPr userDrawn="1"/>
          </p:nvSpPr>
          <p:spPr>
            <a:xfrm>
              <a:off x="2501929" y="524818"/>
              <a:ext cx="3129932" cy="707886"/>
            </a:xfrm>
            <a:prstGeom prst="rect">
              <a:avLst/>
            </a:prstGeom>
            <a:noFill/>
          </p:spPr>
          <p:txBody>
            <a:bodyPr wrap="square" rtlCol="0">
              <a:spAutoFit/>
            </a:bodyPr>
            <a:lstStyle/>
            <a:p>
              <a:pPr algn="ctr"/>
              <a:r>
                <a:rPr lang="en-US" sz="4000" dirty="0">
                  <a:latin typeface="Arial Rounded MT Bold" panose="020F0704030504030204" pitchFamily="34" charset="0"/>
                  <a:cs typeface="Arial Bold" panose="020B0704020202020204" pitchFamily="34" charset="0"/>
                </a:rPr>
                <a:t>We work for</a:t>
              </a:r>
              <a:endParaRPr lang="en-NZ" sz="4000" dirty="0">
                <a:latin typeface="Arial Rounded MT Bold" panose="020F0704030504030204" pitchFamily="34" charset="0"/>
                <a:cs typeface="Arial Bold" panose="020B0704020202020204" pitchFamily="34" charset="0"/>
              </a:endParaRPr>
            </a:p>
          </p:txBody>
        </p:sp>
        <p:pic>
          <p:nvPicPr>
            <p:cNvPr id="11" name="Picture 10" descr="A black and grey logo&#10;&#10;Description automatically generated">
              <a:extLst>
                <a:ext uri="{FF2B5EF4-FFF2-40B4-BE49-F238E27FC236}">
                  <a16:creationId xmlns:a16="http://schemas.microsoft.com/office/drawing/2014/main" id="{461F9740-C073-2DDF-885F-45EFD966634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715134" y="425144"/>
              <a:ext cx="4512596" cy="930691"/>
            </a:xfrm>
            <a:prstGeom prst="rect">
              <a:avLst/>
            </a:prstGeom>
          </p:spPr>
        </p:pic>
      </p:grpSp>
      <p:pic>
        <p:nvPicPr>
          <p:cNvPr id="12" name="Picture 11" descr="A white cloud in a black background&#10;&#10;Description automatically generated with low confidence">
            <a:extLst>
              <a:ext uri="{FF2B5EF4-FFF2-40B4-BE49-F238E27FC236}">
                <a16:creationId xmlns:a16="http://schemas.microsoft.com/office/drawing/2014/main" id="{0368165A-EF2A-0CCD-879E-FB251027DD9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405432" y="1506538"/>
            <a:ext cx="1269276" cy="525842"/>
          </a:xfrm>
          <a:prstGeom prst="rect">
            <a:avLst/>
          </a:prstGeom>
          <a:effectLst>
            <a:innerShdw blurRad="114300">
              <a:schemeClr val="accent5">
                <a:lumMod val="40000"/>
                <a:lumOff val="60000"/>
              </a:schemeClr>
            </a:innerShdw>
          </a:effectLst>
        </p:spPr>
      </p:pic>
      <p:grpSp>
        <p:nvGrpSpPr>
          <p:cNvPr id="16" name="Group 15">
            <a:extLst>
              <a:ext uri="{FF2B5EF4-FFF2-40B4-BE49-F238E27FC236}">
                <a16:creationId xmlns:a16="http://schemas.microsoft.com/office/drawing/2014/main" id="{C7B016D6-CCC7-EF57-526D-83DE0C860743}"/>
              </a:ext>
            </a:extLst>
          </p:cNvPr>
          <p:cNvGrpSpPr/>
          <p:nvPr userDrawn="1"/>
        </p:nvGrpSpPr>
        <p:grpSpPr>
          <a:xfrm>
            <a:off x="763392" y="731205"/>
            <a:ext cx="1002995" cy="1002995"/>
            <a:chOff x="763392" y="731205"/>
            <a:chExt cx="1002995" cy="1002995"/>
          </a:xfrm>
        </p:grpSpPr>
        <p:sp>
          <p:nvSpPr>
            <p:cNvPr id="17" name="Oval 16">
              <a:extLst>
                <a:ext uri="{FF2B5EF4-FFF2-40B4-BE49-F238E27FC236}">
                  <a16:creationId xmlns:a16="http://schemas.microsoft.com/office/drawing/2014/main" id="{72AEEB21-35DF-8761-EC70-D7DECD3B42C0}"/>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8" name="Oval 17">
              <a:extLst>
                <a:ext uri="{FF2B5EF4-FFF2-40B4-BE49-F238E27FC236}">
                  <a16:creationId xmlns:a16="http://schemas.microsoft.com/office/drawing/2014/main" id="{49F2428A-B9D8-2799-1E4A-41A12E241A9E}"/>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pic>
        <p:nvPicPr>
          <p:cNvPr id="19" name="Picture 18" descr="A blue and green butterfly&#10;&#10;Description automatically generated with medium confidence">
            <a:extLst>
              <a:ext uri="{FF2B5EF4-FFF2-40B4-BE49-F238E27FC236}">
                <a16:creationId xmlns:a16="http://schemas.microsoft.com/office/drawing/2014/main" id="{49500FB3-E0AD-7A31-BE1A-FD5700B251DB}"/>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78243" y="3850028"/>
            <a:ext cx="464593" cy="357862"/>
          </a:xfrm>
          <a:prstGeom prst="rect">
            <a:avLst/>
          </a:prstGeom>
        </p:spPr>
      </p:pic>
      <p:pic>
        <p:nvPicPr>
          <p:cNvPr id="22" name="Picture 21">
            <a:extLst>
              <a:ext uri="{FF2B5EF4-FFF2-40B4-BE49-F238E27FC236}">
                <a16:creationId xmlns:a16="http://schemas.microsoft.com/office/drawing/2014/main" id="{259F9701-062C-4C35-4A5A-7333F10ADC1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23" name="Picture 22">
            <a:extLst>
              <a:ext uri="{FF2B5EF4-FFF2-40B4-BE49-F238E27FC236}">
                <a16:creationId xmlns:a16="http://schemas.microsoft.com/office/drawing/2014/main" id="{0C372266-3AE7-CEBA-355D-89B0E2E0FCEA}"/>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0571208" y="6267603"/>
            <a:ext cx="1308840" cy="393239"/>
          </a:xfrm>
          <a:prstGeom prst="rect">
            <a:avLst/>
          </a:prstGeom>
        </p:spPr>
      </p:pic>
    </p:spTree>
    <p:extLst>
      <p:ext uri="{BB962C8B-B14F-4D97-AF65-F5344CB8AC3E}">
        <p14:creationId xmlns:p14="http://schemas.microsoft.com/office/powerpoint/2010/main" val="405692563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3.125E-6 0 L -3.125E-6 0.00023 C -0.00286 -0.00347 -0.00599 -0.00648 -0.00859 -0.01042 C -0.0108 -0.01343 -0.01224 -0.01782 -0.01445 -0.02037 C -0.02291 -0.03171 -0.02382 -0.03125 -0.03177 -0.03611 L -0.05286 -0.03403 C -0.05612 -0.0338 -0.05924 -0.03218 -0.0625 -0.03264 C -0.07057 -0.0331 -0.07851 -0.03611 -0.08646 -0.0375 C -0.09114 -0.04051 -0.09961 -0.04468 -0.10377 -0.05139 C -0.11614 -0.06991 -0.10455 -0.06435 -0.12304 -0.08218 C -0.1263 -0.08495 -0.13007 -0.08565 -0.13359 -0.08704 C -0.14427 -0.09144 -0.15833 -0.09352 -0.16823 -0.0956 C -0.17825 -0.10532 -0.18359 -0.10787 -0.19023 -0.12477 C -0.19127 -0.12685 -0.19414 -0.15139 -0.19414 -0.15208 C -0.19388 -0.15787 -0.19401 -0.16366 -0.19323 -0.16921 C -0.19179 -0.18009 -0.18867 -0.19259 -0.18463 -0.20162 C -0.18255 -0.20602 -0.18047 -0.21019 -0.17786 -0.21366 C -0.17135 -0.22222 -0.16966 -0.21944 -0.1625 -0.22384 C -0.15612 -0.22755 -0.15651 -0.22824 -0.15195 -0.23403 C -0.15026 -0.23958 -0.14935 -0.24514 -0.14713 -0.24954 C -0.14153 -0.26111 -0.13632 -0.27361 -0.12877 -0.28032 C -0.12083 -0.28727 -0.11549 -0.29282 -0.10677 -0.29722 C -0.10325 -0.29907 -0.09974 -0.30046 -0.09609 -0.30069 C -0.08047 -0.30208 -0.06471 -0.30185 -0.04896 -0.30255 C -0.04518 -0.30417 -0.04127 -0.30556 -0.0375 -0.30764 C -0.02708 -0.31319 -0.01666 -0.32014 -0.00677 -0.32801 C -0.00143 -0.33241 0.00313 -0.33912 0.00873 -0.34167 C 0.01524 -0.34491 0.02214 -0.34398 0.02891 -0.34514 C 0.03243 -0.34468 0.03594 -0.34421 0.03946 -0.34352 C 0.04649 -0.3419 0.05352 -0.33958 0.06055 -0.33843 C 0.06602 -0.33727 0.07149 -0.33727 0.07696 -0.33657 C 0.07917 -0.33727 0.08151 -0.3375 0.08373 -0.33843 C 0.08724 -0.33981 0.09063 -0.34259 0.09427 -0.34352 C 0.10183 -0.34537 0.11732 -0.34699 0.11732 -0.34676 C 0.12917 -0.34514 0.14102 -0.34421 0.15287 -0.34167 C 0.15834 -0.34074 0.16927 -0.33657 0.16927 -0.33634 C 0.1724 -0.33727 0.17565 -0.33727 0.17891 -0.33843 C 0.18724 -0.34144 0.18907 -0.34583 0.19714 -0.35208 C 0.20703 -0.35972 0.21732 -0.36574 0.22696 -0.37431 C 0.23203 -0.3787 0.23698 -0.38426 0.24232 -0.38796 C 0.25716 -0.39792 0.26302 -0.39699 0.27891 -0.39977 C 0.29141 -0.39884 0.30391 -0.39861 0.31641 -0.39653 C 0.32032 -0.39583 0.32396 -0.39282 0.32787 -0.39144 C 0.33112 -0.39005 0.33425 -0.38912 0.3375 -0.38796 C 0.34076 -0.38519 0.34401 -0.38264 0.34714 -0.3794 C 0.35638 -0.36898 0.34935 -0.3713 0.36055 -0.36227 C 0.36368 -0.35995 0.36693 -0.3588 0.37019 -0.35718 C 0.38594 -0.35764 0.40157 -0.35764 0.41732 -0.3588 C 0.42214 -0.35926 0.42696 -0.36157 0.43177 -0.36227 C 0.43815 -0.36319 0.44453 -0.36343 0.45091 -0.36389 C 0.46211 -0.36181 0.47357 -0.36111 0.48464 -0.35718 C 0.48841 -0.35579 0.49154 -0.35093 0.49519 -0.34861 C 0.5 -0.3456 0.50651 -0.34468 0.51159 -0.34352 C 0.52045 -0.34398 0.52943 -0.34421 0.53841 -0.34514 C 0.54388 -0.34583 0.54935 -0.34769 0.55482 -0.34861 C 0.56081 -0.34954 0.56693 -0.34977 0.57305 -0.35023 C 0.59479 -0.34907 0.61667 -0.35023 0.63841 -0.34699 C 0.64545 -0.34583 0.65417 -0.33866 0.65964 -0.32986 C 0.66172 -0.32616 0.66381 -0.32222 0.66537 -0.31782 C 0.66901 -0.30741 0.66953 -0.29259 0.675 -0.28542 C 0.67631 -0.28356 0.67735 -0.28148 0.67878 -0.28032 C 0.68164 -0.27778 0.68985 -0.27454 0.69232 -0.27338 C 0.69519 -0.26713 0.70039 -0.25741 0.70196 -0.24954 C 0.70313 -0.24375 0.7043 -0.2213 0.70482 -0.21366 C 0.70378 -0.2044 0.70352 -0.19514 0.70196 -0.18634 C 0.70065 -0.17917 0.69479 -0.17037 0.69232 -0.16574 C 0.68985 -0.13958 0.68998 -0.14699 0.69519 -0.10093 C 0.69597 -0.09444 0.70013 -0.08495 0.70196 -0.0787 C 0.70365 -0.07269 0.70508 -0.06597 0.70677 -0.05972 C 0.70612 -0.04097 0.7069 -0.02176 0.70482 -0.00347 C 0.70365 0.00694 0.69935 0.01574 0.69714 0.02569 C 0.6961 0.03009 0.69584 0.03472 0.69519 0.03935 C 0.69753 0.09329 0.69349 0.0294 0.70091 0.0838 C 0.70222 0.09282 0.70222 0.10208 0.70287 0.11111 C 0.70157 0.11968 0.70091 0.1287 0.69896 0.13681 C 0.69688 0.1456 0.69271 0.15255 0.6875 0.15556 C 0.68412 0.15764 0.68047 0.1581 0.67696 0.15903 C 0.67214 0.16042 0.66732 0.16134 0.6625 0.1625 C 0.66055 0.16412 0.65834 0.16528 0.65677 0.16736 C 0.65508 0.16991 0.65391 0.17292 0.65287 0.17616 C 0.65078 0.18218 0.64831 0.19699 0.64714 0.20347 C 0.64675 0.20903 0.64649 0.21481 0.6461 0.2206 C 0.64584 0.22384 0.64597 0.22778 0.64519 0.23079 C 0.64466 0.23264 0.64362 0.23519 0.64232 0.23565 C 0.63828 0.23819 0.63399 0.23819 0.62982 0.23935 C 0.62279 0.23819 0.61563 0.23843 0.6086 0.23565 C 0.603 0.2338 0.59792 0.22824 0.59232 0.22569 C 0.58815 0.22384 0.58399 0.22338 0.57982 0.22176 C 0.57084 0.22477 0.56133 0.22477 0.55287 0.23079 C 0.5306 0.24653 0.525 0.27222 0.51159 0.30602 C 0.5099 0.32662 0.50795 0.34699 0.50677 0.36736 C 0.50573 0.38495 0.50795 0.4037 0.50482 0.4206 C 0.50222 0.43426 0.4836 0.43843 0.47878 0.44051 C 0.45052 0.43449 0.45209 0.43843 0.42214 0.41551 C 0.37526 0.37917 0.41875 0.39954 0.37409 0.38287 C 0.35638 0.38981 0.33841 0.39398 0.3211 0.40347 C 0.30951 0.40972 0.29896 0.42153 0.2875 0.42917 C 0.27969 0.43449 0.25417 0.44907 0.24232 0.45301 C 0.23881 0.45417 0.23529 0.45417 0.23177 0.45486 C 0.21589 0.45231 0.2194 0.45579 0.20482 0.44051 C 0.19662 0.43241 0.18881 0.41875 0.17891 0.41551 C 0.17292 0.41343 0.16667 0.41366 0.16055 0.41366 L 0.11927 0.41181 C 0.11407 0.40972 0.10912 0.40579 0.10391 0.40486 C 0.07969 0.40278 0.07123 0.40648 0.05 0.41181 C 0.03972 0.40787 0.02891 0.40741 0.01927 0.4 C 0.01602 0.39745 -0.00104 0.36806 -0.00481 0.36042 C -0.01198 0.34653 -0.02591 0.31782 -0.02591 0.31829 C -0.02747 0.31065 -0.02955 0.29699 -0.03359 0.29213 C -0.04388 0.27986 -0.05794 0.27917 -0.06927 0.27338 C -0.07317 0.2713 -0.07695 0.26782 -0.08073 0.26505 C -0.08268 0.26111 -0.08489 0.25741 -0.08646 0.25301 C -0.09101 0.24028 -0.0914 0.22847 -0.09323 0.21366 C -0.09166 0.19884 -0.09166 0.18333 -0.08841 0.16921 C -0.08424 0.15139 -0.07786 0.14468 -0.07018 0.13519 C -0.0582 0.13681 -0.05872 0.14074 -0.04896 0.12662 C -0.04453 0.11991 -0.03646 0.10417 -0.03646 0.10463 C -0.03411 0.09167 -0.03541 0.09514 -0.03073 0.0838 C -0.02539 0.07037 -0.02682 0.07222 -0.02109 0.06505 C -0.02018 0.06389 -0.01927 0.0625 -0.01823 0.06157 C -0.01731 0.06088 -0.01627 0.06042 -0.01536 0.05995 C -0.00612 0.04352 -0.01797 0.06296 -0.00963 0.05301 C -0.00846 0.05162 -0.00755 0.04977 -0.00677 0.04792 C -0.00534 0.04514 -0.00403 0.04236 -0.00286 0.03935 C -0.00143 0.03565 -0.00026 0.03032 -3.125E-6 0.02569 C 0.00013 0.02292 -3.125E-6 0.02014 -3.125E-6 0.01713 L 0.00091 0.01713 " pathEditMode="relative" rAng="0" ptsTypes="AAAAAAAAAAAAAAAAAAAAAAAAAAAAAAAAAAAAAAAAAAAAAAAAAAAAAAAAAAAAAAAAAAAAAAAAAAAAAAAAAAAAAAAAAAAAAAAAAAAAAAAAAAAAAAAAAAAAAAAAAAAAAAA">
                                      <p:cBhvr>
                                        <p:cTn id="8" dur="20000" fill="hold"/>
                                        <p:tgtEl>
                                          <p:spTgt spid="19"/>
                                        </p:tgtEl>
                                        <p:attrNameLst>
                                          <p:attrName>ppt_x</p:attrName>
                                          <p:attrName>ppt_y</p:attrName>
                                        </p:attrNameLst>
                                      </p:cBhvr>
                                      <p:rCtr x="25625" y="2755"/>
                                    </p:animMotion>
                                  </p:childTnLst>
                                </p:cTn>
                              </p:par>
                              <p:par>
                                <p:cTn id="9"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0" dur="20000" fill="hold"/>
                                        <p:tgtEl>
                                          <p:spTgt spid="12"/>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494A83-B6A4-60D6-A461-E91602D3A126}"/>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green and black background&#10;&#10;Description automatically generated">
            <a:extLst>
              <a:ext uri="{FF2B5EF4-FFF2-40B4-BE49-F238E27FC236}">
                <a16:creationId xmlns:a16="http://schemas.microsoft.com/office/drawing/2014/main" id="{25A69D47-7096-5085-9EFB-3AD374104386}"/>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785"/>
                    </a14:imgEffect>
                  </a14:imgLayer>
                </a14:imgProps>
              </a:ext>
              <a:ext uri="{28A0092B-C50C-407E-A947-70E740481C1C}">
                <a14:useLocalDpi xmlns:a14="http://schemas.microsoft.com/office/drawing/2010/main"/>
              </a:ext>
            </a:extLst>
          </a:blip>
          <a:srcRect r="-2995"/>
          <a:stretch/>
        </p:blipFill>
        <p:spPr>
          <a:xfrm>
            <a:off x="-1" y="-148520"/>
            <a:ext cx="11601795" cy="6183407"/>
          </a:xfrm>
          <a:prstGeom prst="rect">
            <a:avLst/>
          </a:prstGeom>
        </p:spPr>
      </p:pic>
      <p:pic>
        <p:nvPicPr>
          <p:cNvPr id="5" name="Picture 4" descr="A white cloud in a black background&#10;&#10;Description automatically generated with low confidence">
            <a:extLst>
              <a:ext uri="{FF2B5EF4-FFF2-40B4-BE49-F238E27FC236}">
                <a16:creationId xmlns:a16="http://schemas.microsoft.com/office/drawing/2014/main" id="{C9E83001-6E92-C5F6-C05D-6CD9F2F1F45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405432" y="1506538"/>
            <a:ext cx="1269276" cy="525842"/>
          </a:xfrm>
          <a:prstGeom prst="rect">
            <a:avLst/>
          </a:prstGeom>
          <a:effectLst>
            <a:innerShdw blurRad="114300">
              <a:schemeClr val="accent5">
                <a:lumMod val="40000"/>
                <a:lumOff val="60000"/>
              </a:schemeClr>
            </a:innerShdw>
          </a:effectLst>
        </p:spPr>
      </p:pic>
      <p:pic>
        <p:nvPicPr>
          <p:cNvPr id="6" name="Picture 5" descr="A white cloud in a black background&#10;&#10;Description automatically generated with low confidence">
            <a:extLst>
              <a:ext uri="{FF2B5EF4-FFF2-40B4-BE49-F238E27FC236}">
                <a16:creationId xmlns:a16="http://schemas.microsoft.com/office/drawing/2014/main" id="{D100283E-0D7B-51F8-8B61-B89B5151BA1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219233" y="3268225"/>
            <a:ext cx="1269276" cy="525842"/>
          </a:xfrm>
          <a:prstGeom prst="rect">
            <a:avLst/>
          </a:prstGeom>
          <a:effectLst>
            <a:innerShdw blurRad="114300">
              <a:schemeClr val="accent5">
                <a:lumMod val="60000"/>
                <a:lumOff val="40000"/>
              </a:schemeClr>
            </a:innerShdw>
          </a:effectLst>
        </p:spPr>
      </p:pic>
      <p:sp>
        <p:nvSpPr>
          <p:cNvPr id="7" name="TextBox 6">
            <a:extLst>
              <a:ext uri="{FF2B5EF4-FFF2-40B4-BE49-F238E27FC236}">
                <a16:creationId xmlns:a16="http://schemas.microsoft.com/office/drawing/2014/main" id="{2E9A34B5-F369-F8F3-1ED1-BF81DF00AA83}"/>
              </a:ext>
            </a:extLst>
          </p:cNvPr>
          <p:cNvSpPr txBox="1"/>
          <p:nvPr userDrawn="1"/>
        </p:nvSpPr>
        <p:spPr>
          <a:xfrm>
            <a:off x="2023557" y="692759"/>
            <a:ext cx="8144886" cy="480131"/>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NZ" sz="2800" kern="1200" dirty="0">
                <a:solidFill>
                  <a:schemeClr val="tx1"/>
                </a:solidFill>
                <a:latin typeface="Arial Rounded MT Bold" panose="020F0704030504030204" pitchFamily="34" charset="0"/>
                <a:ea typeface="+mn-ea"/>
                <a:cs typeface="+mn-cs"/>
              </a:rPr>
              <a:t>The line closest to your school runs between</a:t>
            </a:r>
            <a:endParaRPr lang="en-NZ" dirty="0"/>
          </a:p>
        </p:txBody>
      </p:sp>
      <p:grpSp>
        <p:nvGrpSpPr>
          <p:cNvPr id="8" name="Group 7">
            <a:extLst>
              <a:ext uri="{FF2B5EF4-FFF2-40B4-BE49-F238E27FC236}">
                <a16:creationId xmlns:a16="http://schemas.microsoft.com/office/drawing/2014/main" id="{91111B1F-6879-6973-15DD-0BEFA4F31C4F}"/>
              </a:ext>
            </a:extLst>
          </p:cNvPr>
          <p:cNvGrpSpPr/>
          <p:nvPr userDrawn="1"/>
        </p:nvGrpSpPr>
        <p:grpSpPr>
          <a:xfrm>
            <a:off x="763392" y="731205"/>
            <a:ext cx="1002995" cy="1002995"/>
            <a:chOff x="763392" y="731205"/>
            <a:chExt cx="1002995" cy="1002995"/>
          </a:xfrm>
        </p:grpSpPr>
        <p:sp>
          <p:nvSpPr>
            <p:cNvPr id="9" name="Oval 8">
              <a:extLst>
                <a:ext uri="{FF2B5EF4-FFF2-40B4-BE49-F238E27FC236}">
                  <a16:creationId xmlns:a16="http://schemas.microsoft.com/office/drawing/2014/main" id="{312C4969-93C9-657E-E783-694F1632BBC8}"/>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Oval 9">
              <a:extLst>
                <a:ext uri="{FF2B5EF4-FFF2-40B4-BE49-F238E27FC236}">
                  <a16:creationId xmlns:a16="http://schemas.microsoft.com/office/drawing/2014/main" id="{DC592584-B483-53C9-F8C7-48409F46DD5C}"/>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11" name="Rectangle 10">
            <a:extLst>
              <a:ext uri="{FF2B5EF4-FFF2-40B4-BE49-F238E27FC236}">
                <a16:creationId xmlns:a16="http://schemas.microsoft.com/office/drawing/2014/main" id="{3309A21F-7DA0-7FFC-FA17-BAC0573CBD1B}"/>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Picture Placeholder 16">
            <a:extLst>
              <a:ext uri="{FF2B5EF4-FFF2-40B4-BE49-F238E27FC236}">
                <a16:creationId xmlns:a16="http://schemas.microsoft.com/office/drawing/2014/main" id="{AA095E45-34ED-CCEA-722A-7CA44798E3BF}"/>
              </a:ext>
            </a:extLst>
          </p:cNvPr>
          <p:cNvSpPr>
            <a:spLocks noGrp="1"/>
          </p:cNvSpPr>
          <p:nvPr>
            <p:ph type="pic" sz="quarter" idx="15" hasCustomPrompt="1"/>
          </p:nvPr>
        </p:nvSpPr>
        <p:spPr>
          <a:xfrm>
            <a:off x="261568" y="2465405"/>
            <a:ext cx="5648167" cy="3333387"/>
          </a:xfrm>
          <a:prstGeom prst="rect">
            <a:avLst/>
          </a:prstGeom>
        </p:spPr>
        <p:txBody>
          <a:bodyPr/>
          <a:lstStyle>
            <a:lvl1pPr>
              <a:defRPr sz="2800">
                <a:highlight>
                  <a:srgbClr val="FFFF00"/>
                </a:highligh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NZ" dirty="0"/>
              <a:t>SCREENSHOT OF LOCAL RLX FROM GOOGLE STREETVIEW</a:t>
            </a:r>
          </a:p>
          <a:p>
            <a:endParaRPr lang="en-NZ" dirty="0"/>
          </a:p>
        </p:txBody>
      </p:sp>
      <p:pic>
        <p:nvPicPr>
          <p:cNvPr id="15" name="Picture 14" descr="A green and black background&#10;&#10;Description automatically generated">
            <a:extLst>
              <a:ext uri="{FF2B5EF4-FFF2-40B4-BE49-F238E27FC236}">
                <a16:creationId xmlns:a16="http://schemas.microsoft.com/office/drawing/2014/main" id="{D50A86B6-13D5-5B0C-0785-BED61CD54541}"/>
              </a:ext>
            </a:extLst>
          </p:cNvPr>
          <p:cNvPicPr>
            <a:picLocks noChangeAspect="1"/>
          </p:cNvPicPr>
          <p:nvPr userDrawn="1"/>
        </p:nvPicPr>
        <p:blipFill rotWithShape="1">
          <a:blip r:embed="rId5" cstate="screen">
            <a:extLst>
              <a:ext uri="{BEBA8EAE-BF5A-486C-A8C5-ECC9F3942E4B}">
                <a14:imgProps xmlns:a14="http://schemas.microsoft.com/office/drawing/2010/main">
                  <a14:imgLayer r:embed="rId6">
                    <a14:imgEffect>
                      <a14:colorTemperature colorTemp="5785"/>
                    </a14:imgEffect>
                  </a14:imgLayer>
                </a14:imgProps>
              </a:ext>
              <a:ext uri="{28A0092B-C50C-407E-A947-70E740481C1C}">
                <a14:useLocalDpi xmlns:a14="http://schemas.microsoft.com/office/drawing/2010/main"/>
              </a:ext>
            </a:extLst>
          </a:blip>
          <a:srcRect/>
          <a:stretch/>
        </p:blipFill>
        <p:spPr>
          <a:xfrm flipH="1">
            <a:off x="7708376" y="5173595"/>
            <a:ext cx="4483624" cy="858673"/>
          </a:xfrm>
          <a:prstGeom prst="rect">
            <a:avLst/>
          </a:prstGeom>
        </p:spPr>
      </p:pic>
      <p:sp>
        <p:nvSpPr>
          <p:cNvPr id="16" name="Picture Placeholder 25">
            <a:extLst>
              <a:ext uri="{FF2B5EF4-FFF2-40B4-BE49-F238E27FC236}">
                <a16:creationId xmlns:a16="http://schemas.microsoft.com/office/drawing/2014/main" id="{A5DC9254-A495-AE9E-7A85-8637476CB508}"/>
              </a:ext>
            </a:extLst>
          </p:cNvPr>
          <p:cNvSpPr>
            <a:spLocks noGrp="1"/>
          </p:cNvSpPr>
          <p:nvPr>
            <p:ph type="pic" sz="quarter" idx="12" hasCustomPrompt="1"/>
          </p:nvPr>
        </p:nvSpPr>
        <p:spPr>
          <a:xfrm>
            <a:off x="6282265" y="2465405"/>
            <a:ext cx="5648167" cy="3325745"/>
          </a:xfrm>
          <a:prstGeom prst="rect">
            <a:avLst/>
          </a:prstGeom>
        </p:spPr>
        <p:txBody>
          <a:bodyPr/>
          <a:lstStyle>
            <a:lvl1pPr algn="ctr">
              <a:defRPr sz="2800">
                <a:highlight>
                  <a:srgbClr val="FFFF00"/>
                </a:highlight>
              </a:defRPr>
            </a:lvl1pPr>
          </a:lstStyle>
          <a:p>
            <a:r>
              <a:rPr lang="en-NZ" dirty="0"/>
              <a:t>PICTURE OF TRAIN CARRYING LOCAL FREIGHT</a:t>
            </a:r>
          </a:p>
        </p:txBody>
      </p:sp>
      <p:sp>
        <p:nvSpPr>
          <p:cNvPr id="17" name="Text Placeholder 18">
            <a:extLst>
              <a:ext uri="{FF2B5EF4-FFF2-40B4-BE49-F238E27FC236}">
                <a16:creationId xmlns:a16="http://schemas.microsoft.com/office/drawing/2014/main" id="{59F4B67A-5E03-0266-71A5-CFE02A1F0B40}"/>
              </a:ext>
            </a:extLst>
          </p:cNvPr>
          <p:cNvSpPr>
            <a:spLocks noGrp="1"/>
          </p:cNvSpPr>
          <p:nvPr>
            <p:ph type="body" sz="quarter" idx="16" hasCustomPrompt="1"/>
          </p:nvPr>
        </p:nvSpPr>
        <p:spPr>
          <a:xfrm>
            <a:off x="2495777" y="1416627"/>
            <a:ext cx="7200446" cy="525462"/>
          </a:xfrm>
          <a:prstGeom prst="rect">
            <a:avLst/>
          </a:prstGeom>
        </p:spPr>
        <p:txBody>
          <a:bodyPr/>
          <a:lstStyle>
            <a:lvl1pPr>
              <a:defRPr sz="3200"/>
            </a:lvl1pPr>
          </a:lstStyle>
          <a:p>
            <a:pPr lvl="0"/>
            <a:r>
              <a:rPr lang="en-US" dirty="0"/>
              <a:t>TOWN and TOWN</a:t>
            </a:r>
            <a:endParaRPr lang="en-NZ" dirty="0"/>
          </a:p>
        </p:txBody>
      </p:sp>
      <p:pic>
        <p:nvPicPr>
          <p:cNvPr id="18" name="Picture 17">
            <a:extLst>
              <a:ext uri="{FF2B5EF4-FFF2-40B4-BE49-F238E27FC236}">
                <a16:creationId xmlns:a16="http://schemas.microsoft.com/office/drawing/2014/main" id="{0986E05C-F630-CB35-F6CC-AEF8AD92E2D7}"/>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19" name="Picture 18">
            <a:extLst>
              <a:ext uri="{FF2B5EF4-FFF2-40B4-BE49-F238E27FC236}">
                <a16:creationId xmlns:a16="http://schemas.microsoft.com/office/drawing/2014/main" id="{4B04B273-1D57-610F-0D8D-E07FFDE27299}"/>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0571208" y="6267603"/>
            <a:ext cx="1308840" cy="393239"/>
          </a:xfrm>
          <a:prstGeom prst="rect">
            <a:avLst/>
          </a:prstGeom>
        </p:spPr>
      </p:pic>
    </p:spTree>
    <p:extLst>
      <p:ext uri="{BB962C8B-B14F-4D97-AF65-F5344CB8AC3E}">
        <p14:creationId xmlns:p14="http://schemas.microsoft.com/office/powerpoint/2010/main" val="10066719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8" dur="20000" fill="hold"/>
                                        <p:tgtEl>
                                          <p:spTgt spid="5"/>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DF33-8927-9005-F7BC-A1841559E188}"/>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Picture 4" descr="A white cloud in a black background&#10;&#10;Description automatically generated with low confidence">
            <a:extLst>
              <a:ext uri="{FF2B5EF4-FFF2-40B4-BE49-F238E27FC236}">
                <a16:creationId xmlns:a16="http://schemas.microsoft.com/office/drawing/2014/main" id="{DF864A3A-1D0D-B68B-8949-012A9D59997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pic>
        <p:nvPicPr>
          <p:cNvPr id="10" name="Picture 9" descr="A white cloud in a black background&#10;&#10;Description automatically generated with low confidence">
            <a:extLst>
              <a:ext uri="{FF2B5EF4-FFF2-40B4-BE49-F238E27FC236}">
                <a16:creationId xmlns:a16="http://schemas.microsoft.com/office/drawing/2014/main" id="{7F38831B-D428-DB5C-A377-7FB0878296E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2" name="Group 11">
            <a:extLst>
              <a:ext uri="{FF2B5EF4-FFF2-40B4-BE49-F238E27FC236}">
                <a16:creationId xmlns:a16="http://schemas.microsoft.com/office/drawing/2014/main" id="{73363ADE-E64F-0D09-B0A4-1820B0CB83CA}"/>
              </a:ext>
            </a:extLst>
          </p:cNvPr>
          <p:cNvGrpSpPr/>
          <p:nvPr userDrawn="1"/>
        </p:nvGrpSpPr>
        <p:grpSpPr>
          <a:xfrm>
            <a:off x="0" y="2416899"/>
            <a:ext cx="12192000" cy="3843955"/>
            <a:chOff x="-160666" y="2818552"/>
            <a:chExt cx="12103744" cy="3843955"/>
          </a:xfrm>
        </p:grpSpPr>
        <p:pic>
          <p:nvPicPr>
            <p:cNvPr id="13" name="Picture 12" descr="A cartoon face with a black background&#10;&#10;Description automatically generated">
              <a:extLst>
                <a:ext uri="{FF2B5EF4-FFF2-40B4-BE49-F238E27FC236}">
                  <a16:creationId xmlns:a16="http://schemas.microsoft.com/office/drawing/2014/main" id="{C1D18326-1527-0427-A4BD-AFC134CECA5E}"/>
                </a:ext>
              </a:extLst>
            </p:cNvPr>
            <p:cNvPicPr>
              <a:picLocks noChangeAspect="1"/>
            </p:cNvPicPr>
            <p:nvPr userDrawn="1"/>
          </p:nvPicPr>
          <p:blipFill rotWithShape="1">
            <a:blip r:embed="rId3" cstate="screen">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pic>
          <p:nvPicPr>
            <p:cNvPr id="14" name="Picture 13" descr="A cartoon face with a black background&#10;&#10;Description automatically generated">
              <a:extLst>
                <a:ext uri="{FF2B5EF4-FFF2-40B4-BE49-F238E27FC236}">
                  <a16:creationId xmlns:a16="http://schemas.microsoft.com/office/drawing/2014/main" id="{7C609BF6-1C86-B0EF-3789-1342425D0E4E}"/>
                </a:ext>
              </a:extLst>
            </p:cNvPr>
            <p:cNvPicPr>
              <a:picLocks noChangeAspect="1"/>
            </p:cNvPicPr>
            <p:nvPr userDrawn="1"/>
          </p:nvPicPr>
          <p:blipFill rotWithShape="1">
            <a:blip r:embed="rId5" cstate="screen">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grpSp>
      <p:sp>
        <p:nvSpPr>
          <p:cNvPr id="9" name="Rectangle: Rounded Corners 8">
            <a:extLst>
              <a:ext uri="{FF2B5EF4-FFF2-40B4-BE49-F238E27FC236}">
                <a16:creationId xmlns:a16="http://schemas.microsoft.com/office/drawing/2014/main" id="{1AABB218-D5EF-4570-5224-02988BE55E3C}"/>
              </a:ext>
            </a:extLst>
          </p:cNvPr>
          <p:cNvSpPr/>
          <p:nvPr userDrawn="1"/>
        </p:nvSpPr>
        <p:spPr>
          <a:xfrm>
            <a:off x="400050" y="1476375"/>
            <a:ext cx="11353799" cy="4826293"/>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Rectangle 14">
            <a:extLst>
              <a:ext uri="{FF2B5EF4-FFF2-40B4-BE49-F238E27FC236}">
                <a16:creationId xmlns:a16="http://schemas.microsoft.com/office/drawing/2014/main" id="{D06D5132-F4F4-240B-3FD4-DBE1FED6A695}"/>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5081009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0"/>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DF33-8927-9005-F7BC-A1841559E188}"/>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Picture 4" descr="A white cloud in a black background&#10;&#10;Description automatically generated with low confidence">
            <a:extLst>
              <a:ext uri="{FF2B5EF4-FFF2-40B4-BE49-F238E27FC236}">
                <a16:creationId xmlns:a16="http://schemas.microsoft.com/office/drawing/2014/main" id="{DF864A3A-1D0D-B68B-8949-012A9D59997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pic>
        <p:nvPicPr>
          <p:cNvPr id="10" name="Picture 9" descr="A white cloud in a black background&#10;&#10;Description automatically generated with low confidence">
            <a:extLst>
              <a:ext uri="{FF2B5EF4-FFF2-40B4-BE49-F238E27FC236}">
                <a16:creationId xmlns:a16="http://schemas.microsoft.com/office/drawing/2014/main" id="{7F38831B-D428-DB5C-A377-7FB0878296E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2" name="Group 11">
            <a:extLst>
              <a:ext uri="{FF2B5EF4-FFF2-40B4-BE49-F238E27FC236}">
                <a16:creationId xmlns:a16="http://schemas.microsoft.com/office/drawing/2014/main" id="{73363ADE-E64F-0D09-B0A4-1820B0CB83CA}"/>
              </a:ext>
            </a:extLst>
          </p:cNvPr>
          <p:cNvGrpSpPr/>
          <p:nvPr userDrawn="1"/>
        </p:nvGrpSpPr>
        <p:grpSpPr>
          <a:xfrm>
            <a:off x="0" y="2416899"/>
            <a:ext cx="12192000" cy="3843955"/>
            <a:chOff x="-160666" y="2818552"/>
            <a:chExt cx="12103744" cy="3843955"/>
          </a:xfrm>
        </p:grpSpPr>
        <p:pic>
          <p:nvPicPr>
            <p:cNvPr id="13" name="Picture 12" descr="A cartoon face with a black background&#10;&#10;Description automatically generated">
              <a:extLst>
                <a:ext uri="{FF2B5EF4-FFF2-40B4-BE49-F238E27FC236}">
                  <a16:creationId xmlns:a16="http://schemas.microsoft.com/office/drawing/2014/main" id="{C1D18326-1527-0427-A4BD-AFC134CECA5E}"/>
                </a:ext>
              </a:extLst>
            </p:cNvPr>
            <p:cNvPicPr>
              <a:picLocks noChangeAspect="1"/>
            </p:cNvPicPr>
            <p:nvPr userDrawn="1"/>
          </p:nvPicPr>
          <p:blipFill rotWithShape="1">
            <a:blip r:embed="rId3" cstate="screen">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pic>
          <p:nvPicPr>
            <p:cNvPr id="14" name="Picture 13" descr="A cartoon face with a black background&#10;&#10;Description automatically generated">
              <a:extLst>
                <a:ext uri="{FF2B5EF4-FFF2-40B4-BE49-F238E27FC236}">
                  <a16:creationId xmlns:a16="http://schemas.microsoft.com/office/drawing/2014/main" id="{7C609BF6-1C86-B0EF-3789-1342425D0E4E}"/>
                </a:ext>
              </a:extLst>
            </p:cNvPr>
            <p:cNvPicPr>
              <a:picLocks noChangeAspect="1"/>
            </p:cNvPicPr>
            <p:nvPr userDrawn="1"/>
          </p:nvPicPr>
          <p:blipFill rotWithShape="1">
            <a:blip r:embed="rId5" cstate="screen">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grpSp>
      <p:sp>
        <p:nvSpPr>
          <p:cNvPr id="9" name="Rectangle: Rounded Corners 8">
            <a:extLst>
              <a:ext uri="{FF2B5EF4-FFF2-40B4-BE49-F238E27FC236}">
                <a16:creationId xmlns:a16="http://schemas.microsoft.com/office/drawing/2014/main" id="{1AABB218-D5EF-4570-5224-02988BE55E3C}"/>
              </a:ext>
            </a:extLst>
          </p:cNvPr>
          <p:cNvSpPr/>
          <p:nvPr userDrawn="1"/>
        </p:nvSpPr>
        <p:spPr>
          <a:xfrm>
            <a:off x="-1" y="597147"/>
            <a:ext cx="12044087" cy="5890120"/>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Rectangle 14">
            <a:extLst>
              <a:ext uri="{FF2B5EF4-FFF2-40B4-BE49-F238E27FC236}">
                <a16:creationId xmlns:a16="http://schemas.microsoft.com/office/drawing/2014/main" id="{D06D5132-F4F4-240B-3FD4-DBE1FED6A695}"/>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650366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0"/>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33AC9F-357A-4342-C69A-DE62ACF13A40}"/>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white cloud in a black background&#10;&#10;Description automatically generated with low confidence">
            <a:extLst>
              <a:ext uri="{FF2B5EF4-FFF2-40B4-BE49-F238E27FC236}">
                <a16:creationId xmlns:a16="http://schemas.microsoft.com/office/drawing/2014/main" id="{32F4DEF5-EE01-D4E1-597C-1FA565C0380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grpSp>
        <p:nvGrpSpPr>
          <p:cNvPr id="5" name="Group 4">
            <a:extLst>
              <a:ext uri="{FF2B5EF4-FFF2-40B4-BE49-F238E27FC236}">
                <a16:creationId xmlns:a16="http://schemas.microsoft.com/office/drawing/2014/main" id="{00194A12-CF28-2DEF-E4AA-F2811021903C}"/>
              </a:ext>
            </a:extLst>
          </p:cNvPr>
          <p:cNvGrpSpPr/>
          <p:nvPr userDrawn="1"/>
        </p:nvGrpSpPr>
        <p:grpSpPr>
          <a:xfrm>
            <a:off x="763393" y="731206"/>
            <a:ext cx="787501" cy="787501"/>
            <a:chOff x="763392" y="731205"/>
            <a:chExt cx="1002995" cy="1002995"/>
          </a:xfrm>
        </p:grpSpPr>
        <p:sp>
          <p:nvSpPr>
            <p:cNvPr id="6" name="Oval 5">
              <a:extLst>
                <a:ext uri="{FF2B5EF4-FFF2-40B4-BE49-F238E27FC236}">
                  <a16:creationId xmlns:a16="http://schemas.microsoft.com/office/drawing/2014/main" id="{E2A9DAB1-5EF6-203A-D0C9-85AA657A0E57}"/>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Oval 6">
              <a:extLst>
                <a:ext uri="{FF2B5EF4-FFF2-40B4-BE49-F238E27FC236}">
                  <a16:creationId xmlns:a16="http://schemas.microsoft.com/office/drawing/2014/main" id="{C775BD49-44D2-B15F-888D-999B802925D9}"/>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pic>
        <p:nvPicPr>
          <p:cNvPr id="11" name="Picture 10" descr="A white cloud in a black background&#10;&#10;Description automatically generated with low confidence">
            <a:extLst>
              <a:ext uri="{FF2B5EF4-FFF2-40B4-BE49-F238E27FC236}">
                <a16:creationId xmlns:a16="http://schemas.microsoft.com/office/drawing/2014/main" id="{1E9A9BAB-44FC-5D6D-5A30-9ABDB6A937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5" name="Group 14">
            <a:extLst>
              <a:ext uri="{FF2B5EF4-FFF2-40B4-BE49-F238E27FC236}">
                <a16:creationId xmlns:a16="http://schemas.microsoft.com/office/drawing/2014/main" id="{9C90D142-CB0B-4A68-C38B-EF76886992B4}"/>
              </a:ext>
            </a:extLst>
          </p:cNvPr>
          <p:cNvGrpSpPr/>
          <p:nvPr userDrawn="1"/>
        </p:nvGrpSpPr>
        <p:grpSpPr>
          <a:xfrm>
            <a:off x="0" y="2416899"/>
            <a:ext cx="12192000" cy="3843955"/>
            <a:chOff x="-160666" y="2818552"/>
            <a:chExt cx="12103744" cy="3843955"/>
          </a:xfrm>
        </p:grpSpPr>
        <p:pic>
          <p:nvPicPr>
            <p:cNvPr id="16" name="Picture 15" descr="A cartoon face with a black background&#10;&#10;Description automatically generated">
              <a:extLst>
                <a:ext uri="{FF2B5EF4-FFF2-40B4-BE49-F238E27FC236}">
                  <a16:creationId xmlns:a16="http://schemas.microsoft.com/office/drawing/2014/main" id="{591660DA-167C-6E2E-340E-7021FD073E05}"/>
                </a:ext>
              </a:extLst>
            </p:cNvPr>
            <p:cNvPicPr>
              <a:picLocks noChangeAspect="1"/>
            </p:cNvPicPr>
            <p:nvPr userDrawn="1"/>
          </p:nvPicPr>
          <p:blipFill rotWithShape="1">
            <a:blip r:embed="rId3" cstate="screen">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pic>
          <p:nvPicPr>
            <p:cNvPr id="17" name="Picture 16" descr="A cartoon face with a black background&#10;&#10;Description automatically generated">
              <a:extLst>
                <a:ext uri="{FF2B5EF4-FFF2-40B4-BE49-F238E27FC236}">
                  <a16:creationId xmlns:a16="http://schemas.microsoft.com/office/drawing/2014/main" id="{C41C02BE-C646-530A-E3EF-81CD3565BD58}"/>
                </a:ext>
              </a:extLst>
            </p:cNvPr>
            <p:cNvPicPr>
              <a:picLocks noChangeAspect="1"/>
            </p:cNvPicPr>
            <p:nvPr userDrawn="1"/>
          </p:nvPicPr>
          <p:blipFill rotWithShape="1">
            <a:blip r:embed="rId5" cstate="screen">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grpSp>
      <p:sp>
        <p:nvSpPr>
          <p:cNvPr id="12" name="Rectangle: Rounded Corners 11">
            <a:extLst>
              <a:ext uri="{FF2B5EF4-FFF2-40B4-BE49-F238E27FC236}">
                <a16:creationId xmlns:a16="http://schemas.microsoft.com/office/drawing/2014/main" id="{A4469B86-1875-89E3-F223-71902546260B}"/>
              </a:ext>
            </a:extLst>
          </p:cNvPr>
          <p:cNvSpPr/>
          <p:nvPr userDrawn="1"/>
        </p:nvSpPr>
        <p:spPr>
          <a:xfrm>
            <a:off x="-967273" y="2416899"/>
            <a:ext cx="14126546" cy="4052754"/>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Rectangle 13">
            <a:extLst>
              <a:ext uri="{FF2B5EF4-FFF2-40B4-BE49-F238E27FC236}">
                <a16:creationId xmlns:a16="http://schemas.microsoft.com/office/drawing/2014/main" id="{4F5878F8-C9CE-6AC1-670F-285573E1CD2A}"/>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8847094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4"/>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1"/>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143D4-0EC2-BCCB-D208-A5FE0ED11872}"/>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Rectangle: Rounded Corners 3">
            <a:extLst>
              <a:ext uri="{FF2B5EF4-FFF2-40B4-BE49-F238E27FC236}">
                <a16:creationId xmlns:a16="http://schemas.microsoft.com/office/drawing/2014/main" id="{C4F25046-23FC-8887-0DE6-AB53CFAF347E}"/>
              </a:ext>
            </a:extLst>
          </p:cNvPr>
          <p:cNvSpPr/>
          <p:nvPr userDrawn="1"/>
        </p:nvSpPr>
        <p:spPr>
          <a:xfrm>
            <a:off x="1737360" y="1554480"/>
            <a:ext cx="8147304" cy="4014216"/>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nvGrpSpPr>
          <p:cNvPr id="5" name="Group 4">
            <a:extLst>
              <a:ext uri="{FF2B5EF4-FFF2-40B4-BE49-F238E27FC236}">
                <a16:creationId xmlns:a16="http://schemas.microsoft.com/office/drawing/2014/main" id="{223F2D93-5006-4D18-79A4-2DA0CF812A49}"/>
              </a:ext>
            </a:extLst>
          </p:cNvPr>
          <p:cNvGrpSpPr/>
          <p:nvPr userDrawn="1"/>
        </p:nvGrpSpPr>
        <p:grpSpPr>
          <a:xfrm>
            <a:off x="0" y="2416899"/>
            <a:ext cx="12192000" cy="3843955"/>
            <a:chOff x="-160666" y="2818552"/>
            <a:chExt cx="12103744" cy="3843955"/>
          </a:xfrm>
        </p:grpSpPr>
        <p:pic>
          <p:nvPicPr>
            <p:cNvPr id="6" name="Picture 5" descr="A cartoon face with a black background&#10;&#10;Description automatically generated">
              <a:extLst>
                <a:ext uri="{FF2B5EF4-FFF2-40B4-BE49-F238E27FC236}">
                  <a16:creationId xmlns:a16="http://schemas.microsoft.com/office/drawing/2014/main" id="{17F87AEA-59C6-BAA0-B0C5-A92458CE8CA1}"/>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pic>
          <p:nvPicPr>
            <p:cNvPr id="7" name="Picture 6" descr="A cartoon face with a black background&#10;&#10;Description automatically generated">
              <a:extLst>
                <a:ext uri="{FF2B5EF4-FFF2-40B4-BE49-F238E27FC236}">
                  <a16:creationId xmlns:a16="http://schemas.microsoft.com/office/drawing/2014/main" id="{636148B0-014C-1A34-ED36-29CD69BDB5BD}"/>
                </a:ext>
              </a:extLst>
            </p:cNvPr>
            <p:cNvPicPr>
              <a:picLocks noChangeAspect="1"/>
            </p:cNvPicPr>
            <p:nvPr userDrawn="1"/>
          </p:nvPicPr>
          <p:blipFill rotWithShape="1">
            <a:blip r:embed="rId4" cstate="screen">
              <a:alphaModFix amt="78000"/>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1131"/>
            <a:stretch/>
          </p:blipFill>
          <p:spPr>
            <a:xfrm>
              <a:off x="-160666" y="2818552"/>
              <a:ext cx="12103744" cy="3843955"/>
            </a:xfrm>
            <a:prstGeom prst="rect">
              <a:avLst/>
            </a:prstGeom>
          </p:spPr>
        </p:pic>
      </p:grpSp>
      <p:sp>
        <p:nvSpPr>
          <p:cNvPr id="10" name="Rectangle 9">
            <a:extLst>
              <a:ext uri="{FF2B5EF4-FFF2-40B4-BE49-F238E27FC236}">
                <a16:creationId xmlns:a16="http://schemas.microsoft.com/office/drawing/2014/main" id="{3277BDDD-B009-EA44-C67C-8BA7BE7BDC83}"/>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6557568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069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460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7" r:id="rId5"/>
    <p:sldLayoutId id="2147483654" r:id="rId6"/>
    <p:sldLayoutId id="2147483656" r:id="rId7"/>
    <p:sldLayoutId id="2147483655" r:id="rId8"/>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5400" kern="1200">
          <a:solidFill>
            <a:schemeClr val="tx1"/>
          </a:solidFill>
          <a:latin typeface="Arial Rounded MT Bold" panose="020F07040305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54.jpeg"/><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5.png"/><Relationship Id="rId4" Type="http://schemas.microsoft.com/office/2007/relationships/hdphoto" Target="../media/hdphoto6.wdp"/></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gif"/><Relationship Id="rId5" Type="http://schemas.openxmlformats.org/officeDocument/2006/relationships/image" Target="../media/image6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7" Type="http://schemas.microsoft.com/office/2007/relationships/hdphoto" Target="../media/hdphoto21.wdp"/><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7.png"/><Relationship Id="rId5" Type="http://schemas.microsoft.com/office/2007/relationships/hdphoto" Target="../media/hdphoto20.wdp"/><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png"/><Relationship Id="rId7" Type="http://schemas.microsoft.com/office/2007/relationships/hdphoto" Target="../media/hdphoto23.wdp"/><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9.png"/><Relationship Id="rId4" Type="http://schemas.microsoft.com/office/2007/relationships/hdphoto" Target="../media/hdphoto22.wdp"/><Relationship Id="rId9" Type="http://schemas.microsoft.com/office/2007/relationships/hdphoto" Target="../media/hdphoto24.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9.wdp"/></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png"/><Relationship Id="rId4" Type="http://schemas.microsoft.com/office/2007/relationships/hdphoto" Target="../media/hdphoto25.wdp"/><Relationship Id="rId9"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79.png"/><Relationship Id="rId7"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png"/><Relationship Id="rId4" Type="http://schemas.microsoft.com/office/2007/relationships/hdphoto" Target="../media/hdphoto25.wdp"/></Relationships>
</file>

<file path=ppt/slides/_rels/slide4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image" Target="../media/image80.png"/><Relationship Id="rId4" Type="http://schemas.microsoft.com/office/2007/relationships/hdphoto" Target="../media/hdphoto25.wdp"/></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0.png"/><Relationship Id="rId4" Type="http://schemas.microsoft.com/office/2007/relationships/hdphoto" Target="../media/hdphoto25.wdp"/></Relationships>
</file>

<file path=ppt/slides/_rels/slide46.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microsoft.com/office/2007/relationships/hdphoto" Target="../media/hdphoto26.wdp"/><Relationship Id="rId5" Type="http://schemas.openxmlformats.org/officeDocument/2006/relationships/image" Target="../media/image90.png"/><Relationship Id="rId4" Type="http://schemas.openxmlformats.org/officeDocument/2006/relationships/image" Target="../media/image89.png"/></Relationships>
</file>

<file path=ppt/slides/_rels/slide4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30.png"/><Relationship Id="rId18" Type="http://schemas.microsoft.com/office/2007/relationships/hdphoto" Target="../media/hdphoto16.wdp"/><Relationship Id="rId3" Type="http://schemas.openxmlformats.org/officeDocument/2006/relationships/image" Target="../media/image24.png"/><Relationship Id="rId21" Type="http://schemas.openxmlformats.org/officeDocument/2006/relationships/image" Target="../media/image34.png"/><Relationship Id="rId7" Type="http://schemas.openxmlformats.org/officeDocument/2006/relationships/image" Target="../media/image27.png"/><Relationship Id="rId12" Type="http://schemas.microsoft.com/office/2007/relationships/hdphoto" Target="../media/hdphoto13.wdp"/><Relationship Id="rId17" Type="http://schemas.openxmlformats.org/officeDocument/2006/relationships/image" Target="../media/image32.png"/><Relationship Id="rId2" Type="http://schemas.openxmlformats.org/officeDocument/2006/relationships/notesSlide" Target="../notesSlides/notesSlide6.xml"/><Relationship Id="rId16" Type="http://schemas.microsoft.com/office/2007/relationships/hdphoto" Target="../media/hdphoto15.wdp"/><Relationship Id="rId20" Type="http://schemas.microsoft.com/office/2007/relationships/hdphoto" Target="../media/hdphoto17.wdp"/><Relationship Id="rId1" Type="http://schemas.openxmlformats.org/officeDocument/2006/relationships/slideLayout" Target="../slideLayouts/slideLayout8.xml"/><Relationship Id="rId6" Type="http://schemas.openxmlformats.org/officeDocument/2006/relationships/image" Target="../media/image26.png"/><Relationship Id="rId11" Type="http://schemas.openxmlformats.org/officeDocument/2006/relationships/image" Target="../media/image29.png"/><Relationship Id="rId24" Type="http://schemas.microsoft.com/office/2007/relationships/hdphoto" Target="../media/hdphoto19.wdp"/><Relationship Id="rId5" Type="http://schemas.microsoft.com/office/2007/relationships/hdphoto" Target="../media/hdphoto10.wdp"/><Relationship Id="rId15" Type="http://schemas.openxmlformats.org/officeDocument/2006/relationships/image" Target="../media/image31.png"/><Relationship Id="rId23" Type="http://schemas.openxmlformats.org/officeDocument/2006/relationships/image" Target="../media/image35.png"/><Relationship Id="rId10" Type="http://schemas.microsoft.com/office/2007/relationships/hdphoto" Target="../media/hdphoto12.wdp"/><Relationship Id="rId19" Type="http://schemas.openxmlformats.org/officeDocument/2006/relationships/image" Target="../media/image33.png"/><Relationship Id="rId4" Type="http://schemas.openxmlformats.org/officeDocument/2006/relationships/image" Target="../media/image25.png"/><Relationship Id="rId9" Type="http://schemas.openxmlformats.org/officeDocument/2006/relationships/image" Target="../media/image28.png"/><Relationship Id="rId14" Type="http://schemas.microsoft.com/office/2007/relationships/hdphoto" Target="../media/hdphoto14.wdp"/><Relationship Id="rId22" Type="http://schemas.microsoft.com/office/2007/relationships/hdphoto" Target="../media/hdphoto18.wdp"/></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CCF343-BE75-F444-E594-07D888D55F44}"/>
              </a:ext>
            </a:extLst>
          </p:cNvPr>
          <p:cNvSpPr>
            <a:spLocks noGrp="1"/>
          </p:cNvSpPr>
          <p:nvPr>
            <p:ph type="body" sz="quarter" idx="10"/>
          </p:nvPr>
        </p:nvSpPr>
        <p:spPr/>
        <p:txBody>
          <a:bodyPr/>
          <a:lstStyle/>
          <a:p>
            <a:endParaRPr lang="en-NZ" dirty="0"/>
          </a:p>
        </p:txBody>
      </p:sp>
      <p:sp>
        <p:nvSpPr>
          <p:cNvPr id="5" name="Picture Placeholder 4">
            <a:extLst>
              <a:ext uri="{FF2B5EF4-FFF2-40B4-BE49-F238E27FC236}">
                <a16:creationId xmlns:a16="http://schemas.microsoft.com/office/drawing/2014/main" id="{6E4C9548-E641-30FF-05C2-09CDB33BA333}"/>
              </a:ext>
            </a:extLst>
          </p:cNvPr>
          <p:cNvSpPr>
            <a:spLocks noGrp="1"/>
          </p:cNvSpPr>
          <p:nvPr>
            <p:ph type="pic" sz="quarter" idx="11"/>
          </p:nvPr>
        </p:nvSpPr>
        <p:spPr/>
        <p:txBody>
          <a:bodyPr/>
          <a:lstStyle/>
          <a:p>
            <a:endParaRPr lang="en-NZ"/>
          </a:p>
        </p:txBody>
      </p:sp>
    </p:spTree>
    <p:extLst>
      <p:ext uri="{BB962C8B-B14F-4D97-AF65-F5344CB8AC3E}">
        <p14:creationId xmlns:p14="http://schemas.microsoft.com/office/powerpoint/2010/main" val="8334001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5D5"/>
            </a:gs>
            <a:gs pos="100000">
              <a:srgbClr val="F9DAC3"/>
            </a:gs>
          </a:gsLst>
          <a:lin ang="16200000" scaled="1"/>
        </a:gradFill>
        <a:effectLst/>
      </p:bgPr>
    </p:bg>
    <p:spTree>
      <p:nvGrpSpPr>
        <p:cNvPr id="1" name=""/>
        <p:cNvGrpSpPr/>
        <p:nvPr/>
      </p:nvGrpSpPr>
      <p:grpSpPr>
        <a:xfrm>
          <a:off x="0" y="0"/>
          <a:ext cx="0" cy="0"/>
          <a:chOff x="0" y="0"/>
          <a:chExt cx="0" cy="0"/>
        </a:xfrm>
      </p:grpSpPr>
      <p:sp>
        <p:nvSpPr>
          <p:cNvPr id="4" name="When crossing...">
            <a:extLst>
              <a:ext uri="{FF2B5EF4-FFF2-40B4-BE49-F238E27FC236}">
                <a16:creationId xmlns:a16="http://schemas.microsoft.com/office/drawing/2014/main" id="{1091D174-CE39-72A7-018E-B5407AE7253F}"/>
              </a:ext>
            </a:extLst>
          </p:cNvPr>
          <p:cNvSpPr txBox="1">
            <a:spLocks noGrp="1" noRot="1" noMove="1" noResize="1" noEditPoints="1" noAdjustHandles="1" noChangeArrowheads="1" noChangeShapeType="1"/>
          </p:cNvSpPr>
          <p:nvPr/>
        </p:nvSpPr>
        <p:spPr>
          <a:xfrm>
            <a:off x="419100" y="273432"/>
            <a:ext cx="11363325" cy="707886"/>
          </a:xfrm>
          <a:prstGeom prst="rect">
            <a:avLst/>
          </a:prstGeom>
          <a:solidFill>
            <a:schemeClr val="accent4">
              <a:lumMod val="60000"/>
              <a:lumOff val="40000"/>
            </a:schemeClr>
          </a:solidFill>
        </p:spPr>
        <p:txBody>
          <a:bodyPr wrap="square">
            <a:spAutoFit/>
          </a:bodyPr>
          <a:lstStyle/>
          <a:p>
            <a:pPr algn="ctr"/>
            <a:r>
              <a:rPr lang="en-NZ" sz="4000" b="1" dirty="0">
                <a:solidFill>
                  <a:sysClr val="windowText" lastClr="000000"/>
                </a:solidFill>
              </a:rPr>
              <a:t>When crossing at a railway level crossing, always…</a:t>
            </a:r>
          </a:p>
        </p:txBody>
      </p:sp>
      <p:pic>
        <p:nvPicPr>
          <p:cNvPr id="5" name="Girl 2 - Think">
            <a:extLst>
              <a:ext uri="{FF2B5EF4-FFF2-40B4-BE49-F238E27FC236}">
                <a16:creationId xmlns:a16="http://schemas.microsoft.com/office/drawing/2014/main" id="{FD70D397-79BD-5B0C-7FBB-37C6BC78A1EE}"/>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r="-1480" b="-2268"/>
          <a:stretch/>
        </p:blipFill>
        <p:spPr>
          <a:xfrm flipH="1">
            <a:off x="9834993" y="3358693"/>
            <a:ext cx="1323801" cy="2709725"/>
          </a:xfrm>
          <a:prstGeom prst="rect">
            <a:avLst/>
          </a:prstGeom>
          <a:effectLst>
            <a:outerShdw blurRad="76200" dir="18900000" sy="23000" kx="-1200000" algn="bl" rotWithShape="0">
              <a:prstClr val="black">
                <a:alpha val="20000"/>
              </a:prstClr>
            </a:outerShdw>
          </a:effectLst>
        </p:spPr>
      </p:pic>
      <p:pic>
        <p:nvPicPr>
          <p:cNvPr id="6" name="Girl 1 - Listen">
            <a:extLst>
              <a:ext uri="{FF2B5EF4-FFF2-40B4-BE49-F238E27FC236}">
                <a16:creationId xmlns:a16="http://schemas.microsoft.com/office/drawing/2014/main" id="{FF4B278C-A069-1FC4-C57A-E12A051DC7E6}"/>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l="-3887" r="-6089" b="3548"/>
          <a:stretch/>
        </p:blipFill>
        <p:spPr>
          <a:xfrm>
            <a:off x="6860734" y="3339582"/>
            <a:ext cx="1417788" cy="2799143"/>
          </a:xfrm>
          <a:prstGeom prst="rect">
            <a:avLst/>
          </a:prstGeom>
          <a:effectLst>
            <a:outerShdw blurRad="76200" dir="18900000" sy="23000" kx="-1200000" algn="bl" rotWithShape="0">
              <a:prstClr val="black">
                <a:alpha val="20000"/>
              </a:prstClr>
            </a:outerShdw>
          </a:effectLst>
        </p:spPr>
      </p:pic>
      <p:pic>
        <p:nvPicPr>
          <p:cNvPr id="7" name="Boy 2 - Look">
            <a:extLst>
              <a:ext uri="{FF2B5EF4-FFF2-40B4-BE49-F238E27FC236}">
                <a16:creationId xmlns:a16="http://schemas.microsoft.com/office/drawing/2014/main" id="{7C79ABB4-5C24-F32E-B152-9C83F9E29A68}"/>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t="-3548" b="-169"/>
          <a:stretch/>
        </p:blipFill>
        <p:spPr>
          <a:xfrm>
            <a:off x="4108676" y="3269275"/>
            <a:ext cx="1067377" cy="2799143"/>
          </a:xfrm>
          <a:prstGeom prst="rect">
            <a:avLst/>
          </a:prstGeom>
          <a:effectLst>
            <a:outerShdw blurRad="76200" dir="18900000" sy="23000" kx="-1200000" algn="bl" rotWithShape="0">
              <a:prstClr val="black">
                <a:alpha val="20000"/>
              </a:prstClr>
            </a:outerShdw>
          </a:effectLst>
        </p:spPr>
      </p:pic>
      <p:pic>
        <p:nvPicPr>
          <p:cNvPr id="8" name="Boy 1 - Stop">
            <a:extLst>
              <a:ext uri="{FF2B5EF4-FFF2-40B4-BE49-F238E27FC236}">
                <a16:creationId xmlns:a16="http://schemas.microsoft.com/office/drawing/2014/main" id="{76AC247D-D198-B3D5-AC35-BFA95196D2FB}"/>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flipH="1">
            <a:off x="1183648" y="3404220"/>
            <a:ext cx="1062905" cy="2687510"/>
          </a:xfrm>
          <a:prstGeom prst="rect">
            <a:avLst/>
          </a:prstGeom>
          <a:effectLst>
            <a:outerShdw blurRad="76200" dir="18900000" sy="23000" kx="-1200000" algn="bl" rotWithShape="0">
              <a:prstClr val="black">
                <a:alpha val="20000"/>
              </a:prstClr>
            </a:outerShdw>
          </a:effectLst>
        </p:spPr>
      </p:pic>
      <p:sp>
        <p:nvSpPr>
          <p:cNvPr id="9" name="THINK...">
            <a:extLst>
              <a:ext uri="{FF2B5EF4-FFF2-40B4-BE49-F238E27FC236}">
                <a16:creationId xmlns:a16="http://schemas.microsoft.com/office/drawing/2014/main" id="{7088DFC1-CEDE-2387-9CFA-C872E2F8DD0E}"/>
              </a:ext>
            </a:extLst>
          </p:cNvPr>
          <p:cNvSpPr txBox="1">
            <a:spLocks noGrp="1" noRot="1" noMove="1" noResize="1" noEditPoints="1" noAdjustHandles="1" noChangeArrowheads="1" noChangeShapeType="1"/>
          </p:cNvSpPr>
          <p:nvPr/>
        </p:nvSpPr>
        <p:spPr>
          <a:xfrm>
            <a:off x="9200893"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THINK,</a:t>
            </a:r>
          </a:p>
          <a:p>
            <a:pPr algn="ctr"/>
            <a:r>
              <a:rPr lang="en-US" sz="3200" dirty="0">
                <a:latin typeface="Arial Rounded MT Bold" panose="020F0704030504030204" pitchFamily="34" charset="0"/>
                <a:cs typeface="Arial Bold" panose="020B0704020202020204" pitchFamily="34" charset="0"/>
              </a:rPr>
              <a:t>is it safe </a:t>
            </a:r>
          </a:p>
          <a:p>
            <a:pPr algn="ctr"/>
            <a:r>
              <a:rPr lang="en-US" sz="3200" dirty="0">
                <a:latin typeface="Arial Rounded MT Bold" panose="020F0704030504030204" pitchFamily="34" charset="0"/>
                <a:cs typeface="Arial Bold" panose="020B0704020202020204" pitchFamily="34" charset="0"/>
              </a:rPr>
              <a:t>to cross?</a:t>
            </a:r>
            <a:endParaRPr lang="en-NZ" sz="3200" dirty="0">
              <a:latin typeface="Arial Rounded MT Bold" panose="020F0704030504030204" pitchFamily="34" charset="0"/>
              <a:cs typeface="Arial Bold" panose="020B0704020202020204" pitchFamily="34" charset="0"/>
            </a:endParaRPr>
          </a:p>
        </p:txBody>
      </p:sp>
      <p:sp>
        <p:nvSpPr>
          <p:cNvPr id="10" name="LISTEN...">
            <a:extLst>
              <a:ext uri="{FF2B5EF4-FFF2-40B4-BE49-F238E27FC236}">
                <a16:creationId xmlns:a16="http://schemas.microsoft.com/office/drawing/2014/main" id="{53E51A99-6C38-A3E9-44F7-2A055F05C91E}"/>
              </a:ext>
            </a:extLst>
          </p:cNvPr>
          <p:cNvSpPr txBox="1">
            <a:spLocks noGrp="1" noRot="1" noMove="1" noResize="1" noEditPoints="1" noAdjustHandles="1" noChangeArrowheads="1" noChangeShapeType="1"/>
          </p:cNvSpPr>
          <p:nvPr/>
        </p:nvSpPr>
        <p:spPr>
          <a:xfrm>
            <a:off x="6273628"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LISTEN</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for trains coming</a:t>
            </a:r>
          </a:p>
        </p:txBody>
      </p:sp>
      <p:sp>
        <p:nvSpPr>
          <p:cNvPr id="11" name="LOOK...">
            <a:extLst>
              <a:ext uri="{FF2B5EF4-FFF2-40B4-BE49-F238E27FC236}">
                <a16:creationId xmlns:a16="http://schemas.microsoft.com/office/drawing/2014/main" id="{F4FBF5D9-2ED3-52A6-C8A2-A49572C6E562}"/>
              </a:ext>
            </a:extLst>
          </p:cNvPr>
          <p:cNvSpPr txBox="1">
            <a:spLocks noGrp="1" noRot="1" noMove="1" noResize="1" noEditPoints="1" noAdjustHandles="1" noChangeArrowheads="1" noChangeShapeType="1"/>
          </p:cNvSpPr>
          <p:nvPr/>
        </p:nvSpPr>
        <p:spPr>
          <a:xfrm>
            <a:off x="3346364"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LOOK</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both ways for trains</a:t>
            </a:r>
          </a:p>
        </p:txBody>
      </p:sp>
      <p:sp>
        <p:nvSpPr>
          <p:cNvPr id="12" name="STOP...">
            <a:extLst>
              <a:ext uri="{FF2B5EF4-FFF2-40B4-BE49-F238E27FC236}">
                <a16:creationId xmlns:a16="http://schemas.microsoft.com/office/drawing/2014/main" id="{E58FB95C-A8BD-30C1-F9BB-B1B84B1047AB}"/>
              </a:ext>
            </a:extLst>
          </p:cNvPr>
          <p:cNvSpPr txBox="1">
            <a:spLocks noGrp="1" noRot="1" noMove="1" noResize="1" noEditPoints="1" noAdjustHandles="1" noChangeArrowheads="1" noChangeShapeType="1"/>
          </p:cNvSpPr>
          <p:nvPr/>
        </p:nvSpPr>
        <p:spPr>
          <a:xfrm>
            <a:off x="419100"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STOP</a:t>
            </a:r>
            <a:r>
              <a:rPr lang="en-US" sz="3200" dirty="0">
                <a:latin typeface="Arial Rounded MT Bold" panose="020F0704030504030204" pitchFamily="34" charset="0"/>
                <a:cs typeface="Arial Bold" panose="020B0704020202020204" pitchFamily="34" charset="0"/>
              </a:rPr>
              <a:t> behind </a:t>
            </a:r>
          </a:p>
          <a:p>
            <a:pPr algn="ctr"/>
            <a:r>
              <a:rPr lang="en-US" sz="3200" dirty="0">
                <a:latin typeface="Arial Rounded MT Bold" panose="020F0704030504030204" pitchFamily="34" charset="0"/>
                <a:cs typeface="Arial Bold" panose="020B0704020202020204" pitchFamily="34" charset="0"/>
              </a:rPr>
              <a:t>the line</a:t>
            </a:r>
          </a:p>
        </p:txBody>
      </p:sp>
      <p:sp>
        <p:nvSpPr>
          <p:cNvPr id="13" name="TextBox 12">
            <a:extLst>
              <a:ext uri="{FF2B5EF4-FFF2-40B4-BE49-F238E27FC236}">
                <a16:creationId xmlns:a16="http://schemas.microsoft.com/office/drawing/2014/main" id="{B8986908-6A3E-A835-6FAA-AC7C184E10B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33043396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30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300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F5D5"/>
            </a:gs>
            <a:gs pos="100000">
              <a:srgbClr val="F9DAC3"/>
            </a:gs>
          </a:gsLst>
          <a:lin ang="16200000" scaled="1"/>
        </a:gradFill>
        <a:effectLst/>
      </p:bgPr>
    </p:bg>
    <p:spTree>
      <p:nvGrpSpPr>
        <p:cNvPr id="1" name=""/>
        <p:cNvGrpSpPr/>
        <p:nvPr/>
      </p:nvGrpSpPr>
      <p:grpSpPr>
        <a:xfrm>
          <a:off x="0" y="0"/>
          <a:ext cx="0" cy="0"/>
          <a:chOff x="0" y="0"/>
          <a:chExt cx="0" cy="0"/>
        </a:xfrm>
      </p:grpSpPr>
      <p:sp>
        <p:nvSpPr>
          <p:cNvPr id="2" name="When crossing...">
            <a:extLst>
              <a:ext uri="{FF2B5EF4-FFF2-40B4-BE49-F238E27FC236}">
                <a16:creationId xmlns:a16="http://schemas.microsoft.com/office/drawing/2014/main" id="{FFC226E2-CC71-0CD2-779B-8D9A79721952}"/>
              </a:ext>
            </a:extLst>
          </p:cNvPr>
          <p:cNvSpPr txBox="1">
            <a:spLocks noGrp="1" noRot="1" noMove="1" noResize="1" noEditPoints="1" noAdjustHandles="1" noChangeArrowheads="1" noChangeShapeType="1"/>
          </p:cNvSpPr>
          <p:nvPr/>
        </p:nvSpPr>
        <p:spPr>
          <a:xfrm>
            <a:off x="419100" y="273432"/>
            <a:ext cx="11363325" cy="707886"/>
          </a:xfrm>
          <a:prstGeom prst="rect">
            <a:avLst/>
          </a:prstGeom>
          <a:solidFill>
            <a:schemeClr val="accent4">
              <a:lumMod val="60000"/>
              <a:lumOff val="40000"/>
            </a:schemeClr>
          </a:solidFill>
          <a:ln>
            <a:noFill/>
          </a:ln>
        </p:spPr>
        <p:txBody>
          <a:bodyPr wrap="square">
            <a:spAutoFit/>
          </a:bodyPr>
          <a:lstStyle/>
          <a:p>
            <a:pPr algn="ctr"/>
            <a:r>
              <a:rPr lang="en-NZ" sz="4000" b="1" dirty="0">
                <a:solidFill>
                  <a:sysClr val="windowText" lastClr="000000"/>
                </a:solidFill>
              </a:rPr>
              <a:t>When crossing at a railway level crossing, always…</a:t>
            </a:r>
          </a:p>
        </p:txBody>
      </p:sp>
      <p:sp>
        <p:nvSpPr>
          <p:cNvPr id="3" name="THINK...">
            <a:extLst>
              <a:ext uri="{FF2B5EF4-FFF2-40B4-BE49-F238E27FC236}">
                <a16:creationId xmlns:a16="http://schemas.microsoft.com/office/drawing/2014/main" id="{504D75B8-CC62-F9BD-EEBA-EECF34A26F2E}"/>
              </a:ext>
            </a:extLst>
          </p:cNvPr>
          <p:cNvSpPr txBox="1">
            <a:spLocks noGrp="1" noRot="1" noMove="1" noResize="1" noEditPoints="1" noAdjustHandles="1" noChangeArrowheads="1" noChangeShapeType="1"/>
          </p:cNvSpPr>
          <p:nvPr/>
        </p:nvSpPr>
        <p:spPr>
          <a:xfrm>
            <a:off x="9200893"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THINK,</a:t>
            </a:r>
          </a:p>
          <a:p>
            <a:pPr algn="ctr"/>
            <a:r>
              <a:rPr lang="en-US" sz="3200" dirty="0">
                <a:latin typeface="Arial Rounded MT Bold" panose="020F0704030504030204" pitchFamily="34" charset="0"/>
                <a:cs typeface="Arial Bold" panose="020B0704020202020204" pitchFamily="34" charset="0"/>
              </a:rPr>
              <a:t>is it safe </a:t>
            </a:r>
          </a:p>
          <a:p>
            <a:pPr algn="ctr"/>
            <a:r>
              <a:rPr lang="en-US" sz="3200" dirty="0">
                <a:latin typeface="Arial Rounded MT Bold" panose="020F0704030504030204" pitchFamily="34" charset="0"/>
                <a:cs typeface="Arial Bold" panose="020B0704020202020204" pitchFamily="34" charset="0"/>
              </a:rPr>
              <a:t>to cross?</a:t>
            </a:r>
            <a:endParaRPr lang="en-NZ" sz="3200" dirty="0">
              <a:latin typeface="Arial Rounded MT Bold" panose="020F0704030504030204" pitchFamily="34" charset="0"/>
              <a:cs typeface="Arial Bold" panose="020B0704020202020204" pitchFamily="34" charset="0"/>
            </a:endParaRPr>
          </a:p>
        </p:txBody>
      </p:sp>
      <p:sp>
        <p:nvSpPr>
          <p:cNvPr id="4" name="LISTEN...">
            <a:extLst>
              <a:ext uri="{FF2B5EF4-FFF2-40B4-BE49-F238E27FC236}">
                <a16:creationId xmlns:a16="http://schemas.microsoft.com/office/drawing/2014/main" id="{8C9F5557-0E0E-F05A-95B7-95DFCE09ADC2}"/>
              </a:ext>
            </a:extLst>
          </p:cNvPr>
          <p:cNvSpPr txBox="1">
            <a:spLocks noGrp="1" noRot="1" noMove="1" noResize="1" noEditPoints="1" noAdjustHandles="1" noChangeArrowheads="1" noChangeShapeType="1"/>
          </p:cNvSpPr>
          <p:nvPr/>
        </p:nvSpPr>
        <p:spPr>
          <a:xfrm>
            <a:off x="6273628"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LISTEN</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for trains coming</a:t>
            </a:r>
          </a:p>
        </p:txBody>
      </p:sp>
      <p:sp>
        <p:nvSpPr>
          <p:cNvPr id="5" name="LOOK...">
            <a:extLst>
              <a:ext uri="{FF2B5EF4-FFF2-40B4-BE49-F238E27FC236}">
                <a16:creationId xmlns:a16="http://schemas.microsoft.com/office/drawing/2014/main" id="{137414D5-D756-18B1-875F-F0CC47898174}"/>
              </a:ext>
            </a:extLst>
          </p:cNvPr>
          <p:cNvSpPr txBox="1">
            <a:spLocks noGrp="1" noRot="1" noMove="1" noResize="1" noEditPoints="1" noAdjustHandles="1" noChangeArrowheads="1" noChangeShapeType="1"/>
          </p:cNvSpPr>
          <p:nvPr/>
        </p:nvSpPr>
        <p:spPr>
          <a:xfrm>
            <a:off x="3346364"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LOOK</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both ways for trains</a:t>
            </a:r>
          </a:p>
        </p:txBody>
      </p:sp>
      <p:sp>
        <p:nvSpPr>
          <p:cNvPr id="6" name="STOP...">
            <a:extLst>
              <a:ext uri="{FF2B5EF4-FFF2-40B4-BE49-F238E27FC236}">
                <a16:creationId xmlns:a16="http://schemas.microsoft.com/office/drawing/2014/main" id="{33522DA7-E5B0-8B87-6F19-0A65E87BA954}"/>
              </a:ext>
            </a:extLst>
          </p:cNvPr>
          <p:cNvSpPr txBox="1">
            <a:spLocks noGrp="1" noRot="1" noMove="1" noResize="1" noEditPoints="1" noAdjustHandles="1" noChangeArrowheads="1" noChangeShapeType="1"/>
          </p:cNvSpPr>
          <p:nvPr/>
        </p:nvSpPr>
        <p:spPr>
          <a:xfrm>
            <a:off x="419100"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STOP</a:t>
            </a:r>
            <a:r>
              <a:rPr lang="en-US" sz="3200" dirty="0">
                <a:latin typeface="Arial Rounded MT Bold" panose="020F0704030504030204" pitchFamily="34" charset="0"/>
                <a:cs typeface="Arial Bold" panose="020B0704020202020204" pitchFamily="34" charset="0"/>
              </a:rPr>
              <a:t> behind </a:t>
            </a:r>
          </a:p>
          <a:p>
            <a:pPr algn="ctr"/>
            <a:r>
              <a:rPr lang="en-US" sz="3200" dirty="0">
                <a:latin typeface="Arial Rounded MT Bold" panose="020F0704030504030204" pitchFamily="34" charset="0"/>
                <a:cs typeface="Arial Bold" panose="020B0704020202020204" pitchFamily="34" charset="0"/>
              </a:rPr>
              <a:t>the line</a:t>
            </a:r>
          </a:p>
        </p:txBody>
      </p:sp>
      <p:sp>
        <p:nvSpPr>
          <p:cNvPr id="7" name="Only cross...">
            <a:extLst>
              <a:ext uri="{FF2B5EF4-FFF2-40B4-BE49-F238E27FC236}">
                <a16:creationId xmlns:a16="http://schemas.microsoft.com/office/drawing/2014/main" id="{0DFAF073-E060-FEF7-11D8-27A9F48CDA0A}"/>
              </a:ext>
            </a:extLst>
          </p:cNvPr>
          <p:cNvSpPr txBox="1">
            <a:spLocks noGrp="1" noRot="1" noMove="1" noResize="1" noEditPoints="1" noAdjustHandles="1" noChangeArrowheads="1" noChangeShapeType="1"/>
          </p:cNvSpPr>
          <p:nvPr/>
        </p:nvSpPr>
        <p:spPr>
          <a:xfrm>
            <a:off x="419100" y="5428618"/>
            <a:ext cx="11363325" cy="707886"/>
          </a:xfrm>
          <a:prstGeom prst="rect">
            <a:avLst/>
          </a:prstGeom>
          <a:solidFill>
            <a:schemeClr val="accent4">
              <a:lumMod val="60000"/>
              <a:lumOff val="40000"/>
            </a:schemeClr>
          </a:solidFill>
        </p:spPr>
        <p:txBody>
          <a:bodyPr wrap="square">
            <a:spAutoFit/>
          </a:bodyPr>
          <a:lstStyle/>
          <a:p>
            <a:pPr algn="ctr"/>
            <a:r>
              <a:rPr lang="en-US" sz="4000" dirty="0">
                <a:solidFill>
                  <a:sysClr val="windowText" lastClr="000000"/>
                </a:solidFill>
                <a:latin typeface="Arial Rounded MT Bold" panose="020F0704030504030204" pitchFamily="34" charset="0"/>
                <a:cs typeface="Arial Bold" panose="020B0704020202020204" pitchFamily="34" charset="0"/>
              </a:rPr>
              <a:t>Only cross when there are no trains in sight!</a:t>
            </a:r>
            <a:endParaRPr lang="en-NZ" sz="4000" dirty="0">
              <a:solidFill>
                <a:sysClr val="windowText" lastClr="000000"/>
              </a:solidFill>
            </a:endParaRPr>
          </a:p>
        </p:txBody>
      </p:sp>
      <p:pic>
        <p:nvPicPr>
          <p:cNvPr id="8" name="Girl 2 - Think">
            <a:extLst>
              <a:ext uri="{FF2B5EF4-FFF2-40B4-BE49-F238E27FC236}">
                <a16:creationId xmlns:a16="http://schemas.microsoft.com/office/drawing/2014/main" id="{351A6A7D-917F-E7E2-C9AD-6DED2BE7999D}"/>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r="-1480" b="-2268"/>
          <a:stretch/>
        </p:blipFill>
        <p:spPr>
          <a:xfrm flipH="1">
            <a:off x="9834993" y="3358693"/>
            <a:ext cx="1323801" cy="2709725"/>
          </a:xfrm>
          <a:prstGeom prst="rect">
            <a:avLst/>
          </a:prstGeom>
          <a:effectLst>
            <a:outerShdw blurRad="76200" dir="18900000" sy="23000" kx="-1200000" algn="bl" rotWithShape="0">
              <a:prstClr val="black">
                <a:alpha val="20000"/>
              </a:prstClr>
            </a:outerShdw>
          </a:effectLst>
        </p:spPr>
      </p:pic>
      <p:pic>
        <p:nvPicPr>
          <p:cNvPr id="9" name="Girl 1 - Listen">
            <a:extLst>
              <a:ext uri="{FF2B5EF4-FFF2-40B4-BE49-F238E27FC236}">
                <a16:creationId xmlns:a16="http://schemas.microsoft.com/office/drawing/2014/main" id="{725BA3F6-9897-3910-09CF-6F440106749D}"/>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l="-3887" r="-6089" b="3548"/>
          <a:stretch/>
        </p:blipFill>
        <p:spPr>
          <a:xfrm>
            <a:off x="6860734" y="3339582"/>
            <a:ext cx="1417788" cy="2799143"/>
          </a:xfrm>
          <a:prstGeom prst="rect">
            <a:avLst/>
          </a:prstGeom>
          <a:effectLst>
            <a:outerShdw blurRad="76200" dir="18900000" sy="23000" kx="-1200000" algn="bl" rotWithShape="0">
              <a:prstClr val="black">
                <a:alpha val="20000"/>
              </a:prstClr>
            </a:outerShdw>
          </a:effectLst>
        </p:spPr>
      </p:pic>
      <p:pic>
        <p:nvPicPr>
          <p:cNvPr id="10" name="Boy 2 - Look">
            <a:extLst>
              <a:ext uri="{FF2B5EF4-FFF2-40B4-BE49-F238E27FC236}">
                <a16:creationId xmlns:a16="http://schemas.microsoft.com/office/drawing/2014/main" id="{BE125776-B163-B115-006A-8BA87FC87D70}"/>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t="-3548" b="-169"/>
          <a:stretch/>
        </p:blipFill>
        <p:spPr>
          <a:xfrm>
            <a:off x="4108676" y="3269275"/>
            <a:ext cx="1067377" cy="2799143"/>
          </a:xfrm>
          <a:prstGeom prst="rect">
            <a:avLst/>
          </a:prstGeom>
          <a:effectLst>
            <a:outerShdw blurRad="76200" dir="18900000" sy="23000" kx="-1200000" algn="bl" rotWithShape="0">
              <a:prstClr val="black">
                <a:alpha val="20000"/>
              </a:prstClr>
            </a:outerShdw>
          </a:effectLst>
        </p:spPr>
      </p:pic>
      <p:pic>
        <p:nvPicPr>
          <p:cNvPr id="11" name="Boy 1 - Stop">
            <a:extLst>
              <a:ext uri="{FF2B5EF4-FFF2-40B4-BE49-F238E27FC236}">
                <a16:creationId xmlns:a16="http://schemas.microsoft.com/office/drawing/2014/main" id="{D1BC3662-A5C0-CB52-690E-B74DD72D9FFE}"/>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flipH="1">
            <a:off x="1183648" y="3404220"/>
            <a:ext cx="1062905" cy="2687510"/>
          </a:xfrm>
          <a:prstGeom prst="rect">
            <a:avLst/>
          </a:prstGeom>
          <a:effectLst>
            <a:outerShdw blurRad="76200" dir="18900000" sy="23000" kx="-1200000" algn="bl" rotWithShape="0">
              <a:prstClr val="black">
                <a:alpha val="20000"/>
              </a:prstClr>
            </a:outerShdw>
          </a:effectLst>
        </p:spPr>
      </p:pic>
      <p:sp>
        <p:nvSpPr>
          <p:cNvPr id="12" name="TextBox 11">
            <a:extLst>
              <a:ext uri="{FF2B5EF4-FFF2-40B4-BE49-F238E27FC236}">
                <a16:creationId xmlns:a16="http://schemas.microsoft.com/office/drawing/2014/main" id="{8BCC0CE7-BAE8-A5CA-2D42-5A84893AD8EC}"/>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24698978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grpId="0" nodeType="with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par>
                                <p:cTn id="10" presetID="64" presetClass="path" presetSubtype="0" accel="50000" decel="50000" fill="hold" grpId="0" nodeType="withEffect">
                                  <p:stCondLst>
                                    <p:cond delay="0"/>
                                  </p:stCondLst>
                                  <p:childTnLst>
                                    <p:animMotion origin="layout" path="M 5E-6 4.44444E-6 L -0.00104 -0.14514 " pathEditMode="relative" rAng="0" ptsTypes="AA">
                                      <p:cBhvr>
                                        <p:cTn id="11" dur="2000" fill="hold"/>
                                        <p:tgtEl>
                                          <p:spTgt spid="6"/>
                                        </p:tgtEl>
                                        <p:attrNameLst>
                                          <p:attrName>ppt_x</p:attrName>
                                          <p:attrName>ppt_y</p:attrName>
                                        </p:attrNameLst>
                                      </p:cBhvr>
                                      <p:rCtr x="-52" y="-7269"/>
                                    </p:animMotion>
                                  </p:childTnLst>
                                </p:cTn>
                              </p:par>
                              <p:par>
                                <p:cTn id="12" presetID="64" presetClass="path" presetSubtype="0" accel="50000" decel="50000" fill="hold" grpId="0" nodeType="withEffect">
                                  <p:stCondLst>
                                    <p:cond delay="0"/>
                                  </p:stCondLst>
                                  <p:childTnLst>
                                    <p:animMotion origin="layout" path="M 5E-6 4.44444E-6 L -0.00104 -0.14514 " pathEditMode="relative" rAng="0" ptsTypes="AA">
                                      <p:cBhvr>
                                        <p:cTn id="13" dur="2000" fill="hold"/>
                                        <p:tgtEl>
                                          <p:spTgt spid="4"/>
                                        </p:tgtEl>
                                        <p:attrNameLst>
                                          <p:attrName>ppt_x</p:attrName>
                                          <p:attrName>ppt_y</p:attrName>
                                        </p:attrNameLst>
                                      </p:cBhvr>
                                      <p:rCtr x="-52" y="-7269"/>
                                    </p:animMotion>
                                  </p:childTnLst>
                                </p:cTn>
                              </p:par>
                              <p:par>
                                <p:cTn id="14" presetID="64" presetClass="path" presetSubtype="0" accel="50000" decel="50000" fill="hold" grpId="0" nodeType="withEffect">
                                  <p:stCondLst>
                                    <p:cond delay="0"/>
                                  </p:stCondLst>
                                  <p:childTnLst>
                                    <p:animMotion origin="layout" path="M 5E-6 4.44444E-6 L -0.00104 -0.14514 " pathEditMode="relative" rAng="0" ptsTypes="AA">
                                      <p:cBhvr>
                                        <p:cTn id="15" dur="2000" fill="hold"/>
                                        <p:tgtEl>
                                          <p:spTgt spid="5"/>
                                        </p:tgtEl>
                                        <p:attrNameLst>
                                          <p:attrName>ppt_x</p:attrName>
                                          <p:attrName>ppt_y</p:attrName>
                                        </p:attrNameLst>
                                      </p:cBhvr>
                                      <p:rCtr x="-52" y="-7269"/>
                                    </p:animMotion>
                                  </p:childTnLst>
                                </p:cTn>
                              </p:par>
                              <p:par>
                                <p:cTn id="16" presetID="64" presetClass="path" presetSubtype="0" accel="50000" decel="50000" fill="hold" grpId="0" nodeType="withEffect">
                                  <p:stCondLst>
                                    <p:cond delay="0"/>
                                  </p:stCondLst>
                                  <p:childTnLst>
                                    <p:animMotion origin="layout" path="M 2.5E-6 -3.7037E-7 L -0.00104 -0.14514 " pathEditMode="relative" rAng="0" ptsTypes="AA">
                                      <p:cBhvr>
                                        <p:cTn id="17" dur="2000" fill="hold"/>
                                        <p:tgtEl>
                                          <p:spTgt spid="3"/>
                                        </p:tgtEl>
                                        <p:attrNameLst>
                                          <p:attrName>ppt_x</p:attrName>
                                          <p:attrName>ppt_y</p:attrName>
                                        </p:attrNameLst>
                                      </p:cBhvr>
                                      <p:rCtr x="-52" y="-7269"/>
                                    </p:animMotion>
                                  </p:childTnLst>
                                </p:cTn>
                              </p:par>
                              <p:par>
                                <p:cTn id="18" presetID="2" presetClass="entr" presetSubtype="4" fill="hold" grpId="0" nodeType="withEffect">
                                  <p:stCondLst>
                                    <p:cond delay="20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64" presetClass="path" presetSubtype="0" accel="50000" decel="50000" fill="hold" nodeType="withEffect">
                                  <p:stCondLst>
                                    <p:cond delay="0"/>
                                  </p:stCondLst>
                                  <p:childTnLst>
                                    <p:animMotion origin="layout" path="M 5E-6 4.44444E-6 L -0.00104 -0.14514 " pathEditMode="relative" rAng="0" ptsTypes="AA">
                                      <p:cBhvr>
                                        <p:cTn id="23" dur="2000" fill="hold"/>
                                        <p:tgtEl>
                                          <p:spTgt spid="11"/>
                                        </p:tgtEl>
                                        <p:attrNameLst>
                                          <p:attrName>ppt_x</p:attrName>
                                          <p:attrName>ppt_y</p:attrName>
                                        </p:attrNameLst>
                                      </p:cBhvr>
                                      <p:rCtr x="-52" y="-7269"/>
                                    </p:animMotion>
                                  </p:childTnLst>
                                </p:cTn>
                              </p:par>
                              <p:par>
                                <p:cTn id="24" presetID="64" presetClass="path" presetSubtype="0" accel="50000" decel="50000" fill="hold" nodeType="withEffect">
                                  <p:stCondLst>
                                    <p:cond delay="0"/>
                                  </p:stCondLst>
                                  <p:childTnLst>
                                    <p:animMotion origin="layout" path="M 5E-6 4.44444E-6 L -0.00104 -0.14514 " pathEditMode="relative" rAng="0" ptsTypes="AA">
                                      <p:cBhvr>
                                        <p:cTn id="25" dur="2000" fill="hold"/>
                                        <p:tgtEl>
                                          <p:spTgt spid="10"/>
                                        </p:tgtEl>
                                        <p:attrNameLst>
                                          <p:attrName>ppt_x</p:attrName>
                                          <p:attrName>ppt_y</p:attrName>
                                        </p:attrNameLst>
                                      </p:cBhvr>
                                      <p:rCtr x="-52" y="-7269"/>
                                    </p:animMotion>
                                  </p:childTnLst>
                                </p:cTn>
                              </p:par>
                              <p:par>
                                <p:cTn id="26" presetID="64" presetClass="path" presetSubtype="0" accel="50000" decel="50000" fill="hold" nodeType="withEffect">
                                  <p:stCondLst>
                                    <p:cond delay="0"/>
                                  </p:stCondLst>
                                  <p:childTnLst>
                                    <p:animMotion origin="layout" path="M 5E-6 4.44444E-6 L -0.00104 -0.14514 " pathEditMode="relative" rAng="0" ptsTypes="AA">
                                      <p:cBhvr>
                                        <p:cTn id="27" dur="2000" fill="hold"/>
                                        <p:tgtEl>
                                          <p:spTgt spid="9"/>
                                        </p:tgtEl>
                                        <p:attrNameLst>
                                          <p:attrName>ppt_x</p:attrName>
                                          <p:attrName>ppt_y</p:attrName>
                                        </p:attrNameLst>
                                      </p:cBhvr>
                                      <p:rCtr x="-52" y="-7269"/>
                                    </p:animMotion>
                                  </p:childTnLst>
                                </p:cTn>
                              </p:par>
                              <p:par>
                                <p:cTn id="28" presetID="64" presetClass="path" presetSubtype="0" accel="50000" decel="50000" fill="hold" nodeType="withEffect">
                                  <p:stCondLst>
                                    <p:cond delay="0"/>
                                  </p:stCondLst>
                                  <p:childTnLst>
                                    <p:animMotion origin="layout" path="M 2.5E-6 -3.7037E-7 L -0.00104 -0.14514 " pathEditMode="relative" rAng="0" ptsTypes="AA">
                                      <p:cBhvr>
                                        <p:cTn id="29" dur="2000" fill="hold"/>
                                        <p:tgtEl>
                                          <p:spTgt spid="8"/>
                                        </p:tgtEl>
                                        <p:attrNameLst>
                                          <p:attrName>ppt_x</p:attrName>
                                          <p:attrName>ppt_y</p:attrName>
                                        </p:attrNameLst>
                                      </p:cBhvr>
                                      <p:rCtr x="-52" y="-7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251A06A3-C331-4EA8-5489-FF5C36BC7896}"/>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5" name="STOP...">
            <a:extLst>
              <a:ext uri="{FF2B5EF4-FFF2-40B4-BE49-F238E27FC236}">
                <a16:creationId xmlns:a16="http://schemas.microsoft.com/office/drawing/2014/main" id="{583021EA-EC37-F3E1-88B6-F7E96F9BCF00}"/>
              </a:ext>
            </a:extLst>
          </p:cNvPr>
          <p:cNvSpPr txBox="1">
            <a:spLocks noGrp="1" noRot="1" noMove="1" noResize="1" noEditPoints="1" noAdjustHandles="1" noChangeArrowheads="1" noChangeShapeType="1"/>
          </p:cNvSpPr>
          <p:nvPr/>
        </p:nvSpPr>
        <p:spPr>
          <a:xfrm>
            <a:off x="7353299" y="853869"/>
            <a:ext cx="4298199" cy="4632531"/>
          </a:xfrm>
          <a:prstGeom prst="rect">
            <a:avLst/>
          </a:prstGeom>
          <a:solidFill>
            <a:srgbClr val="FFFAEB"/>
          </a:solidFill>
          <a:ln>
            <a:noFill/>
          </a:ln>
        </p:spPr>
        <p:txBody>
          <a:bodyPr wrap="square" anchor="ctr" anchorCtr="0">
            <a:noAutofit/>
          </a:bodyPr>
          <a:lstStyle/>
          <a:p>
            <a:pPr algn="ctr"/>
            <a:r>
              <a:rPr lang="en-US" sz="7200" dirty="0">
                <a:solidFill>
                  <a:srgbClr val="FF0000"/>
                </a:solidFill>
                <a:latin typeface="Arial Rounded MT Bold" panose="020F0704030504030204" pitchFamily="34" charset="0"/>
                <a:cs typeface="Arial Bold" panose="020B0704020202020204" pitchFamily="34" charset="0"/>
              </a:rPr>
              <a:t>STOP</a:t>
            </a:r>
            <a:r>
              <a:rPr lang="en-US" sz="7200" dirty="0">
                <a:latin typeface="Arial Rounded MT Bold" panose="020F0704030504030204" pitchFamily="34" charset="0"/>
                <a:cs typeface="Arial Bold" panose="020B0704020202020204" pitchFamily="34" charset="0"/>
              </a:rPr>
              <a:t> </a:t>
            </a:r>
          </a:p>
          <a:p>
            <a:pPr algn="ctr"/>
            <a:r>
              <a:rPr lang="en-US" sz="6000" dirty="0">
                <a:latin typeface="Arial Rounded MT Bold" panose="020F0704030504030204" pitchFamily="34" charset="0"/>
                <a:cs typeface="Arial Bold" panose="020B0704020202020204" pitchFamily="34" charset="0"/>
              </a:rPr>
              <a:t>behind </a:t>
            </a:r>
          </a:p>
          <a:p>
            <a:pPr algn="ctr"/>
            <a:r>
              <a:rPr lang="en-US" sz="6000" dirty="0">
                <a:latin typeface="Arial Rounded MT Bold" panose="020F0704030504030204" pitchFamily="34" charset="0"/>
                <a:cs typeface="Arial Bold" panose="020B0704020202020204" pitchFamily="34" charset="0"/>
              </a:rPr>
              <a:t>the line</a:t>
            </a:r>
          </a:p>
          <a:p>
            <a:pPr algn="ctr"/>
            <a:endParaRPr lang="en-US" sz="6000" dirty="0">
              <a:latin typeface="Arial Rounded MT Bold" panose="020F0704030504030204" pitchFamily="34" charset="0"/>
              <a:cs typeface="Arial Bold" panose="020B0704020202020204" pitchFamily="34" charset="0"/>
            </a:endParaRPr>
          </a:p>
        </p:txBody>
      </p:sp>
      <p:pic>
        <p:nvPicPr>
          <p:cNvPr id="6" name="Kids stopping">
            <a:extLst>
              <a:ext uri="{FF2B5EF4-FFF2-40B4-BE49-F238E27FC236}">
                <a16:creationId xmlns:a16="http://schemas.microsoft.com/office/drawing/2014/main" id="{A1E01E24-DD24-F3C6-7EB6-27ED8300C016}"/>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pic>
        <p:nvPicPr>
          <p:cNvPr id="7" name="Boy 1 - Stop">
            <a:extLst>
              <a:ext uri="{FF2B5EF4-FFF2-40B4-BE49-F238E27FC236}">
                <a16:creationId xmlns:a16="http://schemas.microsoft.com/office/drawing/2014/main" id="{C7093E12-A0E6-74F5-B03D-4472D0F66976}"/>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10511844" y="4255911"/>
            <a:ext cx="1002886" cy="1538548"/>
          </a:xfrm>
          <a:prstGeom prst="rect">
            <a:avLst/>
          </a:prstGeom>
          <a:effectLst/>
        </p:spPr>
      </p:pic>
      <p:sp>
        <p:nvSpPr>
          <p:cNvPr id="8" name="TextBox 7">
            <a:extLst>
              <a:ext uri="{FF2B5EF4-FFF2-40B4-BE49-F238E27FC236}">
                <a16:creationId xmlns:a16="http://schemas.microsoft.com/office/drawing/2014/main" id="{34FD6130-9CD5-AC93-C693-48CA6CBA3ED6}"/>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42600940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E441544-6418-090D-7C38-881D2071B0B7}"/>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pic>
        <p:nvPicPr>
          <p:cNvPr id="3" name="Kids looking">
            <a:extLst>
              <a:ext uri="{FF2B5EF4-FFF2-40B4-BE49-F238E27FC236}">
                <a16:creationId xmlns:a16="http://schemas.microsoft.com/office/drawing/2014/main" id="{EA249E27-5B6E-7CC8-778B-D383E6A9C8AD}"/>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sp>
        <p:nvSpPr>
          <p:cNvPr id="4" name="LOOK...">
            <a:extLst>
              <a:ext uri="{FF2B5EF4-FFF2-40B4-BE49-F238E27FC236}">
                <a16:creationId xmlns:a16="http://schemas.microsoft.com/office/drawing/2014/main" id="{8A73B72E-9DD4-A7A3-AB54-C31AB6F6EAFD}"/>
              </a:ext>
            </a:extLst>
          </p:cNvPr>
          <p:cNvSpPr txBox="1">
            <a:spLocks noGrp="1" noRot="1" noMove="1" noResize="1" noEditPoints="1" noAdjustHandles="1" noChangeArrowheads="1" noChangeShapeType="1"/>
          </p:cNvSpPr>
          <p:nvPr/>
        </p:nvSpPr>
        <p:spPr>
          <a:xfrm>
            <a:off x="7448550" y="871628"/>
            <a:ext cx="4202949" cy="4730918"/>
          </a:xfrm>
          <a:prstGeom prst="rect">
            <a:avLst/>
          </a:prstGeom>
          <a:solidFill>
            <a:srgbClr val="FFFAEB"/>
          </a:solidFill>
          <a:ln>
            <a:noFill/>
          </a:ln>
        </p:spPr>
        <p:txBody>
          <a:bodyPr wrap="square" anchor="ctr" anchorCtr="0">
            <a:noAutofit/>
          </a:bodyPr>
          <a:lstStyle/>
          <a:p>
            <a:pPr algn="ctr"/>
            <a:r>
              <a:rPr lang="en-US" sz="7200" dirty="0">
                <a:solidFill>
                  <a:srgbClr val="FF0000"/>
                </a:solidFill>
                <a:latin typeface="Arial Rounded MT Bold" panose="020F0704030504030204" pitchFamily="34" charset="0"/>
                <a:cs typeface="Arial Bold" panose="020B0704020202020204" pitchFamily="34" charset="0"/>
              </a:rPr>
              <a:t>LOOK</a:t>
            </a:r>
            <a:r>
              <a:rPr lang="en-US" sz="6000" dirty="0">
                <a:latin typeface="Arial Rounded MT Bold" panose="020F0704030504030204" pitchFamily="34" charset="0"/>
                <a:cs typeface="Arial Bold" panose="020B0704020202020204" pitchFamily="34" charset="0"/>
              </a:rPr>
              <a:t> </a:t>
            </a:r>
          </a:p>
          <a:p>
            <a:pPr algn="ctr"/>
            <a:r>
              <a:rPr lang="en-US" sz="6000" dirty="0">
                <a:latin typeface="Arial Rounded MT Bold" panose="020F0704030504030204" pitchFamily="34" charset="0"/>
                <a:cs typeface="Arial Bold" panose="020B0704020202020204" pitchFamily="34" charset="0"/>
              </a:rPr>
              <a:t>both ways</a:t>
            </a:r>
          </a:p>
          <a:p>
            <a:pPr algn="ctr"/>
            <a:r>
              <a:rPr lang="en-US" sz="6000" dirty="0">
                <a:latin typeface="Arial Rounded MT Bold" panose="020F0704030504030204" pitchFamily="34" charset="0"/>
                <a:cs typeface="Arial Bold" panose="020B0704020202020204" pitchFamily="34" charset="0"/>
              </a:rPr>
              <a:t>for trains</a:t>
            </a:r>
          </a:p>
          <a:p>
            <a:pPr algn="ctr"/>
            <a:endParaRPr lang="en-US" sz="6000" dirty="0">
              <a:latin typeface="Arial Rounded MT Bold" panose="020F0704030504030204" pitchFamily="34" charset="0"/>
              <a:cs typeface="Arial Bold" panose="020B0704020202020204" pitchFamily="34" charset="0"/>
            </a:endParaRPr>
          </a:p>
        </p:txBody>
      </p:sp>
      <p:pic>
        <p:nvPicPr>
          <p:cNvPr id="5" name="Boy 2 - Look">
            <a:extLst>
              <a:ext uri="{FF2B5EF4-FFF2-40B4-BE49-F238E27FC236}">
                <a16:creationId xmlns:a16="http://schemas.microsoft.com/office/drawing/2014/main" id="{E7A7A011-6A9D-D069-DBE6-CCBAC6056FF3}"/>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t="-5828"/>
          <a:stretch/>
        </p:blipFill>
        <p:spPr>
          <a:xfrm flipH="1">
            <a:off x="10593596" y="4226861"/>
            <a:ext cx="962347" cy="1567598"/>
          </a:xfrm>
          <a:prstGeom prst="rect">
            <a:avLst/>
          </a:prstGeom>
          <a:effectLst/>
        </p:spPr>
      </p:pic>
      <p:sp>
        <p:nvSpPr>
          <p:cNvPr id="6" name="TextBox 5">
            <a:extLst>
              <a:ext uri="{FF2B5EF4-FFF2-40B4-BE49-F238E27FC236}">
                <a16:creationId xmlns:a16="http://schemas.microsoft.com/office/drawing/2014/main" id="{D2645F30-4813-BF69-E50C-8182DB1EB34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6076820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0DB75605-1BE7-2631-7BC5-FA13C3A6C8CE}"/>
              </a:ext>
            </a:extLst>
          </p:cNvPr>
          <p:cNvSpPr>
            <a:spLocks noGrp="1" noRot="1" noMove="1" noResize="1" noEditPoints="1" noAdjustHandles="1" noChangeArrowheads="1" noChangeShapeType="1"/>
          </p:cNvSpPr>
          <p:nvPr/>
        </p:nvSpPr>
        <p:spPr>
          <a:xfrm>
            <a:off x="7353299"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3" name="LISTEN...">
            <a:extLst>
              <a:ext uri="{FF2B5EF4-FFF2-40B4-BE49-F238E27FC236}">
                <a16:creationId xmlns:a16="http://schemas.microsoft.com/office/drawing/2014/main" id="{5322E47F-7B35-CC11-8530-33275588A66A}"/>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wrap="square" anchor="ctr" anchorCtr="0">
            <a:noAutofit/>
          </a:bodyPr>
          <a:lstStyle/>
          <a:p>
            <a:pPr algn="ctr"/>
            <a:r>
              <a:rPr lang="en-US" sz="7200" dirty="0">
                <a:solidFill>
                  <a:srgbClr val="FF0000"/>
                </a:solidFill>
                <a:latin typeface="Arial Rounded MT Bold" panose="020F0704030504030204" pitchFamily="34" charset="0"/>
                <a:cs typeface="Arial Bold" panose="020B0704020202020204" pitchFamily="34" charset="0"/>
              </a:rPr>
              <a:t>LISTEN</a:t>
            </a:r>
            <a:r>
              <a:rPr lang="en-US" sz="7200" dirty="0">
                <a:latin typeface="Arial Rounded MT Bold" panose="020F0704030504030204" pitchFamily="34" charset="0"/>
                <a:cs typeface="Arial Bold" panose="020B0704020202020204" pitchFamily="34" charset="0"/>
              </a:rPr>
              <a:t> </a:t>
            </a:r>
          </a:p>
          <a:p>
            <a:pPr algn="ctr"/>
            <a:r>
              <a:rPr lang="en-US" sz="6000" dirty="0">
                <a:latin typeface="Arial Rounded MT Bold" panose="020F0704030504030204" pitchFamily="34" charset="0"/>
                <a:cs typeface="Arial Bold" panose="020B0704020202020204" pitchFamily="34" charset="0"/>
              </a:rPr>
              <a:t>for trains coming</a:t>
            </a:r>
          </a:p>
          <a:p>
            <a:pPr algn="ctr"/>
            <a:endParaRPr lang="en-US" sz="6000" dirty="0">
              <a:latin typeface="Arial Rounded MT Bold" panose="020F0704030504030204" pitchFamily="34" charset="0"/>
              <a:cs typeface="Arial Bold" panose="020B0704020202020204" pitchFamily="34" charset="0"/>
            </a:endParaRPr>
          </a:p>
        </p:txBody>
      </p:sp>
      <p:pic>
        <p:nvPicPr>
          <p:cNvPr id="4" name="Kids listening" descr="A group of kids standing on a train track&#10;&#10;Description automatically generated">
            <a:extLst>
              <a:ext uri="{FF2B5EF4-FFF2-40B4-BE49-F238E27FC236}">
                <a16:creationId xmlns:a16="http://schemas.microsoft.com/office/drawing/2014/main" id="{CBD78289-725A-CC22-89A4-8A19BC88FC8C}"/>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pic>
        <p:nvPicPr>
          <p:cNvPr id="5" name="Girl 1 - Listen">
            <a:extLst>
              <a:ext uri="{FF2B5EF4-FFF2-40B4-BE49-F238E27FC236}">
                <a16:creationId xmlns:a16="http://schemas.microsoft.com/office/drawing/2014/main" id="{CA36E45F-7A51-699C-B3E7-88B1E29588B1}"/>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l="-3887" r="-6089"/>
          <a:stretch/>
        </p:blipFill>
        <p:spPr>
          <a:xfrm>
            <a:off x="10316240" y="4388164"/>
            <a:ext cx="1250991" cy="1406295"/>
          </a:xfrm>
          <a:prstGeom prst="rect">
            <a:avLst/>
          </a:prstGeom>
          <a:effectLst/>
        </p:spPr>
      </p:pic>
      <p:sp>
        <p:nvSpPr>
          <p:cNvPr id="6" name="TextBox 5">
            <a:extLst>
              <a:ext uri="{FF2B5EF4-FFF2-40B4-BE49-F238E27FC236}">
                <a16:creationId xmlns:a16="http://schemas.microsoft.com/office/drawing/2014/main" id="{D7596FA7-AB5A-A9DC-A670-FE18710CFB4A}"/>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5198228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04AEAEB-DD23-5FB9-B106-65EC7D899905}"/>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3" name="THINK...">
            <a:extLst>
              <a:ext uri="{FF2B5EF4-FFF2-40B4-BE49-F238E27FC236}">
                <a16:creationId xmlns:a16="http://schemas.microsoft.com/office/drawing/2014/main" id="{B17987D0-D1BC-2384-6AD9-139CF2E88D15}"/>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wrap="square" anchor="ctr" anchorCtr="0">
            <a:noAutofit/>
          </a:bodyPr>
          <a:lstStyle/>
          <a:p>
            <a:pPr algn="ctr"/>
            <a:r>
              <a:rPr lang="en-US" sz="7200" dirty="0">
                <a:solidFill>
                  <a:srgbClr val="FF0000"/>
                </a:solidFill>
                <a:latin typeface="Arial Rounded MT Bold" panose="020F0704030504030204" pitchFamily="34" charset="0"/>
                <a:cs typeface="Arial Bold" panose="020B0704020202020204" pitchFamily="34" charset="0"/>
              </a:rPr>
              <a:t>THINK</a:t>
            </a:r>
            <a:r>
              <a:rPr lang="en-US" sz="6000" dirty="0">
                <a:solidFill>
                  <a:srgbClr val="FF0000"/>
                </a:solidFill>
                <a:latin typeface="Arial Rounded MT Bold" panose="020F0704030504030204" pitchFamily="34" charset="0"/>
                <a:cs typeface="Arial Bold" panose="020B0704020202020204" pitchFamily="34" charset="0"/>
              </a:rPr>
              <a:t>,</a:t>
            </a:r>
          </a:p>
          <a:p>
            <a:pPr algn="ctr"/>
            <a:r>
              <a:rPr lang="en-US" sz="6000" dirty="0">
                <a:latin typeface="Arial Rounded MT Bold" panose="020F0704030504030204" pitchFamily="34" charset="0"/>
                <a:cs typeface="Arial Bold" panose="020B0704020202020204" pitchFamily="34" charset="0"/>
              </a:rPr>
              <a:t>is it safe to cross?</a:t>
            </a:r>
          </a:p>
          <a:p>
            <a:pPr algn="ctr"/>
            <a:endParaRPr lang="en-US" sz="6000" dirty="0">
              <a:latin typeface="Arial Rounded MT Bold" panose="020F0704030504030204" pitchFamily="34" charset="0"/>
              <a:cs typeface="Arial Bold" panose="020B0704020202020204" pitchFamily="34" charset="0"/>
            </a:endParaRPr>
          </a:p>
        </p:txBody>
      </p:sp>
      <p:pic>
        <p:nvPicPr>
          <p:cNvPr id="4" name="Kids thinking">
            <a:extLst>
              <a:ext uri="{FF2B5EF4-FFF2-40B4-BE49-F238E27FC236}">
                <a16:creationId xmlns:a16="http://schemas.microsoft.com/office/drawing/2014/main" id="{507B023A-C8A5-6482-B1AD-A315AEB9FB46}"/>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pic>
        <p:nvPicPr>
          <p:cNvPr id="5" name="Girl 2 - Think">
            <a:extLst>
              <a:ext uri="{FF2B5EF4-FFF2-40B4-BE49-F238E27FC236}">
                <a16:creationId xmlns:a16="http://schemas.microsoft.com/office/drawing/2014/main" id="{1AD37976-B3A8-E9C5-AFF3-D697FE90515F}"/>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r="-1480"/>
          <a:stretch/>
        </p:blipFill>
        <p:spPr>
          <a:xfrm flipH="1">
            <a:off x="10406768" y="4131734"/>
            <a:ext cx="1210864" cy="1662725"/>
          </a:xfrm>
          <a:prstGeom prst="rect">
            <a:avLst/>
          </a:prstGeom>
          <a:effectLst/>
        </p:spPr>
      </p:pic>
      <p:sp>
        <p:nvSpPr>
          <p:cNvPr id="6" name="TextBox 5">
            <a:extLst>
              <a:ext uri="{FF2B5EF4-FFF2-40B4-BE49-F238E27FC236}">
                <a16:creationId xmlns:a16="http://schemas.microsoft.com/office/drawing/2014/main" id="{DE807050-DFCB-A479-435B-40955D8D084D}"/>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99715701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pic>
        <p:nvPicPr>
          <p:cNvPr id="2" name="Kids thinking">
            <a:extLst>
              <a:ext uri="{FF2B5EF4-FFF2-40B4-BE49-F238E27FC236}">
                <a16:creationId xmlns:a16="http://schemas.microsoft.com/office/drawing/2014/main" id="{45531298-A334-6DD3-2E3B-B2B0A4141AF4}"/>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sp>
        <p:nvSpPr>
          <p:cNvPr id="3" name="Only cross...">
            <a:extLst>
              <a:ext uri="{FF2B5EF4-FFF2-40B4-BE49-F238E27FC236}">
                <a16:creationId xmlns:a16="http://schemas.microsoft.com/office/drawing/2014/main" id="{8E53BB38-F74B-B491-6433-8CBDE53F31D6}"/>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vert="horz" wrap="square" anchor="ctr" anchorCtr="1">
            <a:noAutofit/>
          </a:bodyPr>
          <a:lstStyle/>
          <a:p>
            <a:pPr algn="ctr"/>
            <a:r>
              <a:rPr lang="en-US" sz="5000" dirty="0">
                <a:solidFill>
                  <a:srgbClr val="FF0000"/>
                </a:solidFill>
                <a:latin typeface="Arial Rounded MT Bold" panose="020F0704030504030204" pitchFamily="34" charset="0"/>
                <a:cs typeface="Arial Bold" panose="020B0704020202020204" pitchFamily="34" charset="0"/>
              </a:rPr>
              <a:t>Only cross…</a:t>
            </a:r>
          </a:p>
          <a:p>
            <a:pPr algn="ctr"/>
            <a:endParaRPr lang="en-US" sz="5400" dirty="0">
              <a:solidFill>
                <a:srgbClr val="FF0000"/>
              </a:solidFill>
              <a:latin typeface="Arial Rounded MT Bold" panose="020F0704030504030204" pitchFamily="34" charset="0"/>
              <a:cs typeface="Arial Bold" panose="020B0704020202020204" pitchFamily="34" charset="0"/>
            </a:endParaRPr>
          </a:p>
          <a:p>
            <a:pPr algn="ctr"/>
            <a:endParaRPr lang="en-US" sz="4800" dirty="0">
              <a:solidFill>
                <a:srgbClr val="FF0000"/>
              </a:solidFill>
              <a:latin typeface="Arial Rounded MT Bold" panose="020F0704030504030204" pitchFamily="34" charset="0"/>
              <a:cs typeface="Arial Bold" panose="020B0704020202020204" pitchFamily="34" charset="0"/>
            </a:endParaRPr>
          </a:p>
          <a:p>
            <a:pPr algn="ctr"/>
            <a:endParaRPr lang="en-US" sz="4000" dirty="0">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15515073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pic>
        <p:nvPicPr>
          <p:cNvPr id="2" name="Kids crossing">
            <a:extLst>
              <a:ext uri="{FF2B5EF4-FFF2-40B4-BE49-F238E27FC236}">
                <a16:creationId xmlns:a16="http://schemas.microsoft.com/office/drawing/2014/main" id="{554D1769-0BDE-9C88-1F26-2E030D673B62}"/>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71525" y="853869"/>
            <a:ext cx="6424526" cy="4940590"/>
          </a:xfrm>
          <a:prstGeom prst="rect">
            <a:avLst/>
          </a:prstGeom>
          <a:ln>
            <a:solidFill>
              <a:schemeClr val="tx1"/>
            </a:solidFill>
          </a:ln>
        </p:spPr>
      </p:pic>
      <p:sp>
        <p:nvSpPr>
          <p:cNvPr id="3" name="Only cross...">
            <a:extLst>
              <a:ext uri="{FF2B5EF4-FFF2-40B4-BE49-F238E27FC236}">
                <a16:creationId xmlns:a16="http://schemas.microsoft.com/office/drawing/2014/main" id="{2C6FB463-5110-B213-F4A0-40371414B5FB}"/>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vert="horz" wrap="square" anchor="ctr" anchorCtr="1">
            <a:noAutofit/>
          </a:bodyPr>
          <a:lstStyle/>
          <a:p>
            <a:pPr algn="ctr"/>
            <a:r>
              <a:rPr lang="en-US" sz="5000" dirty="0">
                <a:solidFill>
                  <a:srgbClr val="FF0000"/>
                </a:solidFill>
                <a:latin typeface="Arial Rounded MT Bold" panose="020F0704030504030204" pitchFamily="34" charset="0"/>
                <a:cs typeface="Arial Bold" panose="020B0704020202020204" pitchFamily="34" charset="0"/>
              </a:rPr>
              <a:t>Only cross… when there are no trains in sight!</a:t>
            </a:r>
            <a:endParaRPr lang="en-US" sz="5000" dirty="0">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157500750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C001"/>
            </a:gs>
            <a:gs pos="100000">
              <a:srgbClr val="FFACAB"/>
            </a:gs>
          </a:gsLst>
          <a:lin ang="2700000" scaled="1"/>
        </a:gradFill>
        <a:effectLst/>
      </p:bgPr>
    </p:bg>
    <p:spTree>
      <p:nvGrpSpPr>
        <p:cNvPr id="1" name=""/>
        <p:cNvGrpSpPr/>
        <p:nvPr/>
      </p:nvGrpSpPr>
      <p:grpSpPr>
        <a:xfrm>
          <a:off x="0" y="0"/>
          <a:ext cx="0" cy="0"/>
          <a:chOff x="0" y="0"/>
          <a:chExt cx="0" cy="0"/>
        </a:xfrm>
      </p:grpSpPr>
      <p:sp>
        <p:nvSpPr>
          <p:cNvPr id="4" name="Get off...">
            <a:extLst>
              <a:ext uri="{FF2B5EF4-FFF2-40B4-BE49-F238E27FC236}">
                <a16:creationId xmlns:a16="http://schemas.microsoft.com/office/drawing/2014/main" id="{D2E1DDD0-182C-6041-F44C-E04192208DF9}"/>
              </a:ext>
            </a:extLst>
          </p:cNvPr>
          <p:cNvSpPr txBox="1">
            <a:spLocks noGrp="1" noRot="1" noMove="1" noResize="1" noEditPoints="1" noAdjustHandles="1" noChangeArrowheads="1" noChangeShapeType="1"/>
          </p:cNvSpPr>
          <p:nvPr/>
        </p:nvSpPr>
        <p:spPr>
          <a:xfrm>
            <a:off x="335664" y="5118329"/>
            <a:ext cx="3809487" cy="1133474"/>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Get off and walk your bicycle/scooter</a:t>
            </a:r>
            <a:endParaRPr lang="en-US" sz="2000" dirty="0">
              <a:latin typeface="Arial Rounded MT Bold" panose="020F0704030504030204" pitchFamily="34" charset="0"/>
              <a:cs typeface="Arial Bold" panose="020B0704020202020204" pitchFamily="34" charset="0"/>
            </a:endParaRPr>
          </a:p>
        </p:txBody>
      </p:sp>
      <p:sp>
        <p:nvSpPr>
          <p:cNvPr id="5" name="Remove your...">
            <a:extLst>
              <a:ext uri="{FF2B5EF4-FFF2-40B4-BE49-F238E27FC236}">
                <a16:creationId xmlns:a16="http://schemas.microsoft.com/office/drawing/2014/main" id="{7D27ADDA-637D-C714-D245-039CDA326C95}"/>
              </a:ext>
            </a:extLst>
          </p:cNvPr>
          <p:cNvSpPr txBox="1">
            <a:spLocks noGrp="1" noRot="1" noMove="1" noResize="1" noEditPoints="1" noAdjustHandles="1" noChangeArrowheads="1" noChangeShapeType="1"/>
          </p:cNvSpPr>
          <p:nvPr/>
        </p:nvSpPr>
        <p:spPr>
          <a:xfrm>
            <a:off x="4543124" y="5118329"/>
            <a:ext cx="3457619" cy="1133475"/>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Remove your </a:t>
            </a:r>
          </a:p>
          <a:p>
            <a:pPr algn="ctr"/>
            <a:r>
              <a:rPr lang="en-US" sz="2800" dirty="0">
                <a:latin typeface="Arial Rounded MT Bold" panose="020F0704030504030204" pitchFamily="34" charset="0"/>
                <a:cs typeface="Arial Bold" panose="020B0704020202020204" pitchFamily="34" charset="0"/>
              </a:rPr>
              <a:t>headphones</a:t>
            </a:r>
            <a:endParaRPr lang="en-US" sz="2000" dirty="0">
              <a:latin typeface="Arial Rounded MT Bold" panose="020F0704030504030204" pitchFamily="34" charset="0"/>
              <a:cs typeface="Arial Bold" panose="020B0704020202020204" pitchFamily="34" charset="0"/>
            </a:endParaRPr>
          </a:p>
        </p:txBody>
      </p:sp>
      <p:sp>
        <p:nvSpPr>
          <p:cNvPr id="6" name="Put your...">
            <a:extLst>
              <a:ext uri="{FF2B5EF4-FFF2-40B4-BE49-F238E27FC236}">
                <a16:creationId xmlns:a16="http://schemas.microsoft.com/office/drawing/2014/main" id="{4D4FCB46-7FCE-A016-E764-1D3D4FE0D510}"/>
              </a:ext>
            </a:extLst>
          </p:cNvPr>
          <p:cNvSpPr txBox="1">
            <a:spLocks noGrp="1" noRot="1" noMove="1" noResize="1" noEditPoints="1" noAdjustHandles="1" noChangeArrowheads="1" noChangeShapeType="1"/>
          </p:cNvSpPr>
          <p:nvPr/>
        </p:nvSpPr>
        <p:spPr>
          <a:xfrm>
            <a:off x="8398716" y="5118328"/>
            <a:ext cx="3527065" cy="1133475"/>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Put your phone in your pocket</a:t>
            </a:r>
            <a:endParaRPr lang="en-US" sz="2000" dirty="0">
              <a:latin typeface="Arial Rounded MT Bold" panose="020F0704030504030204" pitchFamily="34" charset="0"/>
              <a:cs typeface="Arial Bold" panose="020B0704020202020204" pitchFamily="34" charset="0"/>
            </a:endParaRPr>
          </a:p>
        </p:txBody>
      </p:sp>
      <p:pic>
        <p:nvPicPr>
          <p:cNvPr id="7" name="Scooter/bike">
            <a:extLst>
              <a:ext uri="{FF2B5EF4-FFF2-40B4-BE49-F238E27FC236}">
                <a16:creationId xmlns:a16="http://schemas.microsoft.com/office/drawing/2014/main" id="{9E213A45-ED15-F6F5-833F-6280860D9414}"/>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335664" y="1681922"/>
            <a:ext cx="3809487" cy="3435352"/>
          </a:xfrm>
          <a:prstGeom prst="rect">
            <a:avLst/>
          </a:prstGeom>
          <a:ln>
            <a:noFill/>
          </a:ln>
        </p:spPr>
      </p:pic>
      <p:grpSp>
        <p:nvGrpSpPr>
          <p:cNvPr id="8" name="Group 7">
            <a:extLst>
              <a:ext uri="{FF2B5EF4-FFF2-40B4-BE49-F238E27FC236}">
                <a16:creationId xmlns:a16="http://schemas.microsoft.com/office/drawing/2014/main" id="{475C970B-12BB-EB43-8F18-1D3E37175773}"/>
              </a:ext>
            </a:extLst>
          </p:cNvPr>
          <p:cNvGrpSpPr>
            <a:grpSpLocks noGrp="1" noUngrp="1" noRot="1" noMove="1" noResize="1"/>
          </p:cNvGrpSpPr>
          <p:nvPr/>
        </p:nvGrpSpPr>
        <p:grpSpPr>
          <a:xfrm>
            <a:off x="8398716" y="1681922"/>
            <a:ext cx="3527065" cy="3435352"/>
            <a:chOff x="8134650" y="1392008"/>
            <a:chExt cx="3527065" cy="3435352"/>
          </a:xfrm>
        </p:grpSpPr>
        <p:pic>
          <p:nvPicPr>
            <p:cNvPr id="9" name="Phone">
              <a:extLst>
                <a:ext uri="{FF2B5EF4-FFF2-40B4-BE49-F238E27FC236}">
                  <a16:creationId xmlns:a16="http://schemas.microsoft.com/office/drawing/2014/main" id="{D1BD1E4E-9558-F8CB-3E2B-8AA1B0FB83BD}"/>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8134650" y="1392008"/>
              <a:ext cx="3527065" cy="3435352"/>
            </a:xfrm>
            <a:prstGeom prst="rect">
              <a:avLst/>
            </a:prstGeom>
            <a:ln>
              <a:noFill/>
            </a:ln>
          </p:spPr>
        </p:pic>
        <p:sp>
          <p:nvSpPr>
            <p:cNvPr id="10" name="Arrow: Up 9">
              <a:extLst>
                <a:ext uri="{FF2B5EF4-FFF2-40B4-BE49-F238E27FC236}">
                  <a16:creationId xmlns:a16="http://schemas.microsoft.com/office/drawing/2014/main" id="{9AE52131-19D5-9C0E-C6DB-5FDD8006EAAE}"/>
                </a:ext>
              </a:extLst>
            </p:cNvPr>
            <p:cNvSpPr>
              <a:spLocks noGrp="1" noRot="1" noMove="1" noResize="1" noEditPoints="1" noAdjustHandles="1" noChangeArrowheads="1" noChangeShapeType="1"/>
            </p:cNvSpPr>
            <p:nvPr/>
          </p:nvSpPr>
          <p:spPr>
            <a:xfrm rot="19247091">
              <a:off x="9619810" y="3475286"/>
              <a:ext cx="603028" cy="1281753"/>
            </a:xfrm>
            <a:prstGeom prst="upArrow">
              <a:avLst>
                <a:gd name="adj1" fmla="val 31350"/>
                <a:gd name="adj2" fmla="val 67483"/>
              </a:avLst>
            </a:prstGeom>
            <a:solidFill>
              <a:srgbClr val="FF0000"/>
            </a:solidFill>
            <a:ln>
              <a:no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grpSp>
        <p:nvGrpSpPr>
          <p:cNvPr id="11" name="Group 10">
            <a:extLst>
              <a:ext uri="{FF2B5EF4-FFF2-40B4-BE49-F238E27FC236}">
                <a16:creationId xmlns:a16="http://schemas.microsoft.com/office/drawing/2014/main" id="{07A33C0C-EDC7-C283-7ACF-11D513B56744}"/>
              </a:ext>
            </a:extLst>
          </p:cNvPr>
          <p:cNvGrpSpPr>
            <a:grpSpLocks noGrp="1" noUngrp="1" noRot="1" noMove="1" noResize="1"/>
          </p:cNvGrpSpPr>
          <p:nvPr/>
        </p:nvGrpSpPr>
        <p:grpSpPr>
          <a:xfrm>
            <a:off x="4543124" y="1681922"/>
            <a:ext cx="3457619" cy="3435352"/>
            <a:chOff x="4543124" y="1392007"/>
            <a:chExt cx="3457619" cy="3435352"/>
          </a:xfrm>
        </p:grpSpPr>
        <p:pic>
          <p:nvPicPr>
            <p:cNvPr id="12" name="Headphones">
              <a:extLst>
                <a:ext uri="{FF2B5EF4-FFF2-40B4-BE49-F238E27FC236}">
                  <a16:creationId xmlns:a16="http://schemas.microsoft.com/office/drawing/2014/main" id="{1DC8F95B-54AF-42B3-FC5C-DCE5B7D55995}"/>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4543124" y="1392007"/>
              <a:ext cx="3457619" cy="3435352"/>
            </a:xfrm>
            <a:prstGeom prst="rect">
              <a:avLst/>
            </a:prstGeom>
            <a:ln>
              <a:noFill/>
            </a:ln>
          </p:spPr>
        </p:pic>
        <p:sp>
          <p:nvSpPr>
            <p:cNvPr id="13" name="Arrow: Up 12">
              <a:extLst>
                <a:ext uri="{FF2B5EF4-FFF2-40B4-BE49-F238E27FC236}">
                  <a16:creationId xmlns:a16="http://schemas.microsoft.com/office/drawing/2014/main" id="{D8A21E79-7922-DAA7-BB59-E1F4BF31F3DF}"/>
                </a:ext>
              </a:extLst>
            </p:cNvPr>
            <p:cNvSpPr>
              <a:spLocks noGrp="1" noRot="1" noMove="1" noResize="1" noEditPoints="1" noAdjustHandles="1" noChangeArrowheads="1" noChangeShapeType="1"/>
            </p:cNvSpPr>
            <p:nvPr/>
          </p:nvSpPr>
          <p:spPr>
            <a:xfrm rot="14778523">
              <a:off x="6997953" y="1305820"/>
              <a:ext cx="427144" cy="938508"/>
            </a:xfrm>
            <a:prstGeom prst="upArrow">
              <a:avLst>
                <a:gd name="adj1" fmla="val 31350"/>
                <a:gd name="adj2" fmla="val 67483"/>
              </a:avLst>
            </a:prstGeom>
            <a:solidFill>
              <a:srgbClr val="FF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sp>
        <p:nvSpPr>
          <p:cNvPr id="14" name="Always obey...">
            <a:extLst>
              <a:ext uri="{FF2B5EF4-FFF2-40B4-BE49-F238E27FC236}">
                <a16:creationId xmlns:a16="http://schemas.microsoft.com/office/drawing/2014/main" id="{59F52A2D-EA9C-6FA7-067F-647F8BBF7B29}"/>
              </a:ext>
            </a:extLst>
          </p:cNvPr>
          <p:cNvSpPr txBox="1">
            <a:spLocks noGrp="1" noRot="1" noMove="1" noResize="1" noEditPoints="1" noAdjustHandles="1" noChangeArrowheads="1" noChangeShapeType="1"/>
          </p:cNvSpPr>
          <p:nvPr/>
        </p:nvSpPr>
        <p:spPr>
          <a:xfrm>
            <a:off x="335664" y="306098"/>
            <a:ext cx="11590117" cy="893138"/>
          </a:xfrm>
          <a:prstGeom prst="rect">
            <a:avLst/>
          </a:prstGeom>
          <a:solidFill>
            <a:srgbClr val="FFE89F"/>
          </a:solidFill>
        </p:spPr>
        <p:txBody>
          <a:bodyPr wrap="square" anchor="ctr" anchorCtr="0">
            <a:noAutofit/>
          </a:bodyPr>
          <a:lstStyle/>
          <a:p>
            <a:pPr algn="ctr"/>
            <a:r>
              <a:rPr lang="en-NZ" sz="6000" b="1" i="1" dirty="0"/>
              <a:t>When crossing, you must always…</a:t>
            </a:r>
          </a:p>
        </p:txBody>
      </p:sp>
    </p:spTree>
    <p:extLst>
      <p:ext uri="{BB962C8B-B14F-4D97-AF65-F5344CB8AC3E}">
        <p14:creationId xmlns:p14="http://schemas.microsoft.com/office/powerpoint/2010/main" val="39655579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30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307754-9AA7-ADCC-1E6D-0C645C6268F9}"/>
              </a:ext>
            </a:extLst>
          </p:cNvPr>
          <p:cNvSpPr>
            <a:spLocks noGrp="1" noRot="1" noMove="1" noResize="1" noEditPoints="1" noAdjustHandles="1" noChangeArrowheads="1" noChangeShapeType="1"/>
          </p:cNvSpPr>
          <p:nvPr/>
        </p:nvSpPr>
        <p:spPr>
          <a:xfrm>
            <a:off x="335665" y="3534140"/>
            <a:ext cx="11590117" cy="3032567"/>
          </a:xfrm>
          <a:prstGeom prst="rect">
            <a:avLst/>
          </a:prstGeom>
          <a:solidFill>
            <a:srgbClr val="FFFA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Keep out" descr="A yellow sign on a wooden post next to a train track&#10;&#10;Description automatically generated">
            <a:extLst>
              <a:ext uri="{FF2B5EF4-FFF2-40B4-BE49-F238E27FC236}">
                <a16:creationId xmlns:a16="http://schemas.microsoft.com/office/drawing/2014/main" id="{72954DC0-87B8-56FF-4C99-486F5CF6A1EE}"/>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457050" y="3641206"/>
            <a:ext cx="1815187" cy="2818421"/>
          </a:xfrm>
          <a:prstGeom prst="rect">
            <a:avLst/>
          </a:prstGeom>
          <a:ln>
            <a:noFill/>
          </a:ln>
        </p:spPr>
      </p:pic>
      <p:pic>
        <p:nvPicPr>
          <p:cNvPr id="6" name="Look for trains" descr="A person walking on a train track&#10;&#10;Description automatically generated">
            <a:extLst>
              <a:ext uri="{FF2B5EF4-FFF2-40B4-BE49-F238E27FC236}">
                <a16:creationId xmlns:a16="http://schemas.microsoft.com/office/drawing/2014/main" id="{97EBE9CF-E442-39A3-CD1D-AC5B714DAB11}"/>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4650758" y="3641206"/>
            <a:ext cx="2150510" cy="2818421"/>
          </a:xfrm>
          <a:prstGeom prst="rect">
            <a:avLst/>
          </a:prstGeom>
        </p:spPr>
      </p:pic>
      <p:pic>
        <p:nvPicPr>
          <p:cNvPr id="7" name="No entry" descr="A group of kids standing at a train station&#10;&#10;Description automatically generated">
            <a:extLst>
              <a:ext uri="{FF2B5EF4-FFF2-40B4-BE49-F238E27FC236}">
                <a16:creationId xmlns:a16="http://schemas.microsoft.com/office/drawing/2014/main" id="{D1A57811-4811-7CDA-0427-0049A77530BF}"/>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2354450" y="3641206"/>
            <a:ext cx="2214095" cy="2818421"/>
          </a:xfrm>
          <a:prstGeom prst="rect">
            <a:avLst/>
          </a:prstGeom>
        </p:spPr>
      </p:pic>
      <p:sp>
        <p:nvSpPr>
          <p:cNvPr id="8" name="Always obey...">
            <a:extLst>
              <a:ext uri="{FF2B5EF4-FFF2-40B4-BE49-F238E27FC236}">
                <a16:creationId xmlns:a16="http://schemas.microsoft.com/office/drawing/2014/main" id="{6948D91B-39AE-75E4-6F1E-FAAB6849EFF7}"/>
              </a:ext>
            </a:extLst>
          </p:cNvPr>
          <p:cNvSpPr txBox="1">
            <a:spLocks noGrp="1" noRot="1" noMove="1" noResize="1" noEditPoints="1" noAdjustHandles="1" noChangeArrowheads="1" noChangeShapeType="1"/>
          </p:cNvSpPr>
          <p:nvPr/>
        </p:nvSpPr>
        <p:spPr>
          <a:xfrm>
            <a:off x="335664" y="306098"/>
            <a:ext cx="11590117" cy="893138"/>
          </a:xfrm>
          <a:prstGeom prst="rect">
            <a:avLst/>
          </a:prstGeom>
          <a:solidFill>
            <a:srgbClr val="FFE89F"/>
          </a:solidFill>
        </p:spPr>
        <p:txBody>
          <a:bodyPr wrap="square" anchor="ctr" anchorCtr="0">
            <a:noAutofit/>
          </a:bodyPr>
          <a:lstStyle/>
          <a:p>
            <a:pPr algn="ctr"/>
            <a:r>
              <a:rPr lang="en-NZ" sz="6000" b="1" i="1" dirty="0"/>
              <a:t>When crossing, you must always…</a:t>
            </a:r>
          </a:p>
        </p:txBody>
      </p:sp>
      <p:pic>
        <p:nvPicPr>
          <p:cNvPr id="9" name="Train">
            <a:extLst>
              <a:ext uri="{FF2B5EF4-FFF2-40B4-BE49-F238E27FC236}">
                <a16:creationId xmlns:a16="http://schemas.microsoft.com/office/drawing/2014/main" id="{C65467EC-7C5A-E637-73F7-7379FC5F625B}"/>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6883481" y="3634410"/>
            <a:ext cx="4928470" cy="2818421"/>
          </a:xfrm>
          <a:prstGeom prst="rect">
            <a:avLst/>
          </a:prstGeom>
        </p:spPr>
      </p:pic>
      <p:sp>
        <p:nvSpPr>
          <p:cNvPr id="10" name="Always obey...">
            <a:extLst>
              <a:ext uri="{FF2B5EF4-FFF2-40B4-BE49-F238E27FC236}">
                <a16:creationId xmlns:a16="http://schemas.microsoft.com/office/drawing/2014/main" id="{4900F4F1-260E-2EE4-8BB4-55B86875CB40}"/>
              </a:ext>
            </a:extLst>
          </p:cNvPr>
          <p:cNvSpPr txBox="1">
            <a:spLocks noGrp="1" noRot="1" noMove="1" noResize="1" noEditPoints="1" noAdjustHandles="1" noChangeArrowheads="1" noChangeShapeType="1"/>
          </p:cNvSpPr>
          <p:nvPr/>
        </p:nvSpPr>
        <p:spPr>
          <a:xfrm>
            <a:off x="335664" y="2020477"/>
            <a:ext cx="11590117" cy="697862"/>
          </a:xfrm>
          <a:prstGeom prst="rect">
            <a:avLst/>
          </a:prstGeom>
          <a:solidFill>
            <a:srgbClr val="FFFAEB"/>
          </a:solidFill>
        </p:spPr>
        <p:txBody>
          <a:bodyPr wrap="square" anchor="ctr" anchorCtr="0">
            <a:noAutofit/>
          </a:bodyPr>
          <a:lstStyle/>
          <a:p>
            <a:pPr algn="ctr"/>
            <a:r>
              <a:rPr lang="en-NZ" sz="4400" b="1" dirty="0"/>
              <a:t>Expect trains from either direction.</a:t>
            </a:r>
          </a:p>
        </p:txBody>
      </p:sp>
      <p:sp>
        <p:nvSpPr>
          <p:cNvPr id="11" name="Always obey...">
            <a:extLst>
              <a:ext uri="{FF2B5EF4-FFF2-40B4-BE49-F238E27FC236}">
                <a16:creationId xmlns:a16="http://schemas.microsoft.com/office/drawing/2014/main" id="{68681C22-1C7B-60E8-9945-CF6594B4AE58}"/>
              </a:ext>
            </a:extLst>
          </p:cNvPr>
          <p:cNvSpPr txBox="1">
            <a:spLocks noGrp="1" noRot="1" noMove="1" noResize="1" noEditPoints="1" noAdjustHandles="1" noChangeArrowheads="1" noChangeShapeType="1"/>
          </p:cNvSpPr>
          <p:nvPr/>
        </p:nvSpPr>
        <p:spPr>
          <a:xfrm>
            <a:off x="335664" y="2702758"/>
            <a:ext cx="11590117" cy="580288"/>
          </a:xfrm>
          <a:prstGeom prst="rect">
            <a:avLst/>
          </a:prstGeom>
          <a:solidFill>
            <a:srgbClr val="FFFAEB"/>
          </a:solidFill>
        </p:spPr>
        <p:txBody>
          <a:bodyPr wrap="square" anchor="ctr" anchorCtr="0">
            <a:noAutofit/>
          </a:bodyPr>
          <a:lstStyle/>
          <a:p>
            <a:pPr algn="ctr"/>
            <a:r>
              <a:rPr lang="en-NZ" sz="4400" b="1" dirty="0"/>
              <a:t>Cross with care at level crossings.</a:t>
            </a:r>
            <a:endParaRPr lang="en-NZ" sz="4800" b="1" dirty="0"/>
          </a:p>
        </p:txBody>
      </p:sp>
      <p:sp>
        <p:nvSpPr>
          <p:cNvPr id="12" name="Always obey...">
            <a:extLst>
              <a:ext uri="{FF2B5EF4-FFF2-40B4-BE49-F238E27FC236}">
                <a16:creationId xmlns:a16="http://schemas.microsoft.com/office/drawing/2014/main" id="{98261813-380E-F3AC-828B-0A45E143F456}"/>
              </a:ext>
            </a:extLst>
          </p:cNvPr>
          <p:cNvSpPr txBox="1">
            <a:spLocks noGrp="1" noRot="1" noMove="1" noResize="1" noEditPoints="1" noAdjustHandles="1" noChangeArrowheads="1" noChangeShapeType="1"/>
          </p:cNvSpPr>
          <p:nvPr/>
        </p:nvSpPr>
        <p:spPr>
          <a:xfrm>
            <a:off x="335664" y="1465653"/>
            <a:ext cx="11590117" cy="560200"/>
          </a:xfrm>
          <a:prstGeom prst="rect">
            <a:avLst/>
          </a:prstGeom>
          <a:solidFill>
            <a:srgbClr val="FFFAEB"/>
          </a:solidFill>
        </p:spPr>
        <p:txBody>
          <a:bodyPr wrap="none" anchor="ctr" anchorCtr="0">
            <a:noAutofit/>
          </a:bodyPr>
          <a:lstStyle/>
          <a:p>
            <a:pPr algn="ctr"/>
            <a:r>
              <a:rPr lang="en-NZ" sz="4400" b="1" dirty="0"/>
              <a:t>Obey all signs and signals.</a:t>
            </a:r>
            <a:endParaRPr lang="en-NZ" sz="4800" b="1" dirty="0"/>
          </a:p>
        </p:txBody>
      </p:sp>
    </p:spTree>
    <p:extLst>
      <p:ext uri="{BB962C8B-B14F-4D97-AF65-F5344CB8AC3E}">
        <p14:creationId xmlns:p14="http://schemas.microsoft.com/office/powerpoint/2010/main" val="10767241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5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50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5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7F796-5949-C5B3-D966-029BAF3FB449}"/>
              </a:ext>
            </a:extLst>
          </p:cNvPr>
          <p:cNvSpPr>
            <a:spLocks noGrp="1"/>
          </p:cNvSpPr>
          <p:nvPr>
            <p:ph type="body" sz="quarter" idx="12"/>
          </p:nvPr>
        </p:nvSpPr>
        <p:spPr/>
        <p:txBody>
          <a:bodyPr>
            <a:normAutofit/>
          </a:bodyPr>
          <a:lstStyle/>
          <a:p>
            <a:endParaRPr lang="en-NZ" dirty="0"/>
          </a:p>
        </p:txBody>
      </p:sp>
      <p:pic>
        <p:nvPicPr>
          <p:cNvPr id="3" name="Picture 2" descr="A blue circle with white text&#10;&#10;Description automatically generated">
            <a:extLst>
              <a:ext uri="{FF2B5EF4-FFF2-40B4-BE49-F238E27FC236}">
                <a16:creationId xmlns:a16="http://schemas.microsoft.com/office/drawing/2014/main" id="{BC40A73E-E416-C2CF-78D5-7A1EB8BC4A47}"/>
              </a:ext>
            </a:extLst>
          </p:cNvPr>
          <p:cNvPicPr>
            <a:picLocks noGrp="1" noRot="1" noChangeAspect="1" noMove="1" noResize="1" noEditPoints="1" noAdjustHandles="1" noChangeArrowheads="1" noChangeShapeType="1" noCrop="1"/>
          </p:cNvPicPr>
          <p:nvPr/>
        </p:nvPicPr>
        <p:blipFill>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rot="252885">
            <a:off x="4852932" y="2967680"/>
            <a:ext cx="2379236" cy="2379236"/>
          </a:xfrm>
          <a:prstGeom prst="ellipse">
            <a:avLst/>
          </a:prstGeom>
        </p:spPr>
      </p:pic>
      <p:sp>
        <p:nvSpPr>
          <p:cNvPr id="4" name="TextBox 3">
            <a:extLst>
              <a:ext uri="{FF2B5EF4-FFF2-40B4-BE49-F238E27FC236}">
                <a16:creationId xmlns:a16="http://schemas.microsoft.com/office/drawing/2014/main" id="{290010E4-AAD8-179B-E199-B3F6486C416B}"/>
              </a:ext>
            </a:extLst>
          </p:cNvPr>
          <p:cNvSpPr txBox="1">
            <a:spLocks noGrp="1" noRot="1" noMove="1" noResize="1" noEditPoints="1" noAdjustHandles="1" noChangeArrowheads="1" noChangeShapeType="1"/>
          </p:cNvSpPr>
          <p:nvPr/>
        </p:nvSpPr>
        <p:spPr>
          <a:xfrm>
            <a:off x="2132459" y="2257919"/>
            <a:ext cx="792708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2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Bold" panose="020B0704020202020204" pitchFamily="34" charset="0"/>
              </a:rPr>
              <a:t>We are visiting your school because it is…</a:t>
            </a:r>
            <a:endParaRPr lang="en-NZ" dirty="0"/>
          </a:p>
        </p:txBody>
      </p:sp>
      <p:pic>
        <p:nvPicPr>
          <p:cNvPr id="5" name="Picture 4">
            <a:extLst>
              <a:ext uri="{FF2B5EF4-FFF2-40B4-BE49-F238E27FC236}">
                <a16:creationId xmlns:a16="http://schemas.microsoft.com/office/drawing/2014/main" id="{D4FA9FC6-D72D-B891-5990-A89998186B1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rightnessContrast bright="6000"/>
                    </a14:imgEffect>
                  </a14:imgLayer>
                </a14:imgProps>
              </a:ext>
              <a:ext uri="{28A0092B-C50C-407E-A947-70E740481C1C}">
                <a14:useLocalDpi xmlns:a14="http://schemas.microsoft.com/office/drawing/2010/main"/>
              </a:ext>
            </a:extLst>
          </a:blip>
          <a:srcRect l="31994" t="12825" r="33966" b="12961"/>
          <a:stretch/>
        </p:blipFill>
        <p:spPr>
          <a:xfrm flipH="1">
            <a:off x="3479897" y="3248721"/>
            <a:ext cx="1269276" cy="2767372"/>
          </a:xfrm>
          <a:prstGeom prst="rect">
            <a:avLst/>
          </a:prstGeom>
          <a:effectLst>
            <a:glow rad="63500">
              <a:schemeClr val="bg1"/>
            </a:glow>
            <a:outerShdw blurRad="76200" dist="12700" dir="2700000" sy="-23000" kx="-800400" algn="bl" rotWithShape="0">
              <a:prstClr val="black">
                <a:alpha val="20000"/>
              </a:prstClr>
            </a:outerShdw>
          </a:effectLst>
        </p:spPr>
      </p:pic>
      <p:pic>
        <p:nvPicPr>
          <p:cNvPr id="6" name="Picture 5">
            <a:extLst>
              <a:ext uri="{FF2B5EF4-FFF2-40B4-BE49-F238E27FC236}">
                <a16:creationId xmlns:a16="http://schemas.microsoft.com/office/drawing/2014/main" id="{6862D3C5-6C07-4B28-7BC9-5F36809242AC}"/>
              </a:ext>
            </a:extLst>
          </p:cNvPr>
          <p:cNvPicPr>
            <a:picLocks noGrp="1" noRot="1" noChangeAspect="1" noMove="1" noResize="1" noEditPoints="1" noAdjustHandles="1" noChangeArrowheads="1" noChangeShapeType="1" noCrop="1"/>
          </p:cNvPicPr>
          <p:nvPr/>
        </p:nvPicPr>
        <p:blipFill rotWithShape="1">
          <a:blip r:embed="rId7" cstate="screen">
            <a:extLst>
              <a:ext uri="{BEBA8EAE-BF5A-486C-A8C5-ECC9F3942E4B}">
                <a14:imgProps xmlns:a14="http://schemas.microsoft.com/office/drawing/2010/main">
                  <a14:imgLayer r:embed="rId8">
                    <a14:imgEffect>
                      <a14:saturation sat="79000"/>
                    </a14:imgEffect>
                    <a14:imgEffect>
                      <a14:brightnessContrast bright="12000"/>
                    </a14:imgEffect>
                  </a14:imgLayer>
                </a14:imgProps>
              </a:ext>
              <a:ext uri="{28A0092B-C50C-407E-A947-70E740481C1C}">
                <a14:useLocalDpi xmlns:a14="http://schemas.microsoft.com/office/drawing/2010/main"/>
              </a:ext>
            </a:extLst>
          </a:blip>
          <a:srcRect l="29275" t="11748" r="27726" b="13294"/>
          <a:stretch/>
        </p:blipFill>
        <p:spPr>
          <a:xfrm>
            <a:off x="7442825" y="3177522"/>
            <a:ext cx="1587500" cy="2767373"/>
          </a:xfrm>
          <a:prstGeom prst="rect">
            <a:avLst/>
          </a:prstGeom>
          <a:effectLst>
            <a:glow rad="63500">
              <a:schemeClr val="bg1"/>
            </a:glow>
            <a:outerShdw blurRad="76200" dir="21540000" sy="-23000" kx="-800400" algn="bl" rotWithShape="0">
              <a:prstClr val="black">
                <a:alpha val="20000"/>
              </a:prstClr>
            </a:outerShdw>
          </a:effectLst>
        </p:spPr>
      </p:pic>
    </p:spTree>
    <p:extLst>
      <p:ext uri="{BB962C8B-B14F-4D97-AF65-F5344CB8AC3E}">
        <p14:creationId xmlns:p14="http://schemas.microsoft.com/office/powerpoint/2010/main" val="13180423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2" accel="8000" decel="12333"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3000" fill="hold"/>
                                        <p:tgtEl>
                                          <p:spTgt spid="6"/>
                                        </p:tgtEl>
                                        <p:attrNameLst>
                                          <p:attrName>ppt_x</p:attrName>
                                        </p:attrNameLst>
                                      </p:cBhvr>
                                      <p:tavLst>
                                        <p:tav tm="0">
                                          <p:val>
                                            <p:strVal val="1+#ppt_w/2"/>
                                          </p:val>
                                        </p:tav>
                                        <p:tav tm="100000">
                                          <p:val>
                                            <p:strVal val="#ppt_x"/>
                                          </p:val>
                                        </p:tav>
                                      </p:tavLst>
                                    </p:anim>
                                    <p:anim calcmode="lin" valueType="num">
                                      <p:cBhvr additive="base">
                                        <p:cTn id="11" dur="30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accel="8000" decel="12333"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3000" fill="hold"/>
                                        <p:tgtEl>
                                          <p:spTgt spid="5"/>
                                        </p:tgtEl>
                                        <p:attrNameLst>
                                          <p:attrName>ppt_x</p:attrName>
                                        </p:attrNameLst>
                                      </p:cBhvr>
                                      <p:tavLst>
                                        <p:tav tm="0">
                                          <p:val>
                                            <p:strVal val="0-#ppt_w/2"/>
                                          </p:val>
                                        </p:tav>
                                        <p:tav tm="100000">
                                          <p:val>
                                            <p:strVal val="#ppt_x"/>
                                          </p:val>
                                        </p:tav>
                                      </p:tavLst>
                                    </p:anim>
                                    <p:anim calcmode="lin" valueType="num">
                                      <p:cBhvr additive="base">
                                        <p:cTn id="15" dur="3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Soda" descr="A red and white striped cup with a straw&#10;&#10;Description automatically generated">
            <a:extLst>
              <a:ext uri="{FF2B5EF4-FFF2-40B4-BE49-F238E27FC236}">
                <a16:creationId xmlns:a16="http://schemas.microsoft.com/office/drawing/2014/main" id="{077F9524-EEEF-1D96-05C7-2B25FC431581}"/>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rot="720249">
            <a:off x="7472589" y="2333100"/>
            <a:ext cx="1548733" cy="1548733"/>
          </a:xfrm>
          <a:prstGeom prst="rect">
            <a:avLst/>
          </a:prstGeom>
        </p:spPr>
      </p:pic>
      <p:pic>
        <p:nvPicPr>
          <p:cNvPr id="3" name="Popcorn" descr="A red and white striped box with popcorn&#10;&#10;Description automatically generated">
            <a:extLst>
              <a:ext uri="{FF2B5EF4-FFF2-40B4-BE49-F238E27FC236}">
                <a16:creationId xmlns:a16="http://schemas.microsoft.com/office/drawing/2014/main" id="{936EBC99-EFDF-8396-73B6-A06E9EB56411}"/>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3221435" y="2324422"/>
            <a:ext cx="1521362" cy="1521362"/>
          </a:xfrm>
          <a:prstGeom prst="rect">
            <a:avLst/>
          </a:prstGeom>
        </p:spPr>
      </p:pic>
      <p:pic>
        <p:nvPicPr>
          <p:cNvPr id="4" name="Movie time" descr="A red and yellow movie sign&#10;&#10;Description automatically generated">
            <a:extLst>
              <a:ext uri="{FF2B5EF4-FFF2-40B4-BE49-F238E27FC236}">
                <a16:creationId xmlns:a16="http://schemas.microsoft.com/office/drawing/2014/main" id="{181DB6A5-D52D-8384-28B8-780C0E9620C1}"/>
              </a:ext>
            </a:extLst>
          </p:cNvPr>
          <p:cNvPicPr>
            <a:picLocks noGrp="1" noRot="1" noMove="1" noResize="1" noEditPoints="1" noAdjustHandles="1" noChangeArrowheads="1" noChangeShapeType="1" noCrop="1"/>
          </p:cNvPicPr>
          <p:nvPr/>
        </p:nvPicPr>
        <p:blipFill>
          <a:blip r:embed="rId6">
            <a:extLst>
              <a:ext uri="{28A0092B-C50C-407E-A947-70E740481C1C}">
                <a14:useLocalDpi xmlns:a14="http://schemas.microsoft.com/office/drawing/2010/main"/>
              </a:ext>
            </a:extLst>
          </a:blip>
          <a:stretch>
            <a:fillRect/>
          </a:stretch>
        </p:blipFill>
        <p:spPr>
          <a:xfrm>
            <a:off x="4372765" y="1006921"/>
            <a:ext cx="3733185" cy="3733185"/>
          </a:xfrm>
          <a:prstGeom prst="rect">
            <a:avLst/>
          </a:prstGeom>
        </p:spPr>
      </p:pic>
    </p:spTree>
    <p:extLst>
      <p:ext uri="{BB962C8B-B14F-4D97-AF65-F5344CB8AC3E}">
        <p14:creationId xmlns:p14="http://schemas.microsoft.com/office/powerpoint/2010/main" val="18025469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32" presetClass="emph" presetSubtype="0" fill="hold" nodeType="withEffect">
                                  <p:stCondLst>
                                    <p:cond delay="0"/>
                                  </p:stCondLst>
                                  <p:childTnLst>
                                    <p:animRot by="120000">
                                      <p:cBhvr>
                                        <p:cTn id="11" dur="150" fill="hold">
                                          <p:stCondLst>
                                            <p:cond delay="0"/>
                                          </p:stCondLst>
                                        </p:cTn>
                                        <p:tgtEl>
                                          <p:spTgt spid="3"/>
                                        </p:tgtEl>
                                        <p:attrNameLst>
                                          <p:attrName>r</p:attrName>
                                        </p:attrNameLst>
                                      </p:cBhvr>
                                    </p:animRot>
                                    <p:animRot by="-240000">
                                      <p:cBhvr>
                                        <p:cTn id="12" dur="300" fill="hold">
                                          <p:stCondLst>
                                            <p:cond delay="300"/>
                                          </p:stCondLst>
                                        </p:cTn>
                                        <p:tgtEl>
                                          <p:spTgt spid="3"/>
                                        </p:tgtEl>
                                        <p:attrNameLst>
                                          <p:attrName>r</p:attrName>
                                        </p:attrNameLst>
                                      </p:cBhvr>
                                    </p:animRot>
                                    <p:animRot by="240000">
                                      <p:cBhvr>
                                        <p:cTn id="13" dur="300" fill="hold">
                                          <p:stCondLst>
                                            <p:cond delay="600"/>
                                          </p:stCondLst>
                                        </p:cTn>
                                        <p:tgtEl>
                                          <p:spTgt spid="3"/>
                                        </p:tgtEl>
                                        <p:attrNameLst>
                                          <p:attrName>r</p:attrName>
                                        </p:attrNameLst>
                                      </p:cBhvr>
                                    </p:animRot>
                                    <p:animRot by="-240000">
                                      <p:cBhvr>
                                        <p:cTn id="14" dur="300" fill="hold">
                                          <p:stCondLst>
                                            <p:cond delay="900"/>
                                          </p:stCondLst>
                                        </p:cTn>
                                        <p:tgtEl>
                                          <p:spTgt spid="3"/>
                                        </p:tgtEl>
                                        <p:attrNameLst>
                                          <p:attrName>r</p:attrName>
                                        </p:attrNameLst>
                                      </p:cBhvr>
                                    </p:animRot>
                                    <p:animRot by="120000">
                                      <p:cBhvr>
                                        <p:cTn id="15" dur="300" fill="hold">
                                          <p:stCondLst>
                                            <p:cond delay="1200"/>
                                          </p:stCondLst>
                                        </p:cTn>
                                        <p:tgtEl>
                                          <p:spTgt spid="3"/>
                                        </p:tgtEl>
                                        <p:attrNameLst>
                                          <p:attrName>r</p:attrName>
                                        </p:attrNameLst>
                                      </p:cBhvr>
                                    </p:animRot>
                                  </p:childTnLst>
                                </p:cTn>
                              </p:par>
                              <p:par>
                                <p:cTn id="16" presetID="32" presetClass="emph" presetSubtype="0" fill="hold" nodeType="withEffect">
                                  <p:stCondLst>
                                    <p:cond delay="0"/>
                                  </p:stCondLst>
                                  <p:childTnLst>
                                    <p:animRot by="120000">
                                      <p:cBhvr>
                                        <p:cTn id="17" dur="150" fill="hold">
                                          <p:stCondLst>
                                            <p:cond delay="0"/>
                                          </p:stCondLst>
                                        </p:cTn>
                                        <p:tgtEl>
                                          <p:spTgt spid="2"/>
                                        </p:tgtEl>
                                        <p:attrNameLst>
                                          <p:attrName>r</p:attrName>
                                        </p:attrNameLst>
                                      </p:cBhvr>
                                    </p:animRot>
                                    <p:animRot by="-240000">
                                      <p:cBhvr>
                                        <p:cTn id="18" dur="300" fill="hold">
                                          <p:stCondLst>
                                            <p:cond delay="300"/>
                                          </p:stCondLst>
                                        </p:cTn>
                                        <p:tgtEl>
                                          <p:spTgt spid="2"/>
                                        </p:tgtEl>
                                        <p:attrNameLst>
                                          <p:attrName>r</p:attrName>
                                        </p:attrNameLst>
                                      </p:cBhvr>
                                    </p:animRot>
                                    <p:animRot by="240000">
                                      <p:cBhvr>
                                        <p:cTn id="19" dur="300" fill="hold">
                                          <p:stCondLst>
                                            <p:cond delay="600"/>
                                          </p:stCondLst>
                                        </p:cTn>
                                        <p:tgtEl>
                                          <p:spTgt spid="2"/>
                                        </p:tgtEl>
                                        <p:attrNameLst>
                                          <p:attrName>r</p:attrName>
                                        </p:attrNameLst>
                                      </p:cBhvr>
                                    </p:animRot>
                                    <p:animRot by="-240000">
                                      <p:cBhvr>
                                        <p:cTn id="20" dur="300" fill="hold">
                                          <p:stCondLst>
                                            <p:cond delay="900"/>
                                          </p:stCondLst>
                                        </p:cTn>
                                        <p:tgtEl>
                                          <p:spTgt spid="2"/>
                                        </p:tgtEl>
                                        <p:attrNameLst>
                                          <p:attrName>r</p:attrName>
                                        </p:attrNameLst>
                                      </p:cBhvr>
                                    </p:animRot>
                                    <p:animRot by="120000">
                                      <p:cBhvr>
                                        <p:cTn id="21"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962853"/>
      </p:ext>
    </p:extLst>
  </p:cSld>
  <p:clrMapOvr>
    <a:masterClrMapping/>
  </p:clrMapOvr>
  <mc:AlternateContent xmlns:mc="http://schemas.openxmlformats.org/markup-compatibility/2006" xmlns:p159="http://schemas.microsoft.com/office/powerpoint/2015/09/main">
    <mc:Choice Requires="p159">
      <p:transition spd="slow" advClick="0" advTm="500">
        <p159:morph option="byObject"/>
      </p:transition>
    </mc:Choice>
    <mc:Fallback xmlns="">
      <p:transition spd="slow" advClick="0" advTm="5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app - What would you ask a train driver_ ��-(1080p50) (1)">
            <a:hlinkClick r:id="" action="ppaction://media"/>
            <a:extLst>
              <a:ext uri="{FF2B5EF4-FFF2-40B4-BE49-F238E27FC236}">
                <a16:creationId xmlns:a16="http://schemas.microsoft.com/office/drawing/2014/main" id="{96531233-1C37-5529-7D61-214F2B3AC02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3" name="Picture 1" descr="A white text on a black background&#10;&#10;Description automatically generated">
            <a:extLst>
              <a:ext uri="{FF2B5EF4-FFF2-40B4-BE49-F238E27FC236}">
                <a16:creationId xmlns:a16="http://schemas.microsoft.com/office/drawing/2014/main" id="{FAD075F3-8880-1AE3-70D4-7F1F5F055360}"/>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3737019" y="2927117"/>
            <a:ext cx="4717961" cy="1003765"/>
          </a:xfrm>
          <a:prstGeom prst="rect">
            <a:avLst/>
          </a:prstGeom>
        </p:spPr>
      </p:pic>
    </p:spTree>
    <p:extLst>
      <p:ext uri="{BB962C8B-B14F-4D97-AF65-F5344CB8AC3E}">
        <p14:creationId xmlns:p14="http://schemas.microsoft.com/office/powerpoint/2010/main" val="243349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8206" fill="hold"/>
                                        <p:tgtEl>
                                          <p:spTgt spid="2"/>
                                        </p:tgtEl>
                                      </p:cBhvr>
                                    </p:cmd>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Quiz time">
            <a:extLst>
              <a:ext uri="{FF2B5EF4-FFF2-40B4-BE49-F238E27FC236}">
                <a16:creationId xmlns:a16="http://schemas.microsoft.com/office/drawing/2014/main" id="{9DF8DE6B-8EA9-2733-DC83-5D316620380D}"/>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12250" t="19178" r="11916" b="19707"/>
          <a:stretch/>
        </p:blipFill>
        <p:spPr>
          <a:xfrm>
            <a:off x="4298868" y="273132"/>
            <a:ext cx="3610098" cy="2909455"/>
          </a:xfrm>
          <a:prstGeom prst="rect">
            <a:avLst/>
          </a:prstGeom>
        </p:spPr>
      </p:pic>
      <p:sp>
        <p:nvSpPr>
          <p:cNvPr id="4" name="?">
            <a:extLst>
              <a:ext uri="{FF2B5EF4-FFF2-40B4-BE49-F238E27FC236}">
                <a16:creationId xmlns:a16="http://schemas.microsoft.com/office/drawing/2014/main" id="{10D95FE6-4217-11B5-6FF2-366B66399D0F}"/>
              </a:ext>
            </a:extLst>
          </p:cNvPr>
          <p:cNvSpPr>
            <a:spLocks noGrp="1" noRot="1" noMove="1" noResize="1" noEditPoints="1" noAdjustHandles="1" noChangeArrowheads="1" noChangeShapeType="1"/>
          </p:cNvSpPr>
          <p:nvPr/>
        </p:nvSpPr>
        <p:spPr>
          <a:xfrm>
            <a:off x="2137558" y="653688"/>
            <a:ext cx="1365662" cy="1365662"/>
          </a:xfrm>
          <a:prstGeom prst="ellipse">
            <a:avLst/>
          </a:prstGeom>
          <a:solidFill>
            <a:srgbClr val="8109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dirty="0">
                <a:solidFill>
                  <a:srgbClr val="FAC527"/>
                </a:solidFill>
                <a:latin typeface="Aptos" panose="020B0004020202020204" pitchFamily="34" charset="0"/>
                <a:ea typeface="ADLaM Display" panose="020F0502020204030204" pitchFamily="2" charset="0"/>
                <a:cs typeface="ADLaM Display" panose="020F0502020204030204" pitchFamily="2" charset="0"/>
              </a:rPr>
              <a:t>?</a:t>
            </a:r>
            <a:endParaRPr lang="en-NZ" sz="8000" b="1" dirty="0">
              <a:solidFill>
                <a:srgbClr val="FAC527"/>
              </a:solidFill>
              <a:latin typeface="Aptos" panose="020B0004020202020204" pitchFamily="34" charset="0"/>
              <a:ea typeface="ADLaM Display" panose="020F0502020204030204" pitchFamily="2" charset="0"/>
              <a:cs typeface="ADLaM Display" panose="020F0502020204030204" pitchFamily="2" charset="0"/>
            </a:endParaRPr>
          </a:p>
        </p:txBody>
      </p:sp>
      <p:sp>
        <p:nvSpPr>
          <p:cNvPr id="5" name="?">
            <a:extLst>
              <a:ext uri="{FF2B5EF4-FFF2-40B4-BE49-F238E27FC236}">
                <a16:creationId xmlns:a16="http://schemas.microsoft.com/office/drawing/2014/main" id="{1911770B-8800-DEAB-B3DE-5C97CB7E4DB8}"/>
              </a:ext>
            </a:extLst>
          </p:cNvPr>
          <p:cNvSpPr>
            <a:spLocks noGrp="1" noRot="1" noMove="1" noResize="1" noEditPoints="1" noAdjustHandles="1" noChangeArrowheads="1" noChangeShapeType="1"/>
          </p:cNvSpPr>
          <p:nvPr/>
        </p:nvSpPr>
        <p:spPr>
          <a:xfrm>
            <a:off x="8453252" y="653688"/>
            <a:ext cx="1365662" cy="1365662"/>
          </a:xfrm>
          <a:prstGeom prst="ellipse">
            <a:avLst/>
          </a:prstGeom>
          <a:solidFill>
            <a:srgbClr val="FAC5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dirty="0">
                <a:solidFill>
                  <a:srgbClr val="8109DF"/>
                </a:solidFill>
                <a:latin typeface="Aptos" panose="020B0004020202020204" pitchFamily="34" charset="0"/>
                <a:ea typeface="ADLaM Display" panose="020F0502020204030204" pitchFamily="2" charset="0"/>
                <a:cs typeface="ADLaM Display" panose="020F0502020204030204" pitchFamily="2" charset="0"/>
              </a:rPr>
              <a:t>?</a:t>
            </a:r>
            <a:endParaRPr lang="en-NZ" sz="8000" b="1" dirty="0">
              <a:solidFill>
                <a:srgbClr val="8109DF"/>
              </a:solidFill>
              <a:latin typeface="Aptos" panose="020B0004020202020204" pitchFamily="34" charset="0"/>
              <a:ea typeface="ADLaM Display" panose="020F0502020204030204" pitchFamily="2" charset="0"/>
              <a:cs typeface="ADLaM Display" panose="020F0502020204030204" pitchFamily="2" charset="0"/>
            </a:endParaRPr>
          </a:p>
        </p:txBody>
      </p:sp>
      <p:pic>
        <p:nvPicPr>
          <p:cNvPr id="6" name="Children" descr="A group of students raising their hands in a classroom&#10;&#10;Description automatically generated">
            <a:extLst>
              <a:ext uri="{FF2B5EF4-FFF2-40B4-BE49-F238E27FC236}">
                <a16:creationId xmlns:a16="http://schemas.microsoft.com/office/drawing/2014/main" id="{EE867540-A189-7A03-254A-C791BDC88093}"/>
              </a:ext>
            </a:extLst>
          </p:cNvPr>
          <p:cNvPicPr>
            <a:picLocks noGrp="1" noRot="1" noChangeAspect="1" noMove="1" noResize="1" noEditPoints="1" noAdjustHandles="1" noChangeArrowheads="1" noChangeShapeType="1" noCrop="1"/>
          </p:cNvPicPr>
          <p:nvPr/>
        </p:nvPicPr>
        <p:blipFill rotWithShape="1">
          <a:blip r:embed="rId4" cstate="screen">
            <a:extLst>
              <a:ext uri="{BEBA8EAE-BF5A-486C-A8C5-ECC9F3942E4B}">
                <a14:imgProps xmlns:a14="http://schemas.microsoft.com/office/drawing/2010/main">
                  <a14:imgLayer r:embed="rId5">
                    <a14:imgEffect>
                      <a14:backgroundRemoval t="9820" b="98340" l="0" r="94824">
                        <a14:foregroundMark x1="0" y1="90180" x2="28571" y2="89350"/>
                        <a14:foregroundMark x1="28778" y1="89350" x2="5590" y2="88520"/>
                        <a14:foregroundMark x1="5590" y1="88520" x2="21532" y2="79945"/>
                        <a14:foregroundMark x1="21532" y1="79945" x2="48033" y2="92946"/>
                        <a14:foregroundMark x1="48033" y1="92946" x2="32505" y2="95851"/>
                        <a14:foregroundMark x1="32505" y1="95851" x2="38302" y2="81743"/>
                        <a14:foregroundMark x1="38302" y1="81743" x2="53623" y2="72891"/>
                        <a14:foregroundMark x1="53623" y1="72891" x2="51967" y2="82711"/>
                        <a14:foregroundMark x1="51967" y1="82711" x2="57143" y2="95574"/>
                        <a14:foregroundMark x1="57143" y1="95574" x2="66460" y2="96819"/>
                        <a14:foregroundMark x1="78468" y1="83956" x2="81988" y2="74689"/>
                        <a14:foregroundMark x1="81988" y1="74689" x2="66253" y2="76210"/>
                        <a14:foregroundMark x1="66253" y1="76210" x2="76190" y2="70401"/>
                        <a14:foregroundMark x1="76190" y1="70401" x2="72878" y2="88105"/>
                        <a14:foregroundMark x1="72878" y1="88105" x2="61698" y2="70401"/>
                        <a14:foregroundMark x1="61698" y1="70401" x2="50518" y2="64869"/>
                        <a14:foregroundMark x1="50518" y1="64869" x2="62526" y2="95851"/>
                        <a14:foregroundMark x1="62526" y1="95851" x2="81573" y2="92531"/>
                        <a14:foregroundMark x1="81573" y1="92531" x2="93789" y2="80913"/>
                        <a14:foregroundMark x1="93789" y1="80913" x2="92340" y2="88243"/>
                        <a14:foregroundMark x1="92340" y1="88243" x2="94824" y2="82988"/>
                        <a14:foregroundMark x1="35818" y1="62517" x2="31056" y2="55463"/>
                        <a14:foregroundMark x1="41615" y1="70816" x2="36439" y2="63347"/>
                        <a14:foregroundMark x1="31056" y1="55463" x2="6832" y2="69986"/>
                        <a14:foregroundMark x1="0" y1="68188" x2="6625" y2="69848"/>
                        <a14:foregroundMark x1="0" y1="65284" x2="28778" y2="62932"/>
                        <a14:foregroundMark x1="35818" y1="63624" x2="42443" y2="64315"/>
                        <a14:foregroundMark x1="28986" y1="62932" x2="35197" y2="63624"/>
                        <a14:foregroundMark x1="42443" y1="64315" x2="46584" y2="60028"/>
                        <a14:foregroundMark x1="47205" y1="59751" x2="33126" y2="75104"/>
                        <a14:foregroundMark x1="60248" y1="37759" x2="59834" y2="37344"/>
                        <a14:foregroundMark x1="62526" y1="41079" x2="61905" y2="40387"/>
                        <a14:foregroundMark x1="67495" y1="47856" x2="63561" y2="42462"/>
                        <a14:foregroundMark x1="59834" y1="37344" x2="59213" y2="34855"/>
                        <a14:foregroundMark x1="33747" y1="58921" x2="27329" y2="37759"/>
                        <a14:foregroundMark x1="27329" y1="37759" x2="29193" y2="60996"/>
                        <a14:foregroundMark x1="29193" y1="60996" x2="29193" y2="60996"/>
                        <a14:foregroundMark x1="23810" y1="49101" x2="25052" y2="49931"/>
                        <a14:foregroundMark x1="25880" y1="52282" x2="26915" y2="56017"/>
                        <a14:foregroundMark x1="28778" y1="55878" x2="25880" y2="54633"/>
                        <a14:foregroundMark x1="25880" y1="60719" x2="11594" y2="64315"/>
                        <a14:foregroundMark x1="11594" y1="64315" x2="7867" y2="73306"/>
                        <a14:foregroundMark x1="7867" y1="73306" x2="12215" y2="74689"/>
                        <a14:foregroundMark x1="83230" y1="56708" x2="72257" y2="63900"/>
                        <a14:foregroundMark x1="72257" y1="63900" x2="82402" y2="61549"/>
                        <a14:foregroundMark x1="25052" y1="41770" x2="21118" y2="34302"/>
                        <a14:foregroundMark x1="21118" y1="34302" x2="25673" y2="41079"/>
                        <a14:foregroundMark x1="27536" y1="35546" x2="27329" y2="39834"/>
                        <a14:foregroundMark x1="27536" y1="34163" x2="27536" y2="34578"/>
                        <a14:foregroundMark x1="24017" y1="33748" x2="23188" y2="31674"/>
                        <a14:foregroundMark x1="27536" y1="56708" x2="24845" y2="50484"/>
                        <a14:foregroundMark x1="25052" y1="50346" x2="26708" y2="53527"/>
                        <a14:foregroundMark x1="25673" y1="51176" x2="24017" y2="52697"/>
                        <a14:foregroundMark x1="23810" y1="53942" x2="25673" y2="52144"/>
                        <a14:foregroundMark x1="21118" y1="62932" x2="11801" y2="63347"/>
                        <a14:foregroundMark x1="11594" y1="62932" x2="24638" y2="61964"/>
                        <a14:foregroundMark x1="0" y1="65698" x2="12215" y2="63900"/>
                        <a14:foregroundMark x1="24638" y1="61964" x2="12629" y2="63900"/>
                        <a14:foregroundMark x1="0" y1="65837" x2="5176" y2="69571"/>
                        <a14:foregroundMark x1="19876" y1="60996" x2="17184" y2="61272"/>
                        <a14:foregroundMark x1="57143" y1="63762" x2="59006" y2="61687"/>
                        <a14:foregroundMark x1="65010" y1="60304" x2="66253" y2="64454"/>
                        <a14:backgroundMark x1="32298" y1="38313" x2="32919" y2="41494"/>
                        <a14:backgroundMark x1="29400" y1="40387" x2="27743" y2="34993"/>
                        <a14:backgroundMark x1="63975" y1="41079" x2="63975" y2="41355"/>
                        <a14:backgroundMark x1="64803" y1="41770" x2="62733" y2="40664"/>
                        <a14:backgroundMark x1="61284" y1="37621" x2="61698" y2="39004"/>
                        <a14:backgroundMark x1="61284" y1="39557" x2="62733" y2="39557"/>
                        <a14:backgroundMark x1="0" y1="62241" x2="10352" y2="61826"/>
                        <a14:backgroundMark x1="0" y1="61272" x2="10352" y2="61687"/>
                        <a14:backgroundMark x1="0" y1="58783" x2="9317" y2="58783"/>
                        <a14:backgroundMark x1="20911" y1="57676" x2="7453" y2="61687"/>
                        <a14:backgroundMark x1="7453" y1="61687" x2="7453" y2="61687"/>
                        <a14:backgroundMark x1="36232" y1="61964" x2="51967" y2="54633"/>
                        <a14:backgroundMark x1="51967" y1="54633" x2="42443" y2="59198"/>
                        <a14:backgroundMark x1="56315" y1="51314" x2="47205" y2="57400"/>
                        <a14:backgroundMark x1="66460" y1="52835" x2="64182" y2="60166"/>
                        <a14:backgroundMark x1="63561" y1="56708" x2="60041" y2="61964"/>
                      </a14:backgroundRemoval>
                    </a14:imgEffect>
                  </a14:imgLayer>
                </a14:imgProps>
              </a:ext>
              <a:ext uri="{28A0092B-C50C-407E-A947-70E740481C1C}">
                <a14:useLocalDpi xmlns:a14="http://schemas.microsoft.com/office/drawing/2010/main"/>
              </a:ext>
            </a:extLst>
          </a:blip>
          <a:srcRect/>
          <a:stretch/>
        </p:blipFill>
        <p:spPr>
          <a:xfrm flipH="1">
            <a:off x="-11876" y="1680937"/>
            <a:ext cx="3476933" cy="5202821"/>
          </a:xfrm>
          <a:prstGeom prst="round2SameRect">
            <a:avLst>
              <a:gd name="adj1" fmla="val 50000"/>
              <a:gd name="adj2" fmla="val 0"/>
            </a:avLst>
          </a:prstGeom>
          <a:noFill/>
          <a:effectLst/>
        </p:spPr>
      </p:pic>
      <p:pic>
        <p:nvPicPr>
          <p:cNvPr id="7" name="Children" descr="A group of students raising their hands in a classroom&#10;&#10;Description automatically generated">
            <a:extLst>
              <a:ext uri="{FF2B5EF4-FFF2-40B4-BE49-F238E27FC236}">
                <a16:creationId xmlns:a16="http://schemas.microsoft.com/office/drawing/2014/main" id="{03EA6197-1C9C-5057-B444-FD59ACFC8B67}"/>
              </a:ext>
            </a:extLst>
          </p:cNvPr>
          <p:cNvPicPr>
            <a:picLocks noGrp="1" noRot="1" noChangeAspect="1" noMove="1" noResize="1" noEditPoints="1" noAdjustHandles="1" noChangeArrowheads="1" noChangeShapeType="1" noCrop="1"/>
          </p:cNvPicPr>
          <p:nvPr/>
        </p:nvPicPr>
        <p:blipFill rotWithShape="1">
          <a:blip r:embed="rId6" cstate="screen">
            <a:extLst>
              <a:ext uri="{BEBA8EAE-BF5A-486C-A8C5-ECC9F3942E4B}">
                <a14:imgProps xmlns:a14="http://schemas.microsoft.com/office/drawing/2010/main">
                  <a14:imgLayer r:embed="rId7">
                    <a14:imgEffect>
                      <a14:backgroundRemoval t="9820" b="98340" l="1867" r="97971">
                        <a14:foregroundMark x1="17695" y1="86584" x2="12825" y2="83402"/>
                        <a14:foregroundMark x1="12825" y1="83402" x2="5276" y2="89350"/>
                        <a14:foregroundMark x1="5276" y1="89350" x2="5763" y2="56017"/>
                        <a14:foregroundMark x1="5763" y1="56017" x2="7955" y2="67635"/>
                        <a14:foregroundMark x1="7955" y1="67635" x2="11445" y2="60858"/>
                        <a14:foregroundMark x1="11445" y1="60858" x2="13312" y2="75104"/>
                        <a14:foregroundMark x1="13312" y1="75104" x2="13312" y2="75104"/>
                        <a14:foregroundMark x1="5682" y1="56570" x2="3409" y2="62517"/>
                        <a14:foregroundMark x1="3247" y1="63071" x2="5357" y2="92254"/>
                        <a14:foregroundMark x1="5357" y1="92254" x2="3084" y2="85339"/>
                        <a14:foregroundMark x1="3084" y1="85339" x2="9010" y2="91840"/>
                        <a14:foregroundMark x1="9010" y1="91840" x2="2760" y2="93914"/>
                        <a14:foregroundMark x1="2760" y1="93914" x2="25325" y2="86722"/>
                        <a14:foregroundMark x1="25325" y1="86722" x2="30601" y2="87690"/>
                        <a14:foregroundMark x1="30601" y1="87690" x2="25731" y2="75104"/>
                        <a14:foregroundMark x1="25731" y1="75104" x2="27516" y2="87275"/>
                        <a14:foregroundMark x1="25487" y1="55325" x2="21672" y2="49101"/>
                        <a14:foregroundMark x1="18425" y1="39281" x2="18101" y2="38451"/>
                        <a14:foregroundMark x1="21672" y1="49101" x2="20049" y2="44260"/>
                        <a14:foregroundMark x1="19724" y1="41632" x2="27516" y2="57261"/>
                        <a14:foregroundMark x1="18182" y1="38589" x2="18506" y2="39281"/>
                        <a14:foregroundMark x1="20292" y1="41217" x2="20779" y2="42877"/>
                        <a14:foregroundMark x1="19318" y1="35131" x2="19805" y2="37483"/>
                        <a14:foregroundMark x1="33279" y1="98340" x2="42045" y2="96680"/>
                        <a14:foregroundMark x1="42045" y1="96680" x2="35633" y2="97510"/>
                        <a14:foregroundMark x1="35633" y1="97510" x2="43263" y2="97649"/>
                        <a14:foregroundMark x1="43263" y1="97649" x2="45049" y2="97234"/>
                        <a14:foregroundMark x1="39448" y1="97372" x2="39448" y2="97372"/>
                        <a14:foregroundMark x1="58117" y1="90456" x2="72078" y2="89350"/>
                        <a14:foregroundMark x1="72078" y1="89350" x2="62987" y2="88520"/>
                        <a14:foregroundMark x1="62987" y1="88520" x2="69237" y2="79945"/>
                        <a14:foregroundMark x1="69237" y1="79945" x2="79627" y2="92946"/>
                        <a14:foregroundMark x1="79627" y1="92946" x2="73539" y2="95851"/>
                        <a14:foregroundMark x1="73539" y1="95851" x2="75812" y2="81743"/>
                        <a14:foregroundMark x1="75812" y1="81743" x2="81818" y2="72891"/>
                        <a14:foregroundMark x1="81818" y1="72891" x2="81169" y2="82711"/>
                        <a14:foregroundMark x1="81169" y1="82711" x2="83198" y2="95574"/>
                        <a14:foregroundMark x1="83198" y1="95574" x2="86851" y2="96819"/>
                        <a14:foregroundMark x1="91558" y1="83956" x2="92938" y2="74689"/>
                        <a14:foregroundMark x1="92938" y1="74689" x2="86769" y2="76210"/>
                        <a14:foregroundMark x1="86769" y1="76210" x2="90666" y2="70401"/>
                        <a14:foregroundMark x1="90666" y1="70401" x2="89367" y2="88105"/>
                        <a14:foregroundMark x1="89367" y1="88105" x2="84984" y2="70401"/>
                        <a14:foregroundMark x1="84984" y1="70401" x2="80601" y2="64869"/>
                        <a14:foregroundMark x1="80601" y1="64869" x2="85308" y2="95851"/>
                        <a14:foregroundMark x1="85308" y1="95851" x2="92776" y2="92531"/>
                        <a14:foregroundMark x1="92776" y1="92531" x2="97565" y2="80913"/>
                        <a14:foregroundMark x1="97565" y1="80913" x2="96997" y2="88243"/>
                        <a14:foregroundMark x1="96997" y1="88243" x2="97971" y2="82988"/>
                        <a14:foregroundMark x1="74838" y1="62517" x2="72971" y2="55463"/>
                        <a14:foregroundMark x1="77110" y1="70816" x2="75081" y2="63347"/>
                        <a14:foregroundMark x1="72971" y1="55463" x2="63474" y2="69986"/>
                        <a14:foregroundMark x1="63474" y1="69986" x2="56899" y2="65560"/>
                        <a14:foregroundMark x1="56899" y1="65560" x2="51542" y2="67082"/>
                        <a14:foregroundMark x1="51542" y1="67082" x2="72159" y2="62932"/>
                        <a14:foregroundMark x1="74838" y1="63624" x2="77435" y2="64315"/>
                        <a14:foregroundMark x1="72159" y1="62932" x2="74594" y2="63624"/>
                        <a14:foregroundMark x1="77435" y1="64315" x2="79058" y2="60028"/>
                        <a14:foregroundMark x1="79302" y1="59751" x2="73782" y2="75104"/>
                        <a14:foregroundMark x1="84416" y1="37759" x2="84253" y2="37344"/>
                        <a14:foregroundMark x1="85308" y1="41079" x2="85065" y2="40387"/>
                        <a14:foregroundMark x1="87256" y1="47856" x2="85714" y2="42462"/>
                        <a14:foregroundMark x1="84253" y1="37344" x2="84010" y2="34855"/>
                        <a14:foregroundMark x1="74026" y1="58921" x2="71510" y2="37759"/>
                        <a14:foregroundMark x1="71510" y1="37759" x2="72240" y2="60996"/>
                        <a14:foregroundMark x1="72240" y1="60996" x2="72240" y2="60996"/>
                        <a14:foregroundMark x1="70130" y1="49101" x2="70617" y2="49931"/>
                        <a14:foregroundMark x1="70942" y1="52282" x2="71347" y2="56017"/>
                        <a14:foregroundMark x1="72078" y1="55878" x2="70942" y2="54633"/>
                        <a14:foregroundMark x1="70942" y1="60719" x2="65341" y2="64315"/>
                        <a14:foregroundMark x1="65341" y1="64315" x2="63880" y2="73306"/>
                        <a14:foregroundMark x1="63880" y1="73306" x2="65584" y2="74689"/>
                        <a14:foregroundMark x1="29140" y1="43568" x2="28734" y2="43430"/>
                        <a14:foregroundMark x1="17532" y1="34716" x2="17532" y2="34716"/>
                        <a14:foregroundMark x1="18344" y1="33472" x2="18344" y2="33472"/>
                        <a14:foregroundMark x1="18588" y1="32642" x2="18588" y2="32642"/>
                        <a14:foregroundMark x1="18994" y1="33195" x2="19318" y2="33887"/>
                        <a14:foregroundMark x1="18263" y1="31812" x2="18263" y2="31812"/>
                        <a14:foregroundMark x1="17532" y1="34440" x2="17532" y2="34440"/>
                        <a14:foregroundMark x1="17532" y1="34440" x2="17532" y2="34440"/>
                        <a14:foregroundMark x1="17532" y1="34440" x2="17532" y2="34440"/>
                        <a14:foregroundMark x1="17857" y1="32642" x2="17857" y2="32642"/>
                        <a14:foregroundMark x1="17695" y1="32503" x2="17695" y2="32503"/>
                        <a14:foregroundMark x1="17695" y1="32503" x2="17695" y2="32503"/>
                        <a14:foregroundMark x1="17532" y1="33195" x2="17532" y2="33195"/>
                        <a14:foregroundMark x1="17532" y1="31950" x2="17532" y2="31950"/>
                        <a14:foregroundMark x1="19156" y1="33472" x2="19156" y2="33472"/>
                        <a14:foregroundMark x1="19805" y1="34163" x2="19805" y2="34163"/>
                        <a14:foregroundMark x1="17370" y1="32918" x2="17370" y2="32918"/>
                        <a14:foregroundMark x1="17614" y1="33195" x2="17614" y2="33195"/>
                        <a14:foregroundMark x1="17289" y1="33472" x2="17289" y2="33472"/>
                        <a14:foregroundMark x1="17614" y1="34440" x2="17614" y2="34440"/>
                        <a14:foregroundMark x1="17695" y1="34440" x2="17695" y2="34440"/>
                        <a14:foregroundMark x1="18425" y1="31950" x2="18425" y2="31950"/>
                        <a14:foregroundMark x1="19886" y1="35131" x2="19886" y2="35131"/>
                        <a14:foregroundMark x1="18425" y1="31674" x2="18425" y2="31674"/>
                        <a14:foregroundMark x1="18425" y1="31397" x2="18425" y2="31397"/>
                        <a14:foregroundMark x1="19075" y1="32918" x2="19075" y2="32918"/>
                        <a14:foregroundMark x1="18750" y1="32365" x2="18750" y2="32365"/>
                        <a14:foregroundMark x1="18425" y1="31259" x2="18425" y2="31259"/>
                        <a14:foregroundMark x1="18588" y1="30567" x2="18588" y2="30567"/>
                        <a14:foregroundMark x1="4140" y1="86030" x2="4545" y2="78147"/>
                        <a14:foregroundMark x1="4545" y1="78147" x2="4708" y2="78838"/>
                        <a14:foregroundMark x1="3409" y1="90456" x2="3896" y2="84371"/>
                        <a14:foregroundMark x1="1948" y1="82988" x2="2516" y2="83817"/>
                        <a14:foregroundMark x1="27029" y1="74965" x2="32386" y2="70954"/>
                        <a14:foregroundMark x1="32386" y1="70954" x2="23701" y2="78147"/>
                        <a14:foregroundMark x1="23701" y1="78147" x2="28003" y2="81466"/>
                        <a14:foregroundMark x1="28003" y1="81466" x2="22646" y2="78838"/>
                        <a14:foregroundMark x1="22646" y1="78838" x2="27029" y2="73997"/>
                        <a14:foregroundMark x1="19075" y1="92254" x2="25812" y2="96957"/>
                        <a14:foregroundMark x1="25812" y1="96957" x2="46023" y2="91978"/>
                        <a14:foregroundMark x1="46023" y1="91978" x2="51461" y2="95436"/>
                        <a14:foregroundMark x1="51461" y1="95436" x2="55276" y2="81604"/>
                        <a14:foregroundMark x1="55276" y1="81604" x2="51786" y2="72752"/>
                        <a14:foregroundMark x1="51786" y1="72752" x2="58036" y2="77732"/>
                        <a14:foregroundMark x1="58036" y1="77732" x2="56169" y2="86445"/>
                        <a14:foregroundMark x1="56169" y1="86445" x2="58685" y2="94606"/>
                        <a14:foregroundMark x1="58685" y1="94606" x2="52597" y2="95159"/>
                        <a14:foregroundMark x1="52597" y1="95159" x2="51380" y2="83679"/>
                        <a14:foregroundMark x1="51380" y1="83679" x2="49513" y2="81881"/>
                        <a14:foregroundMark x1="22808" y1="93361" x2="40341" y2="95159"/>
                        <a14:foregroundMark x1="40341" y1="95159" x2="26786" y2="97510"/>
                        <a14:foregroundMark x1="26786" y1="97510" x2="37094" y2="98617"/>
                        <a14:foregroundMark x1="37094" y1="98617" x2="54464" y2="97787"/>
                        <a14:foregroundMark x1="54464" y1="97787" x2="43101" y2="97510"/>
                        <a14:foregroundMark x1="93425" y1="56708" x2="89123" y2="63900"/>
                        <a14:foregroundMark x1="89123" y1="63900" x2="93101" y2="61549"/>
                        <a14:foregroundMark x1="70617" y1="41770" x2="69075" y2="34302"/>
                        <a14:foregroundMark x1="69075" y1="34302" x2="70860" y2="41079"/>
                        <a14:foregroundMark x1="71591" y1="35546" x2="71510" y2="39834"/>
                        <a14:foregroundMark x1="71591" y1="34163" x2="71591" y2="34578"/>
                        <a14:foregroundMark x1="70211" y1="33748" x2="69886" y2="31674"/>
                        <a14:foregroundMark x1="71591" y1="56708" x2="70536" y2="50484"/>
                        <a14:foregroundMark x1="70617" y1="50346" x2="71266" y2="53527"/>
                        <a14:foregroundMark x1="70860" y1="51176" x2="70211" y2="52697"/>
                        <a14:foregroundMark x1="70130" y1="53942" x2="70860" y2="52144"/>
                        <a14:foregroundMark x1="69075" y1="62932" x2="65422" y2="63347"/>
                        <a14:foregroundMark x1="65341" y1="62932" x2="70455" y2="61964"/>
                        <a14:foregroundMark x1="65666" y1="63900" x2="60795" y2="65837"/>
                        <a14:foregroundMark x1="70455" y1="61964" x2="65747" y2="63900"/>
                        <a14:foregroundMark x1="60795" y1="65837" x2="62906" y2="69710"/>
                        <a14:foregroundMark x1="68588" y1="60996" x2="67532" y2="61272"/>
                        <a14:foregroundMark x1="49675" y1="62517" x2="44075" y2="62932"/>
                        <a14:foregroundMark x1="83198" y1="63762" x2="83929" y2="61687"/>
                        <a14:foregroundMark x1="86282" y1="60304" x2="86769" y2="64454"/>
                        <a14:foregroundMark x1="3247" y1="76902" x2="4221" y2="80221"/>
                        <a14:foregroundMark x1="34253" y1="51729" x2="38149" y2="39834"/>
                        <a14:foregroundMark x1="38149" y1="39834" x2="32792" y2="54910"/>
                        <a14:foregroundMark x1="36769" y1="62656" x2="40097" y2="68741"/>
                        <a14:foregroundMark x1="19724" y1="95851" x2="17289" y2="98479"/>
                        <a14:backgroundMark x1="5438" y1="51591" x2="5438" y2="51591"/>
                        <a14:backgroundMark x1="18101" y1="41494" x2="18912" y2="41079"/>
                        <a14:backgroundMark x1="17857" y1="40387" x2="19075" y2="44952"/>
                        <a14:backgroundMark x1="18912" y1="42047" x2="16802" y2="32227"/>
                        <a14:backgroundMark x1="18425" y1="39281" x2="19156" y2="42047"/>
                        <a14:backgroundMark x1="73458" y1="38313" x2="73701" y2="41494"/>
                        <a14:backgroundMark x1="72321" y1="40387" x2="71672" y2="34993"/>
                        <a14:backgroundMark x1="85877" y1="41079" x2="85877" y2="41355"/>
                        <a14:backgroundMark x1="86201" y1="41770" x2="85390" y2="40664"/>
                        <a14:backgroundMark x1="84821" y1="37621" x2="84984" y2="39004"/>
                        <a14:backgroundMark x1="84821" y1="39557" x2="85390" y2="39557"/>
                        <a14:backgroundMark x1="2273" y1="56293" x2="2029" y2="63071"/>
                        <a14:backgroundMark x1="50244" y1="52835" x2="51136" y2="63209"/>
                        <a14:backgroundMark x1="51136" y1="63209" x2="64935" y2="61826"/>
                        <a14:backgroundMark x1="64935" y1="61826" x2="57143" y2="60719"/>
                        <a14:backgroundMark x1="57143" y1="60719" x2="51542" y2="56155"/>
                        <a14:backgroundMark x1="51542" y1="56155" x2="56899" y2="58921"/>
                        <a14:backgroundMark x1="56899" y1="58921" x2="64529" y2="58783"/>
                        <a14:backgroundMark x1="68994" y1="57676" x2="63718" y2="61687"/>
                        <a14:backgroundMark x1="63718" y1="61687" x2="63718" y2="61687"/>
                        <a14:backgroundMark x1="75000" y1="61964" x2="81169" y2="54633"/>
                        <a14:backgroundMark x1="81169" y1="54633" x2="77435" y2="59198"/>
                        <a14:backgroundMark x1="82873" y1="51314" x2="79302" y2="57400"/>
                        <a14:backgroundMark x1="86851" y1="52835" x2="85958" y2="60166"/>
                        <a14:backgroundMark x1="85714" y1="56708" x2="84334" y2="61964"/>
                        <a14:backgroundMark x1="22403" y1="57815" x2="22159" y2="55602"/>
                        <a14:backgroundMark x1="6006" y1="50899" x2="6169" y2="50622"/>
                        <a14:backgroundMark x1="893" y1="74550" x2="1948" y2="75657"/>
                        <a14:backgroundMark x1="244" y1="80775" x2="1055" y2="80360"/>
                      </a14:backgroundRemoval>
                    </a14:imgEffect>
                  </a14:imgLayer>
                </a14:imgProps>
              </a:ext>
              <a:ext uri="{28A0092B-C50C-407E-A947-70E740481C1C}">
                <a14:useLocalDpi xmlns:a14="http://schemas.microsoft.com/office/drawing/2010/main"/>
              </a:ext>
            </a:extLst>
          </a:blip>
          <a:srcRect/>
          <a:stretch/>
        </p:blipFill>
        <p:spPr>
          <a:xfrm>
            <a:off x="3162957" y="1584103"/>
            <a:ext cx="9029044" cy="5299656"/>
          </a:xfrm>
          <a:prstGeom prst="round2SameRect">
            <a:avLst>
              <a:gd name="adj1" fmla="val 50000"/>
              <a:gd name="adj2" fmla="val 0"/>
            </a:avLst>
          </a:prstGeom>
          <a:noFill/>
          <a:effectLst/>
        </p:spPr>
      </p:pic>
    </p:spTree>
    <p:extLst>
      <p:ext uri="{BB962C8B-B14F-4D97-AF65-F5344CB8AC3E}">
        <p14:creationId xmlns:p14="http://schemas.microsoft.com/office/powerpoint/2010/main" val="351470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par>
                                <p:cTn id="10" presetID="4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190559-F423-D3EF-700C-CF19D9196147}"/>
              </a:ext>
            </a:extLst>
          </p:cNvPr>
          <p:cNvSpPr txBox="1">
            <a:spLocks noGrp="1" noRot="1" noMove="1" noResize="1" noEditPoints="1" noAdjustHandles="1" noChangeArrowheads="1" noChangeShapeType="1"/>
          </p:cNvSpPr>
          <p:nvPr/>
        </p:nvSpPr>
        <p:spPr>
          <a:xfrm>
            <a:off x="1377573" y="484071"/>
            <a:ext cx="9130822" cy="954107"/>
          </a:xfrm>
          <a:prstGeom prst="rect">
            <a:avLst/>
          </a:prstGeom>
          <a:noFill/>
        </p:spPr>
        <p:txBody>
          <a:bodyPr wrap="square">
            <a:spAutoFit/>
          </a:bodyPr>
          <a:lstStyle/>
          <a:p>
            <a:pPr algn="ctr"/>
            <a:r>
              <a:rPr lang="en-US" sz="2800" dirty="0">
                <a:latin typeface="Arial Rounded MT Bold" panose="020F0704030504030204" pitchFamily="34" charset="0"/>
              </a:rPr>
              <a:t>The questions have two or three possible answers.</a:t>
            </a:r>
          </a:p>
          <a:p>
            <a:pPr algn="ctr"/>
            <a:r>
              <a:rPr lang="en-US" sz="2800" dirty="0">
                <a:latin typeface="Arial Rounded MT Bold" panose="020F0704030504030204" pitchFamily="34" charset="0"/>
              </a:rPr>
              <a:t>If you think the answer is…</a:t>
            </a:r>
          </a:p>
        </p:txBody>
      </p:sp>
      <p:sp>
        <p:nvSpPr>
          <p:cNvPr id="3" name="TextBox 2">
            <a:extLst>
              <a:ext uri="{FF2B5EF4-FFF2-40B4-BE49-F238E27FC236}">
                <a16:creationId xmlns:a16="http://schemas.microsoft.com/office/drawing/2014/main" id="{85AF3DBF-EE42-8D58-F20E-743BD77E8B9F}"/>
              </a:ext>
            </a:extLst>
          </p:cNvPr>
          <p:cNvSpPr txBox="1">
            <a:spLocks noGrp="1" noRot="1" noMove="1" noResize="1" noEditPoints="1" noAdjustHandles="1" noChangeArrowheads="1" noChangeShapeType="1"/>
          </p:cNvSpPr>
          <p:nvPr/>
        </p:nvSpPr>
        <p:spPr>
          <a:xfrm>
            <a:off x="587578" y="1417196"/>
            <a:ext cx="3200578" cy="1969770"/>
          </a:xfrm>
          <a:prstGeom prst="rect">
            <a:avLst/>
          </a:prstGeom>
          <a:noFill/>
        </p:spPr>
        <p:txBody>
          <a:bodyPr wrap="square">
            <a:spAutoFit/>
          </a:bodyPr>
          <a:lstStyle/>
          <a:p>
            <a:pPr algn="ctr"/>
            <a:r>
              <a:rPr lang="en-US" sz="6600" dirty="0">
                <a:solidFill>
                  <a:srgbClr val="00B050"/>
                </a:solidFill>
                <a:latin typeface="Arial Rounded MT Bold" panose="020F0704030504030204" pitchFamily="34" charset="0"/>
              </a:rPr>
              <a:t>A</a:t>
            </a:r>
            <a:r>
              <a:rPr lang="en-US" sz="2800" dirty="0">
                <a:latin typeface="Arial Rounded MT Bold" panose="020F0704030504030204" pitchFamily="34" charset="0"/>
              </a:rPr>
              <a:t> </a:t>
            </a:r>
            <a:endParaRPr lang="en-US" sz="600" dirty="0">
              <a:latin typeface="Arial Rounded MT Bold" panose="020F0704030504030204" pitchFamily="34" charset="0"/>
            </a:endParaRPr>
          </a:p>
          <a:p>
            <a:pPr algn="ctr"/>
            <a:r>
              <a:rPr lang="en-US" sz="2800" dirty="0">
                <a:latin typeface="Arial Rounded MT Bold" panose="020F0704030504030204" pitchFamily="34" charset="0"/>
              </a:rPr>
              <a:t>Put your hands on your </a:t>
            </a:r>
            <a:r>
              <a:rPr lang="en-US" sz="2800" dirty="0">
                <a:solidFill>
                  <a:srgbClr val="00B050"/>
                </a:solidFill>
                <a:latin typeface="Arial Rounded MT Bold" panose="020F0704030504030204" pitchFamily="34" charset="0"/>
              </a:rPr>
              <a:t>HIPS!</a:t>
            </a:r>
          </a:p>
        </p:txBody>
      </p:sp>
      <p:sp>
        <p:nvSpPr>
          <p:cNvPr id="4" name="TextBox 3">
            <a:extLst>
              <a:ext uri="{FF2B5EF4-FFF2-40B4-BE49-F238E27FC236}">
                <a16:creationId xmlns:a16="http://schemas.microsoft.com/office/drawing/2014/main" id="{8BCD2E96-7820-D350-3E97-CF9AD9E1E90A}"/>
              </a:ext>
            </a:extLst>
          </p:cNvPr>
          <p:cNvSpPr txBox="1">
            <a:spLocks noGrp="1" noRot="1" noMove="1" noResize="1" noEditPoints="1" noAdjustHandles="1" noChangeArrowheads="1" noChangeShapeType="1"/>
          </p:cNvSpPr>
          <p:nvPr/>
        </p:nvSpPr>
        <p:spPr>
          <a:xfrm>
            <a:off x="4572295" y="1417196"/>
            <a:ext cx="3194318" cy="1969770"/>
          </a:xfrm>
          <a:prstGeom prst="rect">
            <a:avLst/>
          </a:prstGeom>
          <a:noFill/>
        </p:spPr>
        <p:txBody>
          <a:bodyPr wrap="square">
            <a:spAutoFit/>
          </a:bodyPr>
          <a:lstStyle/>
          <a:p>
            <a:pPr algn="ctr"/>
            <a:r>
              <a:rPr lang="en-US" sz="6600" dirty="0">
                <a:solidFill>
                  <a:schemeClr val="accent5"/>
                </a:solidFill>
                <a:latin typeface="Arial Rounded MT Bold" panose="020F0704030504030204" pitchFamily="34" charset="0"/>
              </a:rPr>
              <a:t>B</a:t>
            </a:r>
            <a:endParaRPr lang="en-US" sz="2800" dirty="0">
              <a:solidFill>
                <a:schemeClr val="accent5"/>
              </a:solidFill>
              <a:latin typeface="Arial Rounded MT Bold" panose="020F0704030504030204" pitchFamily="34" charset="0"/>
            </a:endParaRPr>
          </a:p>
          <a:p>
            <a:pPr algn="ctr"/>
            <a:r>
              <a:rPr lang="en-US" sz="2800" dirty="0">
                <a:latin typeface="Arial Rounded MT Bold" panose="020F0704030504030204" pitchFamily="34" charset="0"/>
              </a:rPr>
              <a:t>Put your hands </a:t>
            </a:r>
          </a:p>
          <a:p>
            <a:pPr algn="ctr"/>
            <a:r>
              <a:rPr lang="en-US" sz="2800" dirty="0">
                <a:latin typeface="Arial Rounded MT Bold" panose="020F0704030504030204" pitchFamily="34" charset="0"/>
              </a:rPr>
              <a:t>in the </a:t>
            </a:r>
            <a:r>
              <a:rPr lang="en-US" sz="2800" dirty="0">
                <a:solidFill>
                  <a:schemeClr val="accent5"/>
                </a:solidFill>
                <a:latin typeface="Arial Rounded MT Bold" panose="020F0704030504030204" pitchFamily="34" charset="0"/>
              </a:rPr>
              <a:t>AIR!</a:t>
            </a:r>
          </a:p>
        </p:txBody>
      </p:sp>
      <p:sp>
        <p:nvSpPr>
          <p:cNvPr id="5" name="TextBox 4">
            <a:extLst>
              <a:ext uri="{FF2B5EF4-FFF2-40B4-BE49-F238E27FC236}">
                <a16:creationId xmlns:a16="http://schemas.microsoft.com/office/drawing/2014/main" id="{A698B0CC-FC3D-10E7-FA45-E03F1D1751E1}"/>
              </a:ext>
            </a:extLst>
          </p:cNvPr>
          <p:cNvSpPr txBox="1">
            <a:spLocks noGrp="1" noRot="1" noMove="1" noResize="1" noEditPoints="1" noAdjustHandles="1" noChangeArrowheads="1" noChangeShapeType="1"/>
          </p:cNvSpPr>
          <p:nvPr/>
        </p:nvSpPr>
        <p:spPr>
          <a:xfrm>
            <a:off x="8597779" y="1417196"/>
            <a:ext cx="3118479" cy="1969770"/>
          </a:xfrm>
          <a:prstGeom prst="rect">
            <a:avLst/>
          </a:prstGeom>
          <a:noFill/>
        </p:spPr>
        <p:txBody>
          <a:bodyPr wrap="square">
            <a:spAutoFit/>
          </a:bodyPr>
          <a:lstStyle/>
          <a:p>
            <a:pPr algn="ctr"/>
            <a:r>
              <a:rPr lang="en-US" sz="6600" dirty="0">
                <a:solidFill>
                  <a:srgbClr val="C00000"/>
                </a:solidFill>
                <a:latin typeface="Arial Rounded MT Bold" panose="020F0704030504030204" pitchFamily="34" charset="0"/>
              </a:rPr>
              <a:t>C</a:t>
            </a:r>
            <a:r>
              <a:rPr lang="en-US" sz="2800" dirty="0">
                <a:latin typeface="Arial Rounded MT Bold" panose="020F0704030504030204" pitchFamily="34" charset="0"/>
              </a:rPr>
              <a:t> </a:t>
            </a:r>
          </a:p>
          <a:p>
            <a:pPr algn="ctr"/>
            <a:r>
              <a:rPr lang="en-US" sz="2800" dirty="0">
                <a:latin typeface="Arial Rounded MT Bold" panose="020F0704030504030204" pitchFamily="34" charset="0"/>
              </a:rPr>
              <a:t>Put your hands on your </a:t>
            </a:r>
            <a:r>
              <a:rPr lang="en-US" sz="2800" dirty="0">
                <a:solidFill>
                  <a:srgbClr val="C00000"/>
                </a:solidFill>
                <a:latin typeface="Arial Rounded MT Bold" panose="020F0704030504030204" pitchFamily="34" charset="0"/>
              </a:rPr>
              <a:t>HEAD!</a:t>
            </a:r>
            <a:endParaRPr lang="en-NZ" sz="2800" dirty="0">
              <a:solidFill>
                <a:srgbClr val="C00000"/>
              </a:solidFill>
              <a:latin typeface="Arial Rounded MT Bold" panose="020F0704030504030204" pitchFamily="34" charset="0"/>
            </a:endParaRPr>
          </a:p>
        </p:txBody>
      </p:sp>
      <p:pic>
        <p:nvPicPr>
          <p:cNvPr id="6" name="Picture 5" descr="A cartoon of a child with her arms up&#10;&#10;Description automatically generated">
            <a:extLst>
              <a:ext uri="{FF2B5EF4-FFF2-40B4-BE49-F238E27FC236}">
                <a16:creationId xmlns:a16="http://schemas.microsoft.com/office/drawing/2014/main" id="{C652788A-24F5-B9A5-50E4-CCEC9CDCAAD8}"/>
              </a:ext>
            </a:extLst>
          </p:cNvPr>
          <p:cNvPicPr>
            <a:picLocks noGrp="1" noRot="1" noChangeAspect="1" noMove="1" noResize="1" noEditPoints="1" noAdjustHandles="1" noChangeArrowheads="1" noChangeShapeType="1" noCrop="1"/>
          </p:cNvPicPr>
          <p:nvPr/>
        </p:nvPicPr>
        <p:blipFill rotWithShape="1">
          <a:blip r:embed="rId3" cstate="screen">
            <a:extLst>
              <a:ext uri="{BEBA8EAE-BF5A-486C-A8C5-ECC9F3942E4B}">
                <a14:imgProps xmlns:a14="http://schemas.microsoft.com/office/drawing/2010/main">
                  <a14:imgLayer r:embed="rId4">
                    <a14:imgEffect>
                      <a14:brightnessContrast bright="12000" contrast="9000"/>
                    </a14:imgEffect>
                  </a14:imgLayer>
                </a14:imgProps>
              </a:ext>
              <a:ext uri="{28A0092B-C50C-407E-A947-70E740481C1C}">
                <a14:useLocalDpi xmlns:a14="http://schemas.microsoft.com/office/drawing/2010/main"/>
              </a:ext>
            </a:extLst>
          </a:blip>
          <a:srcRect l="24336" t="11660" r="26225" b="9522"/>
          <a:stretch/>
        </p:blipFill>
        <p:spPr>
          <a:xfrm flipH="1">
            <a:off x="5327243" y="3620634"/>
            <a:ext cx="1684421" cy="2685449"/>
          </a:xfrm>
          <a:prstGeom prst="rect">
            <a:avLst/>
          </a:prstGeom>
        </p:spPr>
      </p:pic>
      <p:pic>
        <p:nvPicPr>
          <p:cNvPr id="7" name="Picture 6" descr="A cartoon of a child&#10;&#10;Description automatically generated">
            <a:extLst>
              <a:ext uri="{FF2B5EF4-FFF2-40B4-BE49-F238E27FC236}">
                <a16:creationId xmlns:a16="http://schemas.microsoft.com/office/drawing/2014/main" id="{DA9A88B8-FD20-6ABE-4F33-73C4803DCCD3}"/>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9701991" y="3315557"/>
            <a:ext cx="1176309" cy="3095963"/>
          </a:xfrm>
          <a:prstGeom prst="rect">
            <a:avLst/>
          </a:prstGeom>
        </p:spPr>
      </p:pic>
      <p:sp>
        <p:nvSpPr>
          <p:cNvPr id="8" name="TextBox 7">
            <a:extLst>
              <a:ext uri="{FF2B5EF4-FFF2-40B4-BE49-F238E27FC236}">
                <a16:creationId xmlns:a16="http://schemas.microsoft.com/office/drawing/2014/main" id="{0742DDC6-98E4-8A45-6B23-FA5F7553016B}"/>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grpSp>
        <p:nvGrpSpPr>
          <p:cNvPr id="9" name="Group 8">
            <a:extLst>
              <a:ext uri="{FF2B5EF4-FFF2-40B4-BE49-F238E27FC236}">
                <a16:creationId xmlns:a16="http://schemas.microsoft.com/office/drawing/2014/main" id="{7047CEFE-DE94-BAC9-C789-0FEA666DFEA2}"/>
              </a:ext>
            </a:extLst>
          </p:cNvPr>
          <p:cNvGrpSpPr>
            <a:grpSpLocks noGrp="1" noUngrp="1" noRot="1" noMove="1" noResize="1"/>
          </p:cNvGrpSpPr>
          <p:nvPr/>
        </p:nvGrpSpPr>
        <p:grpSpPr>
          <a:xfrm flipH="1">
            <a:off x="1313700" y="3254947"/>
            <a:ext cx="1524750" cy="3134634"/>
            <a:chOff x="6064893" y="1591967"/>
            <a:chExt cx="1876425" cy="3857625"/>
          </a:xfrm>
        </p:grpSpPr>
        <p:pic>
          <p:nvPicPr>
            <p:cNvPr id="10" name="Picture 9" descr="A cartoon of a child wearing glasses&#10;&#10;Description automatically generated">
              <a:extLst>
                <a:ext uri="{FF2B5EF4-FFF2-40B4-BE49-F238E27FC236}">
                  <a16:creationId xmlns:a16="http://schemas.microsoft.com/office/drawing/2014/main" id="{A109C4ED-9F24-25DF-38F7-60CA7C0CFF6A}"/>
                </a:ext>
              </a:extLst>
            </p:cNvPr>
            <p:cNvPicPr>
              <a:picLocks noGrp="1" noRot="1" noChangeAspect="1" noMove="1" noResize="1" noEditPoints="1" noAdjustHandles="1" noChangeArrowheads="1" noChangeShapeType="1" noCrop="1"/>
            </p:cNvPicPr>
            <p:nvPr/>
          </p:nvPicPr>
          <p:blipFill>
            <a:blip r:embed="rId6">
              <a:extLst>
                <a:ext uri="{BEBA8EAE-BF5A-486C-A8C5-ECC9F3942E4B}">
                  <a14:imgProps xmlns:a14="http://schemas.microsoft.com/office/drawing/2010/main">
                    <a14:imgLayer r:embed="rId7">
                      <a14:imgEffect>
                        <a14:saturation sat="79000"/>
                      </a14:imgEffect>
                      <a14:imgEffect>
                        <a14:brightnessContrast bright="12000"/>
                      </a14:imgEffect>
                    </a14:imgLayer>
                  </a14:imgProps>
                </a:ext>
                <a:ext uri="{28A0092B-C50C-407E-A947-70E740481C1C}">
                  <a14:useLocalDpi xmlns:a14="http://schemas.microsoft.com/office/drawing/2010/main"/>
                </a:ext>
              </a:extLst>
            </a:blip>
            <a:stretch>
              <a:fillRect/>
            </a:stretch>
          </p:blipFill>
          <p:spPr>
            <a:xfrm>
              <a:off x="6064893" y="1591967"/>
              <a:ext cx="1876425" cy="3857625"/>
            </a:xfrm>
            <a:prstGeom prst="rect">
              <a:avLst/>
            </a:prstGeom>
          </p:spPr>
        </p:pic>
        <p:pic>
          <p:nvPicPr>
            <p:cNvPr id="11" name="Picture 10">
              <a:extLst>
                <a:ext uri="{FF2B5EF4-FFF2-40B4-BE49-F238E27FC236}">
                  <a16:creationId xmlns:a16="http://schemas.microsoft.com/office/drawing/2014/main" id="{7E9F1561-D4EB-9075-1608-AFC6263FB486}"/>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15000"/>
                      </a14:imgEffect>
                    </a14:imgLayer>
                  </a14:imgProps>
                </a:ext>
                <a:ext uri="{28A0092B-C50C-407E-A947-70E740481C1C}">
                  <a14:useLocalDpi xmlns:a14="http://schemas.microsoft.com/office/drawing/2010/main"/>
                </a:ext>
              </a:extLst>
            </a:blip>
            <a:stretch>
              <a:fillRect/>
            </a:stretch>
          </p:blipFill>
          <p:spPr>
            <a:xfrm flipH="1">
              <a:off x="6154737" y="3099329"/>
              <a:ext cx="466725" cy="981075"/>
            </a:xfrm>
            <a:prstGeom prst="rect">
              <a:avLst/>
            </a:prstGeom>
          </p:spPr>
        </p:pic>
      </p:grpSp>
    </p:spTree>
    <p:extLst>
      <p:ext uri="{BB962C8B-B14F-4D97-AF65-F5344CB8AC3E}">
        <p14:creationId xmlns:p14="http://schemas.microsoft.com/office/powerpoint/2010/main" val="36243307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250"/>
                                  </p:stCondLst>
                                  <p:childTnLst>
                                    <p:animRot by="120000">
                                      <p:cBhvr>
                                        <p:cTn id="6" dur="150" fill="hold">
                                          <p:stCondLst>
                                            <p:cond delay="0"/>
                                          </p:stCondLst>
                                        </p:cTn>
                                        <p:tgtEl>
                                          <p:spTgt spid="9"/>
                                        </p:tgtEl>
                                        <p:attrNameLst>
                                          <p:attrName>r</p:attrName>
                                        </p:attrNameLst>
                                      </p:cBhvr>
                                    </p:animRot>
                                    <p:animRot by="-240000">
                                      <p:cBhvr>
                                        <p:cTn id="7" dur="300" fill="hold">
                                          <p:stCondLst>
                                            <p:cond delay="300"/>
                                          </p:stCondLst>
                                        </p:cTn>
                                        <p:tgtEl>
                                          <p:spTgt spid="9"/>
                                        </p:tgtEl>
                                        <p:attrNameLst>
                                          <p:attrName>r</p:attrName>
                                        </p:attrNameLst>
                                      </p:cBhvr>
                                    </p:animRot>
                                    <p:animRot by="240000">
                                      <p:cBhvr>
                                        <p:cTn id="8" dur="300" fill="hold">
                                          <p:stCondLst>
                                            <p:cond delay="600"/>
                                          </p:stCondLst>
                                        </p:cTn>
                                        <p:tgtEl>
                                          <p:spTgt spid="9"/>
                                        </p:tgtEl>
                                        <p:attrNameLst>
                                          <p:attrName>r</p:attrName>
                                        </p:attrNameLst>
                                      </p:cBhvr>
                                    </p:animRot>
                                    <p:animRot by="-240000">
                                      <p:cBhvr>
                                        <p:cTn id="9" dur="300" fill="hold">
                                          <p:stCondLst>
                                            <p:cond delay="900"/>
                                          </p:stCondLst>
                                        </p:cTn>
                                        <p:tgtEl>
                                          <p:spTgt spid="9"/>
                                        </p:tgtEl>
                                        <p:attrNameLst>
                                          <p:attrName>r</p:attrName>
                                        </p:attrNameLst>
                                      </p:cBhvr>
                                    </p:animRot>
                                    <p:animRot by="120000">
                                      <p:cBhvr>
                                        <p:cTn id="10" dur="300" fill="hold">
                                          <p:stCondLst>
                                            <p:cond delay="1200"/>
                                          </p:stCondLst>
                                        </p:cTn>
                                        <p:tgtEl>
                                          <p:spTgt spid="9"/>
                                        </p:tgtEl>
                                        <p:attrNameLst>
                                          <p:attrName>r</p:attrName>
                                        </p:attrNameLst>
                                      </p:cBhvr>
                                    </p:animRot>
                                  </p:childTnLst>
                                </p:cTn>
                              </p:par>
                              <p:par>
                                <p:cTn id="11" presetID="32" presetClass="emph" presetSubtype="0" fill="hold" nodeType="withEffect">
                                  <p:stCondLst>
                                    <p:cond delay="1000"/>
                                  </p:stCondLst>
                                  <p:childTnLst>
                                    <p:animRot by="120000">
                                      <p:cBhvr>
                                        <p:cTn id="12" dur="150" fill="hold">
                                          <p:stCondLst>
                                            <p:cond delay="0"/>
                                          </p:stCondLst>
                                        </p:cTn>
                                        <p:tgtEl>
                                          <p:spTgt spid="7"/>
                                        </p:tgtEl>
                                        <p:attrNameLst>
                                          <p:attrName>r</p:attrName>
                                        </p:attrNameLst>
                                      </p:cBhvr>
                                    </p:animRot>
                                    <p:animRot by="-240000">
                                      <p:cBhvr>
                                        <p:cTn id="13" dur="300" fill="hold">
                                          <p:stCondLst>
                                            <p:cond delay="300"/>
                                          </p:stCondLst>
                                        </p:cTn>
                                        <p:tgtEl>
                                          <p:spTgt spid="7"/>
                                        </p:tgtEl>
                                        <p:attrNameLst>
                                          <p:attrName>r</p:attrName>
                                        </p:attrNameLst>
                                      </p:cBhvr>
                                    </p:animRot>
                                    <p:animRot by="240000">
                                      <p:cBhvr>
                                        <p:cTn id="14" dur="300" fill="hold">
                                          <p:stCondLst>
                                            <p:cond delay="600"/>
                                          </p:stCondLst>
                                        </p:cTn>
                                        <p:tgtEl>
                                          <p:spTgt spid="7"/>
                                        </p:tgtEl>
                                        <p:attrNameLst>
                                          <p:attrName>r</p:attrName>
                                        </p:attrNameLst>
                                      </p:cBhvr>
                                    </p:animRot>
                                    <p:animRot by="-240000">
                                      <p:cBhvr>
                                        <p:cTn id="15" dur="300" fill="hold">
                                          <p:stCondLst>
                                            <p:cond delay="900"/>
                                          </p:stCondLst>
                                        </p:cTn>
                                        <p:tgtEl>
                                          <p:spTgt spid="7"/>
                                        </p:tgtEl>
                                        <p:attrNameLst>
                                          <p:attrName>r</p:attrName>
                                        </p:attrNameLst>
                                      </p:cBhvr>
                                    </p:animRot>
                                    <p:animRot by="120000">
                                      <p:cBhvr>
                                        <p:cTn id="16" dur="300" fill="hold">
                                          <p:stCondLst>
                                            <p:cond delay="1200"/>
                                          </p:stCondLst>
                                        </p:cTn>
                                        <p:tgtEl>
                                          <p:spTgt spid="7"/>
                                        </p:tgtEl>
                                        <p:attrNameLst>
                                          <p:attrName>r</p:attrName>
                                        </p:attrNameLst>
                                      </p:cBhvr>
                                    </p:animRot>
                                  </p:childTnLst>
                                </p:cTn>
                              </p:par>
                              <p:par>
                                <p:cTn id="17" presetID="32" presetClass="emph" presetSubtype="0" fill="hold" nodeType="withEffect">
                                  <p:stCondLst>
                                    <p:cond delay="1500"/>
                                  </p:stCondLst>
                                  <p:childTnLst>
                                    <p:animRot by="120000">
                                      <p:cBhvr>
                                        <p:cTn id="18" dur="150" fill="hold">
                                          <p:stCondLst>
                                            <p:cond delay="0"/>
                                          </p:stCondLst>
                                        </p:cTn>
                                        <p:tgtEl>
                                          <p:spTgt spid="6"/>
                                        </p:tgtEl>
                                        <p:attrNameLst>
                                          <p:attrName>r</p:attrName>
                                        </p:attrNameLst>
                                      </p:cBhvr>
                                    </p:animRot>
                                    <p:animRot by="-240000">
                                      <p:cBhvr>
                                        <p:cTn id="19" dur="300" fill="hold">
                                          <p:stCondLst>
                                            <p:cond delay="300"/>
                                          </p:stCondLst>
                                        </p:cTn>
                                        <p:tgtEl>
                                          <p:spTgt spid="6"/>
                                        </p:tgtEl>
                                        <p:attrNameLst>
                                          <p:attrName>r</p:attrName>
                                        </p:attrNameLst>
                                      </p:cBhvr>
                                    </p:animRot>
                                    <p:animRot by="240000">
                                      <p:cBhvr>
                                        <p:cTn id="20" dur="300" fill="hold">
                                          <p:stCondLst>
                                            <p:cond delay="600"/>
                                          </p:stCondLst>
                                        </p:cTn>
                                        <p:tgtEl>
                                          <p:spTgt spid="6"/>
                                        </p:tgtEl>
                                        <p:attrNameLst>
                                          <p:attrName>r</p:attrName>
                                        </p:attrNameLst>
                                      </p:cBhvr>
                                    </p:animRot>
                                    <p:animRot by="-240000">
                                      <p:cBhvr>
                                        <p:cTn id="21" dur="300" fill="hold">
                                          <p:stCondLst>
                                            <p:cond delay="900"/>
                                          </p:stCondLst>
                                        </p:cTn>
                                        <p:tgtEl>
                                          <p:spTgt spid="6"/>
                                        </p:tgtEl>
                                        <p:attrNameLst>
                                          <p:attrName>r</p:attrName>
                                        </p:attrNameLst>
                                      </p:cBhvr>
                                    </p:animRot>
                                    <p:animRot by="120000">
                                      <p:cBhvr>
                                        <p:cTn id="22" dur="300" fill="hold">
                                          <p:stCondLst>
                                            <p:cond delay="12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AA37E9-C695-1027-E494-AB072B13038C}"/>
              </a:ext>
            </a:extLst>
          </p:cNvPr>
          <p:cNvSpPr txBox="1">
            <a:spLocks noGrp="1" noRot="1" noMove="1" noResize="1" noEditPoints="1" noAdjustHandles="1" noChangeArrowheads="1" noChangeShapeType="1"/>
          </p:cNvSpPr>
          <p:nvPr/>
        </p:nvSpPr>
        <p:spPr>
          <a:xfrm>
            <a:off x="8190846" y="437081"/>
            <a:ext cx="3233426" cy="1169551"/>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a:p>
            <a:r>
              <a:rPr lang="en-US" sz="1400" dirty="0">
                <a:latin typeface="Arial Rounded MT Bold" panose="020F0704030504030204" pitchFamily="34" charset="0"/>
              </a:rPr>
              <a:t>C – Put your hands on your </a:t>
            </a:r>
            <a:r>
              <a:rPr lang="en-US" sz="1400" dirty="0">
                <a:solidFill>
                  <a:srgbClr val="C00000"/>
                </a:solidFill>
                <a:latin typeface="Arial Rounded MT Bold" panose="020F0704030504030204" pitchFamily="34" charset="0"/>
              </a:rPr>
              <a:t>HEAD</a:t>
            </a:r>
            <a:endParaRPr lang="en-NZ" sz="1400" dirty="0">
              <a:solidFill>
                <a:srgbClr val="C00000"/>
              </a:solidFill>
            </a:endParaRPr>
          </a:p>
        </p:txBody>
      </p:sp>
      <p:sp>
        <p:nvSpPr>
          <p:cNvPr id="3" name="TextBox 2">
            <a:extLst>
              <a:ext uri="{FF2B5EF4-FFF2-40B4-BE49-F238E27FC236}">
                <a16:creationId xmlns:a16="http://schemas.microsoft.com/office/drawing/2014/main" id="{2E7692B8-E80A-8A28-8C4A-2173137532CD}"/>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algn="ctr"/>
            <a:r>
              <a:rPr lang="en-US" sz="3200" dirty="0">
                <a:latin typeface="Arial Rounded MT Bold" panose="020F0704030504030204" pitchFamily="34" charset="0"/>
              </a:rPr>
              <a:t>Which of these is safe to do around train tracks?</a:t>
            </a:r>
          </a:p>
        </p:txBody>
      </p:sp>
      <p:sp>
        <p:nvSpPr>
          <p:cNvPr id="4" name="TextBox 3">
            <a:extLst>
              <a:ext uri="{FF2B5EF4-FFF2-40B4-BE49-F238E27FC236}">
                <a16:creationId xmlns:a16="http://schemas.microsoft.com/office/drawing/2014/main" id="{53988D3F-54B7-505D-D2A6-93A2CD872837}"/>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1</a:t>
            </a:r>
            <a:endParaRPr lang="en-NZ"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9619D559-4FDF-753D-2BB8-532FA8F2C485}"/>
              </a:ext>
            </a:extLst>
          </p:cNvPr>
          <p:cNvSpPr txBox="1">
            <a:spLocks noGrp="1" noRot="1" noMove="1" noResize="1" noEditPoints="1" noAdjustHandles="1" noChangeArrowheads="1" noChangeShapeType="1"/>
          </p:cNvSpPr>
          <p:nvPr/>
        </p:nvSpPr>
        <p:spPr>
          <a:xfrm>
            <a:off x="1406334" y="3127230"/>
            <a:ext cx="8983102" cy="1861458"/>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Play with toys like balls, scooters, and skateboards</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Stay 10 big steps away from the tracks at all times</a:t>
            </a:r>
          </a:p>
          <a:p>
            <a:pPr marL="144000">
              <a:lnSpc>
                <a:spcPct val="150000"/>
              </a:lnSpc>
              <a:spcAft>
                <a:spcPts val="600"/>
              </a:spcAft>
            </a:pPr>
            <a:r>
              <a:rPr lang="en-NZ" sz="2400" dirty="0">
                <a:latin typeface="Arial Rounded MT Bold" panose="020F0704030504030204" pitchFamily="34" charset="0"/>
              </a:rPr>
              <a:t>C.  Play music out loud or listen through your headphones</a:t>
            </a:r>
          </a:p>
        </p:txBody>
      </p:sp>
    </p:spTree>
    <p:extLst>
      <p:ext uri="{BB962C8B-B14F-4D97-AF65-F5344CB8AC3E}">
        <p14:creationId xmlns:p14="http://schemas.microsoft.com/office/powerpoint/2010/main" val="9842670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41178942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07AC2C-A1DF-ED3C-015D-A848D4209E5D}"/>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algn="ctr"/>
            <a:r>
              <a:rPr lang="en-US" sz="3200" dirty="0">
                <a:latin typeface="Arial Rounded MT Bold" panose="020F0704030504030204" pitchFamily="34" charset="0"/>
              </a:rPr>
              <a:t>Which of these is safe to do around train tracks?</a:t>
            </a:r>
          </a:p>
        </p:txBody>
      </p:sp>
      <p:sp>
        <p:nvSpPr>
          <p:cNvPr id="3" name="TextBox 2">
            <a:extLst>
              <a:ext uri="{FF2B5EF4-FFF2-40B4-BE49-F238E27FC236}">
                <a16:creationId xmlns:a16="http://schemas.microsoft.com/office/drawing/2014/main" id="{E533F468-48C3-CE9A-C3D7-918A22DAAA1E}"/>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1</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8BD540A6-5A97-238F-FBAC-652EDA9EE4A0}"/>
              </a:ext>
            </a:extLst>
          </p:cNvPr>
          <p:cNvSpPr txBox="1">
            <a:spLocks noGrp="1" noRot="1" noMove="1" noResize="1" noEditPoints="1" noAdjustHandles="1" noChangeArrowheads="1" noChangeShapeType="1"/>
          </p:cNvSpPr>
          <p:nvPr/>
        </p:nvSpPr>
        <p:spPr>
          <a:xfrm>
            <a:off x="1406334" y="3127230"/>
            <a:ext cx="8983102" cy="1861458"/>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Play with toys like balls, scooters, and skateboards</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Stay 10 big steps away from the tracks at all times</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C.  Play music out loud or listen through your headphones</a:t>
            </a:r>
          </a:p>
        </p:txBody>
      </p:sp>
    </p:spTree>
    <p:extLst>
      <p:ext uri="{BB962C8B-B14F-4D97-AF65-F5344CB8AC3E}">
        <p14:creationId xmlns:p14="http://schemas.microsoft.com/office/powerpoint/2010/main" val="413735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A2446C-A0DD-0B59-B66C-E283E8C5FBF4}"/>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algn="ctr"/>
            <a:r>
              <a:rPr lang="en-NZ" sz="3200" dirty="0">
                <a:latin typeface="Arial Rounded MT Bold" panose="020F0704030504030204" pitchFamily="34" charset="0"/>
              </a:rPr>
              <a:t>It is safe to play on and walk along railway tracks:</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3A98024B-6FCC-17CD-8091-49A7C017F35B}"/>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2</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FC6B4B5B-8F4F-8288-A8EB-0E2CE04D07C2}"/>
              </a:ext>
            </a:extLst>
          </p:cNvPr>
          <p:cNvSpPr txBox="1">
            <a:spLocks noGrp="1" noRot="1" noMove="1" noResize="1" noEditPoints="1" noAdjustHandles="1" noChangeArrowheads="1" noChangeShapeType="1"/>
          </p:cNvSpPr>
          <p:nvPr/>
        </p:nvSpPr>
        <p:spPr>
          <a:xfrm>
            <a:off x="2112389" y="3492334"/>
            <a:ext cx="4589353"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pic>
        <p:nvPicPr>
          <p:cNvPr id="5" name="Picture 4" descr="A cartoon of a child dancing&#10;&#10;Description automatically generated">
            <a:extLst>
              <a:ext uri="{FF2B5EF4-FFF2-40B4-BE49-F238E27FC236}">
                <a16:creationId xmlns:a16="http://schemas.microsoft.com/office/drawing/2014/main" id="{A38A3D49-00A1-019A-52F9-ACB4D3560597}"/>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648506" y="3220421"/>
            <a:ext cx="1514765" cy="2927927"/>
          </a:xfrm>
          <a:prstGeom prst="rect">
            <a:avLst/>
          </a:prstGeom>
          <a:effectLst>
            <a:outerShdw blurRad="76200" dist="12700" dir="2700000" sy="-23000" kx="-800400" algn="bl" rotWithShape="0">
              <a:prstClr val="black">
                <a:alpha val="20000"/>
              </a:prstClr>
            </a:outerShdw>
          </a:effectLst>
        </p:spPr>
      </p:pic>
      <p:sp>
        <p:nvSpPr>
          <p:cNvPr id="6" name="TextBox 5">
            <a:extLst>
              <a:ext uri="{FF2B5EF4-FFF2-40B4-BE49-F238E27FC236}">
                <a16:creationId xmlns:a16="http://schemas.microsoft.com/office/drawing/2014/main" id="{3D5E5A43-E7DE-5D71-6AC7-0272CB25BFEE}"/>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5596F31F-4D62-AB5C-4FC8-F586DD499F9E}"/>
              </a:ext>
            </a:extLst>
          </p:cNvPr>
          <p:cNvSpPr txBox="1">
            <a:spLocks noGrp="1" noRot="1" noMove="1" noResize="1" noEditPoints="1" noAdjustHandles="1" noChangeArrowheads="1" noChangeShapeType="1"/>
          </p:cNvSpPr>
          <p:nvPr/>
        </p:nvSpPr>
        <p:spPr>
          <a:xfrm>
            <a:off x="8190846" y="437081"/>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22075988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314396447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B858362-9DA2-D732-543A-F92AE7781008}"/>
              </a:ext>
            </a:extLst>
          </p:cNvPr>
          <p:cNvSpPr>
            <a:spLocks noGrp="1"/>
          </p:cNvSpPr>
          <p:nvPr>
            <p:ph type="pic" sz="quarter" idx="15"/>
          </p:nvPr>
        </p:nvSpPr>
        <p:spPr/>
        <p:txBody>
          <a:bodyPr/>
          <a:lstStyle/>
          <a:p>
            <a:endParaRPr lang="en-NZ"/>
          </a:p>
        </p:txBody>
      </p:sp>
      <p:sp>
        <p:nvSpPr>
          <p:cNvPr id="3" name="Picture Placeholder 2">
            <a:extLst>
              <a:ext uri="{FF2B5EF4-FFF2-40B4-BE49-F238E27FC236}">
                <a16:creationId xmlns:a16="http://schemas.microsoft.com/office/drawing/2014/main" id="{E80ACEED-A3CE-CCB7-6101-7C238DB606E7}"/>
              </a:ext>
            </a:extLst>
          </p:cNvPr>
          <p:cNvSpPr>
            <a:spLocks noGrp="1"/>
          </p:cNvSpPr>
          <p:nvPr>
            <p:ph type="pic" sz="quarter" idx="12"/>
          </p:nvPr>
        </p:nvSpPr>
        <p:spPr/>
        <p:txBody>
          <a:bodyPr/>
          <a:lstStyle/>
          <a:p>
            <a:endParaRPr lang="en-NZ"/>
          </a:p>
        </p:txBody>
      </p:sp>
      <p:sp>
        <p:nvSpPr>
          <p:cNvPr id="4" name="Text Placeholder 3">
            <a:extLst>
              <a:ext uri="{FF2B5EF4-FFF2-40B4-BE49-F238E27FC236}">
                <a16:creationId xmlns:a16="http://schemas.microsoft.com/office/drawing/2014/main" id="{9F591456-6D21-B8F8-4811-6A73C0F7D0E6}"/>
              </a:ext>
            </a:extLst>
          </p:cNvPr>
          <p:cNvSpPr>
            <a:spLocks noGrp="1"/>
          </p:cNvSpPr>
          <p:nvPr>
            <p:ph type="body" sz="quarter" idx="16"/>
          </p:nvPr>
        </p:nvSpPr>
        <p:spPr/>
        <p:txBody>
          <a:bodyPr>
            <a:normAutofit lnSpcReduction="10000"/>
          </a:bodyPr>
          <a:lstStyle/>
          <a:p>
            <a:endParaRPr lang="en-NZ"/>
          </a:p>
        </p:txBody>
      </p:sp>
      <p:pic>
        <p:nvPicPr>
          <p:cNvPr id="5" name="Picture 4" descr="A train on the tracks&#10;&#10;Description automatically generated">
            <a:extLst>
              <a:ext uri="{FF2B5EF4-FFF2-40B4-BE49-F238E27FC236}">
                <a16:creationId xmlns:a16="http://schemas.microsoft.com/office/drawing/2014/main" id="{E2E3F78F-E74C-00DE-A005-2B692FFBFEB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995"/>
                    </a14:imgEffect>
                    <a14:imgEffect>
                      <a14:saturation sat="60000"/>
                    </a14:imgEffect>
                    <a14:imgEffect>
                      <a14:brightnessContrast bright="18000"/>
                    </a14:imgEffect>
                  </a14:imgLayer>
                </a14:imgProps>
              </a:ext>
              <a:ext uri="{28A0092B-C50C-407E-A947-70E740481C1C}">
                <a14:useLocalDpi xmlns:a14="http://schemas.microsoft.com/office/drawing/2010/main"/>
              </a:ext>
            </a:extLst>
          </a:blip>
          <a:srcRect/>
          <a:stretch/>
        </p:blipFill>
        <p:spPr>
          <a:xfrm>
            <a:off x="-8248328" y="7615773"/>
            <a:ext cx="5648167" cy="3325745"/>
          </a:xfrm>
          <a:prstGeom prst="rect">
            <a:avLst/>
          </a:prstGeom>
        </p:spPr>
      </p:pic>
      <p:pic>
        <p:nvPicPr>
          <p:cNvPr id="6" name="Picture 5" descr="A train on the tracks&#10;&#10;Description automatically generated">
            <a:extLst>
              <a:ext uri="{FF2B5EF4-FFF2-40B4-BE49-F238E27FC236}">
                <a16:creationId xmlns:a16="http://schemas.microsoft.com/office/drawing/2014/main" id="{9A8C8E71-4C74-FDC7-C9CC-422A1B3313A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77695" y="7608131"/>
            <a:ext cx="5628609" cy="3333387"/>
          </a:xfrm>
          <a:prstGeom prst="rect">
            <a:avLst/>
          </a:prstGeom>
        </p:spPr>
      </p:pic>
      <p:pic>
        <p:nvPicPr>
          <p:cNvPr id="7" name="Picture 6" descr="A train on the tracks&#10;&#10;Description automatically generated">
            <a:extLst>
              <a:ext uri="{FF2B5EF4-FFF2-40B4-BE49-F238E27FC236}">
                <a16:creationId xmlns:a16="http://schemas.microsoft.com/office/drawing/2014/main" id="{FDAC8622-F29D-CCAD-9512-C520EBAF94F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85278" y="7608131"/>
            <a:ext cx="5673781" cy="3333387"/>
          </a:xfrm>
          <a:prstGeom prst="rect">
            <a:avLst/>
          </a:prstGeom>
        </p:spPr>
      </p:pic>
      <p:pic>
        <p:nvPicPr>
          <p:cNvPr id="8" name="Picture 7" descr="A train on the tracks&#10;&#10;Description automatically generated">
            <a:extLst>
              <a:ext uri="{FF2B5EF4-FFF2-40B4-BE49-F238E27FC236}">
                <a16:creationId xmlns:a16="http://schemas.microsoft.com/office/drawing/2014/main" id="{6BB2330A-D5FE-9FFE-503F-5A717926D65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224940" y="7608131"/>
            <a:ext cx="5648168" cy="3325745"/>
          </a:xfrm>
          <a:prstGeom prst="rect">
            <a:avLst/>
          </a:prstGeom>
        </p:spPr>
      </p:pic>
      <p:pic>
        <p:nvPicPr>
          <p:cNvPr id="9" name="Picture 8" descr="A train on the tracks by the beach&#10;&#10;Description automatically generated">
            <a:extLst>
              <a:ext uri="{FF2B5EF4-FFF2-40B4-BE49-F238E27FC236}">
                <a16:creationId xmlns:a16="http://schemas.microsoft.com/office/drawing/2014/main" id="{B008BC7B-8D32-FBB7-1A7C-0BD685CF548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381525" y="7608131"/>
            <a:ext cx="5648167" cy="3333387"/>
          </a:xfrm>
          <a:prstGeom prst="rect">
            <a:avLst/>
          </a:prstGeom>
        </p:spPr>
      </p:pic>
      <p:sp>
        <p:nvSpPr>
          <p:cNvPr id="10" name="TextBox 9">
            <a:extLst>
              <a:ext uri="{FF2B5EF4-FFF2-40B4-BE49-F238E27FC236}">
                <a16:creationId xmlns:a16="http://schemas.microsoft.com/office/drawing/2014/main" id="{DD52B660-87EC-D3A7-6A3A-8C2A1F35372C}"/>
              </a:ext>
            </a:extLst>
          </p:cNvPr>
          <p:cNvSpPr txBox="1"/>
          <p:nvPr/>
        </p:nvSpPr>
        <p:spPr>
          <a:xfrm>
            <a:off x="-6105181" y="6858000"/>
            <a:ext cx="1361872" cy="646331"/>
          </a:xfrm>
          <a:prstGeom prst="rect">
            <a:avLst/>
          </a:prstGeom>
          <a:noFill/>
        </p:spPr>
        <p:txBody>
          <a:bodyPr wrap="square" rtlCol="0">
            <a:spAutoFit/>
          </a:bodyPr>
          <a:lstStyle/>
          <a:p>
            <a:r>
              <a:rPr lang="en-NZ" sz="3600" dirty="0"/>
              <a:t>GAS</a:t>
            </a:r>
          </a:p>
        </p:txBody>
      </p:sp>
      <p:sp>
        <p:nvSpPr>
          <p:cNvPr id="11" name="TextBox 10">
            <a:extLst>
              <a:ext uri="{FF2B5EF4-FFF2-40B4-BE49-F238E27FC236}">
                <a16:creationId xmlns:a16="http://schemas.microsoft.com/office/drawing/2014/main" id="{772E66E0-1141-7B31-4F31-AE436CBC12D7}"/>
              </a:ext>
            </a:extLst>
          </p:cNvPr>
          <p:cNvSpPr txBox="1"/>
          <p:nvPr/>
        </p:nvSpPr>
        <p:spPr>
          <a:xfrm>
            <a:off x="-700391" y="6969442"/>
            <a:ext cx="2062263" cy="646331"/>
          </a:xfrm>
          <a:prstGeom prst="rect">
            <a:avLst/>
          </a:prstGeom>
          <a:noFill/>
        </p:spPr>
        <p:txBody>
          <a:bodyPr wrap="square" rtlCol="0">
            <a:spAutoFit/>
          </a:bodyPr>
          <a:lstStyle/>
          <a:p>
            <a:r>
              <a:rPr lang="en-NZ" sz="3600" dirty="0"/>
              <a:t>FREIGHT</a:t>
            </a:r>
          </a:p>
        </p:txBody>
      </p:sp>
      <p:sp>
        <p:nvSpPr>
          <p:cNvPr id="12" name="TextBox 11">
            <a:extLst>
              <a:ext uri="{FF2B5EF4-FFF2-40B4-BE49-F238E27FC236}">
                <a16:creationId xmlns:a16="http://schemas.microsoft.com/office/drawing/2014/main" id="{8A681985-2A06-CBE9-F14C-F3233A42E271}"/>
              </a:ext>
            </a:extLst>
          </p:cNvPr>
          <p:cNvSpPr txBox="1"/>
          <p:nvPr/>
        </p:nvSpPr>
        <p:spPr>
          <a:xfrm>
            <a:off x="5482611" y="6969441"/>
            <a:ext cx="2062263" cy="646331"/>
          </a:xfrm>
          <a:prstGeom prst="rect">
            <a:avLst/>
          </a:prstGeom>
          <a:noFill/>
        </p:spPr>
        <p:txBody>
          <a:bodyPr wrap="square" rtlCol="0">
            <a:spAutoFit/>
          </a:bodyPr>
          <a:lstStyle/>
          <a:p>
            <a:r>
              <a:rPr lang="en-NZ" sz="3600" dirty="0"/>
              <a:t>COAL</a:t>
            </a:r>
          </a:p>
        </p:txBody>
      </p:sp>
      <p:sp>
        <p:nvSpPr>
          <p:cNvPr id="13" name="TextBox 12">
            <a:extLst>
              <a:ext uri="{FF2B5EF4-FFF2-40B4-BE49-F238E27FC236}">
                <a16:creationId xmlns:a16="http://schemas.microsoft.com/office/drawing/2014/main" id="{7D9FF393-6416-A6F2-8D39-17882AF34EC1}"/>
              </a:ext>
            </a:extLst>
          </p:cNvPr>
          <p:cNvSpPr txBox="1"/>
          <p:nvPr/>
        </p:nvSpPr>
        <p:spPr>
          <a:xfrm>
            <a:off x="11435934" y="6969441"/>
            <a:ext cx="2062263" cy="646331"/>
          </a:xfrm>
          <a:prstGeom prst="rect">
            <a:avLst/>
          </a:prstGeom>
          <a:noFill/>
        </p:spPr>
        <p:txBody>
          <a:bodyPr wrap="square" rtlCol="0">
            <a:spAutoFit/>
          </a:bodyPr>
          <a:lstStyle/>
          <a:p>
            <a:r>
              <a:rPr lang="en-NZ" sz="3600" dirty="0"/>
              <a:t>MILK</a:t>
            </a:r>
          </a:p>
        </p:txBody>
      </p:sp>
      <p:sp>
        <p:nvSpPr>
          <p:cNvPr id="14" name="TextBox 13">
            <a:extLst>
              <a:ext uri="{FF2B5EF4-FFF2-40B4-BE49-F238E27FC236}">
                <a16:creationId xmlns:a16="http://schemas.microsoft.com/office/drawing/2014/main" id="{AD88D14D-D4E5-9951-6D30-8CEAEBFC0671}"/>
              </a:ext>
            </a:extLst>
          </p:cNvPr>
          <p:cNvSpPr txBox="1"/>
          <p:nvPr/>
        </p:nvSpPr>
        <p:spPr>
          <a:xfrm>
            <a:off x="17404312" y="6969440"/>
            <a:ext cx="2062263" cy="646331"/>
          </a:xfrm>
          <a:prstGeom prst="rect">
            <a:avLst/>
          </a:prstGeom>
          <a:noFill/>
        </p:spPr>
        <p:txBody>
          <a:bodyPr wrap="square" rtlCol="0">
            <a:spAutoFit/>
          </a:bodyPr>
          <a:lstStyle/>
          <a:p>
            <a:r>
              <a:rPr lang="en-NZ" sz="3600" dirty="0"/>
              <a:t>LOGS</a:t>
            </a:r>
          </a:p>
        </p:txBody>
      </p:sp>
    </p:spTree>
    <p:extLst>
      <p:ext uri="{BB962C8B-B14F-4D97-AF65-F5344CB8AC3E}">
        <p14:creationId xmlns:p14="http://schemas.microsoft.com/office/powerpoint/2010/main" val="28150294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6DF50C-0BB5-FEBF-E234-C22FD28B71EE}"/>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2</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9F9DA3B2-A2A6-69E9-611A-744683EA811E}"/>
              </a:ext>
            </a:extLst>
          </p:cNvPr>
          <p:cNvSpPr txBox="1">
            <a:spLocks noGrp="1" noRot="1" noMove="1" noResize="1" noEditPoints="1" noAdjustHandles="1" noChangeArrowheads="1" noChangeShapeType="1"/>
          </p:cNvSpPr>
          <p:nvPr/>
        </p:nvSpPr>
        <p:spPr>
          <a:xfrm>
            <a:off x="2112389" y="3480759"/>
            <a:ext cx="463565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True</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False</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p:txBody>
      </p:sp>
      <p:sp>
        <p:nvSpPr>
          <p:cNvPr id="4" name="&quot;Not Allowed&quot; Symbol 3">
            <a:extLst>
              <a:ext uri="{FF2B5EF4-FFF2-40B4-BE49-F238E27FC236}">
                <a16:creationId xmlns:a16="http://schemas.microsoft.com/office/drawing/2014/main" id="{66CD8018-0FF2-1AFB-14B4-8D0530385FF4}"/>
              </a:ext>
            </a:extLst>
          </p:cNvPr>
          <p:cNvSpPr>
            <a:spLocks noGrp="1" noRot="1" noMove="1" noResize="1" noEditPoints="1" noAdjustHandles="1" noChangeArrowheads="1" noChangeShapeType="1"/>
          </p:cNvSpPr>
          <p:nvPr/>
        </p:nvSpPr>
        <p:spPr>
          <a:xfrm>
            <a:off x="7291785" y="3200165"/>
            <a:ext cx="2510692" cy="2510692"/>
          </a:xfrm>
          <a:prstGeom prst="noSmoking">
            <a:avLst>
              <a:gd name="adj" fmla="val 667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solidFill>
                <a:schemeClr val="tx1"/>
              </a:solidFill>
            </a:endParaRPr>
          </a:p>
        </p:txBody>
      </p:sp>
      <p:pic>
        <p:nvPicPr>
          <p:cNvPr id="5" name="Picture 4" descr="A cartoon of a child dancing&#10;&#10;Description automatically generated">
            <a:extLst>
              <a:ext uri="{FF2B5EF4-FFF2-40B4-BE49-F238E27FC236}">
                <a16:creationId xmlns:a16="http://schemas.microsoft.com/office/drawing/2014/main" id="{16259459-1EAE-E98C-82AB-0B79F89E7961}"/>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648506" y="3220421"/>
            <a:ext cx="1514765" cy="2927927"/>
          </a:xfrm>
          <a:prstGeom prst="rect">
            <a:avLst/>
          </a:prstGeom>
          <a:effectLst>
            <a:outerShdw blurRad="76200" dist="12700" dir="2700000" sy="-23000" kx="-800400" algn="bl" rotWithShape="0">
              <a:prstClr val="black">
                <a:alpha val="20000"/>
              </a:prstClr>
            </a:outerShdw>
          </a:effectLst>
        </p:spPr>
      </p:pic>
      <p:sp>
        <p:nvSpPr>
          <p:cNvPr id="6" name="TextBox 5">
            <a:extLst>
              <a:ext uri="{FF2B5EF4-FFF2-40B4-BE49-F238E27FC236}">
                <a16:creationId xmlns:a16="http://schemas.microsoft.com/office/drawing/2014/main" id="{B11C7073-B1DE-55B9-C6FC-5DF333B18E1D}"/>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algn="ctr"/>
            <a:r>
              <a:rPr lang="en-NZ" sz="3200" dirty="0">
                <a:latin typeface="Arial Rounded MT Bold" panose="020F0704030504030204" pitchFamily="34" charset="0"/>
              </a:rPr>
              <a:t>It is safe to play on and walk along railway tracks:</a:t>
            </a:r>
            <a:endParaRPr lang="en-US" sz="3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44D9B41E-A7CE-77A9-EE76-B8751058D0BD}"/>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3889585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029BF5-08C7-5A94-75E4-9E945A1A0633}"/>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3</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DEFC3E15-5B9A-2290-0AD0-17B611112C90}"/>
              </a:ext>
            </a:extLst>
          </p:cNvPr>
          <p:cNvSpPr txBox="1">
            <a:spLocks noGrp="1" noRot="1" noMove="1" noResize="1" noEditPoints="1" noAdjustHandles="1" noChangeArrowheads="1" noChangeShapeType="1"/>
          </p:cNvSpPr>
          <p:nvPr/>
        </p:nvSpPr>
        <p:spPr>
          <a:xfrm>
            <a:off x="2053536" y="3492334"/>
            <a:ext cx="718306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Join in with them and start playing together</a:t>
            </a:r>
          </a:p>
          <a:p>
            <a:pPr marL="144000">
              <a:lnSpc>
                <a:spcPct val="150000"/>
              </a:lnSpc>
              <a:spcAft>
                <a:spcPts val="600"/>
              </a:spcAft>
            </a:pPr>
            <a:r>
              <a:rPr lang="en-NZ" sz="2400" dirty="0">
                <a:latin typeface="Arial Rounded MT Bold" panose="020F0704030504030204" pitchFamily="34" charset="0"/>
              </a:rPr>
              <a:t>B.  Tell an adult straight away</a:t>
            </a:r>
          </a:p>
        </p:txBody>
      </p:sp>
      <p:sp>
        <p:nvSpPr>
          <p:cNvPr id="4" name="TextBox 3">
            <a:extLst>
              <a:ext uri="{FF2B5EF4-FFF2-40B4-BE49-F238E27FC236}">
                <a16:creationId xmlns:a16="http://schemas.microsoft.com/office/drawing/2014/main" id="{48A6FD19-81FC-BBD1-2F93-E0AF70EEDF33}"/>
              </a:ext>
            </a:extLst>
          </p:cNvPr>
          <p:cNvSpPr txBox="1">
            <a:spLocks noGrp="1" noRot="1" noMove="1" noResize="1" noEditPoints="1" noAdjustHandles="1" noChangeArrowheads="1" noChangeShapeType="1"/>
          </p:cNvSpPr>
          <p:nvPr/>
        </p:nvSpPr>
        <p:spPr>
          <a:xfrm>
            <a:off x="2053536" y="2005884"/>
            <a:ext cx="8027622" cy="1077218"/>
          </a:xfrm>
          <a:prstGeom prst="rect">
            <a:avLst/>
          </a:prstGeom>
          <a:noFill/>
        </p:spPr>
        <p:txBody>
          <a:bodyPr wrap="square">
            <a:spAutoFit/>
          </a:bodyPr>
          <a:lstStyle/>
          <a:p>
            <a:pPr algn="ctr"/>
            <a:r>
              <a:rPr lang="en-NZ" sz="3200" dirty="0">
                <a:latin typeface="Arial Rounded MT Bold" panose="020F0704030504030204" pitchFamily="34" charset="0"/>
              </a:rPr>
              <a:t>What should you do if you see someone playing on the railway tracks?</a:t>
            </a:r>
          </a:p>
        </p:txBody>
      </p:sp>
      <p:pic>
        <p:nvPicPr>
          <p:cNvPr id="5" name="Picture 4">
            <a:extLst>
              <a:ext uri="{FF2B5EF4-FFF2-40B4-BE49-F238E27FC236}">
                <a16:creationId xmlns:a16="http://schemas.microsoft.com/office/drawing/2014/main" id="{334ECF7B-F25B-5222-768D-86AFA6568F15}"/>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335" b="1008"/>
          <a:stretch/>
        </p:blipFill>
        <p:spPr>
          <a:xfrm>
            <a:off x="9490859" y="2995791"/>
            <a:ext cx="1237904" cy="318509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0749E4FD-8AD1-474E-9714-74C29B41730E}"/>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5999743E-8F82-ED81-3F08-1D264D4D6568}"/>
              </a:ext>
            </a:extLst>
          </p:cNvPr>
          <p:cNvSpPr txBox="1">
            <a:spLocks noGrp="1" noRot="1" noMove="1" noResize="1" noEditPoints="1" noAdjustHandles="1" noChangeArrowheads="1" noChangeShapeType="1"/>
          </p:cNvSpPr>
          <p:nvPr/>
        </p:nvSpPr>
        <p:spPr>
          <a:xfrm>
            <a:off x="8190846" y="437081"/>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32995023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21144056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626E68-8502-60A0-CB81-FFDF8E6B4F65}"/>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3</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60E6733C-4E69-D770-E09D-AF144AFA51A8}"/>
              </a:ext>
            </a:extLst>
          </p:cNvPr>
          <p:cNvSpPr txBox="1">
            <a:spLocks noGrp="1" noRot="1" noMove="1" noResize="1" noEditPoints="1" noAdjustHandles="1" noChangeArrowheads="1" noChangeShapeType="1"/>
          </p:cNvSpPr>
          <p:nvPr/>
        </p:nvSpPr>
        <p:spPr>
          <a:xfrm>
            <a:off x="2053536" y="3492334"/>
            <a:ext cx="718306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Join in with them and start playing together</a:t>
            </a:r>
          </a:p>
          <a:p>
            <a:pPr marL="144000">
              <a:lnSpc>
                <a:spcPct val="150000"/>
              </a:lnSpc>
              <a:spcAft>
                <a:spcPts val="600"/>
              </a:spcAft>
            </a:pPr>
            <a:r>
              <a:rPr lang="en-NZ" sz="2400" dirty="0">
                <a:solidFill>
                  <a:srgbClr val="00B050"/>
                </a:solidFill>
                <a:latin typeface="Arial Rounded MT Bold" panose="020F0704030504030204" pitchFamily="34" charset="0"/>
              </a:rPr>
              <a:t>B.  Tell an adult straight away</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F2785385-ADA4-FE87-E107-664648BF8D7E}"/>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250" r="1930"/>
          <a:stretch/>
        </p:blipFill>
        <p:spPr>
          <a:xfrm>
            <a:off x="9340770" y="2995791"/>
            <a:ext cx="1504708" cy="3185090"/>
          </a:xfrm>
          <a:prstGeom prst="rect">
            <a:avLst/>
          </a:prstGeom>
          <a:effectLst>
            <a:outerShdw blurRad="76200" dist="12700" dir="2400000" sy="-23000" kx="-800400" algn="bl" rotWithShape="0">
              <a:prstClr val="black">
                <a:alpha val="20000"/>
              </a:prstClr>
            </a:outerShdw>
          </a:effectLst>
        </p:spPr>
      </p:pic>
      <p:sp>
        <p:nvSpPr>
          <p:cNvPr id="5" name="TextBox 4">
            <a:extLst>
              <a:ext uri="{FF2B5EF4-FFF2-40B4-BE49-F238E27FC236}">
                <a16:creationId xmlns:a16="http://schemas.microsoft.com/office/drawing/2014/main" id="{8FEB7D49-F04C-EC5D-727C-B16A251E6EDD}"/>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6" name="TextBox 5">
            <a:extLst>
              <a:ext uri="{FF2B5EF4-FFF2-40B4-BE49-F238E27FC236}">
                <a16:creationId xmlns:a16="http://schemas.microsoft.com/office/drawing/2014/main" id="{298CAA4B-C1B9-0300-66D9-49A9C8D80CBF}"/>
              </a:ext>
            </a:extLst>
          </p:cNvPr>
          <p:cNvSpPr txBox="1">
            <a:spLocks noGrp="1" noRot="1" noMove="1" noResize="1" noEditPoints="1" noAdjustHandles="1" noChangeArrowheads="1" noChangeShapeType="1"/>
          </p:cNvSpPr>
          <p:nvPr/>
        </p:nvSpPr>
        <p:spPr>
          <a:xfrm>
            <a:off x="2053536" y="2005884"/>
            <a:ext cx="8027622" cy="1077218"/>
          </a:xfrm>
          <a:prstGeom prst="rect">
            <a:avLst/>
          </a:prstGeom>
          <a:noFill/>
        </p:spPr>
        <p:txBody>
          <a:bodyPr wrap="square">
            <a:spAutoFit/>
          </a:bodyPr>
          <a:lstStyle/>
          <a:p>
            <a:pPr algn="ctr"/>
            <a:r>
              <a:rPr lang="en-NZ" sz="3200" dirty="0">
                <a:latin typeface="Arial Rounded MT Bold" panose="020F0704030504030204" pitchFamily="34" charset="0"/>
              </a:rPr>
              <a:t>What should you do if you see someone playing on the railway tracks?</a:t>
            </a:r>
          </a:p>
        </p:txBody>
      </p:sp>
    </p:spTree>
    <p:extLst>
      <p:ext uri="{BB962C8B-B14F-4D97-AF65-F5344CB8AC3E}">
        <p14:creationId xmlns:p14="http://schemas.microsoft.com/office/powerpoint/2010/main" val="2517170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8F05C8-38C2-46CD-A9F9-627DFF4E201E}"/>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4</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C0D02C1E-7C27-6891-515B-7C4682FE2E4F}"/>
              </a:ext>
            </a:extLst>
          </p:cNvPr>
          <p:cNvSpPr txBox="1">
            <a:spLocks noGrp="1" noRot="1" noMove="1" noResize="1" noEditPoints="1" noAdjustHandles="1" noChangeArrowheads="1" noChangeShapeType="1"/>
          </p:cNvSpPr>
          <p:nvPr/>
        </p:nvSpPr>
        <p:spPr>
          <a:xfrm>
            <a:off x="1182547" y="2058273"/>
            <a:ext cx="9826906" cy="584775"/>
          </a:xfrm>
          <a:prstGeom prst="rect">
            <a:avLst/>
          </a:prstGeom>
          <a:noFill/>
        </p:spPr>
        <p:txBody>
          <a:bodyPr wrap="square">
            <a:spAutoFit/>
          </a:bodyPr>
          <a:lstStyle/>
          <a:p>
            <a:pPr algn="ctr"/>
            <a:r>
              <a:rPr lang="en-NZ" sz="3200" dirty="0">
                <a:latin typeface="Arial Rounded MT Bold" panose="020F0704030504030204" pitchFamily="34" charset="0"/>
              </a:rPr>
              <a:t>Where are you allowed to cross a railway track?</a:t>
            </a:r>
          </a:p>
        </p:txBody>
      </p:sp>
      <p:pic>
        <p:nvPicPr>
          <p:cNvPr id="4" name="Picture 3">
            <a:extLst>
              <a:ext uri="{FF2B5EF4-FFF2-40B4-BE49-F238E27FC236}">
                <a16:creationId xmlns:a16="http://schemas.microsoft.com/office/drawing/2014/main" id="{82881F22-02C6-D628-F7AC-A63705504D19}"/>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160636" y="2685947"/>
            <a:ext cx="1295158" cy="3058011"/>
          </a:xfrm>
          <a:prstGeom prst="rect">
            <a:avLst/>
          </a:prstGeom>
          <a:effectLst>
            <a:outerShdw blurRad="76200" dist="12700" dir="2400000" sy="-23000" kx="-800400" algn="bl" rotWithShape="0">
              <a:prstClr val="black">
                <a:alpha val="20000"/>
              </a:prstClr>
            </a:outerShdw>
          </a:effectLst>
        </p:spPr>
      </p:pic>
      <p:sp>
        <p:nvSpPr>
          <p:cNvPr id="5" name="TextBox 4">
            <a:extLst>
              <a:ext uri="{FF2B5EF4-FFF2-40B4-BE49-F238E27FC236}">
                <a16:creationId xmlns:a16="http://schemas.microsoft.com/office/drawing/2014/main" id="{F3307952-483E-B312-F939-DAE3A2AE2B94}"/>
              </a:ext>
            </a:extLst>
          </p:cNvPr>
          <p:cNvSpPr txBox="1">
            <a:spLocks noGrp="1" noRot="1" noMove="1" noResize="1" noEditPoints="1" noAdjustHandles="1" noChangeArrowheads="1" noChangeShapeType="1"/>
          </p:cNvSpPr>
          <p:nvPr/>
        </p:nvSpPr>
        <p:spPr>
          <a:xfrm>
            <a:off x="1736206" y="3035221"/>
            <a:ext cx="6991109" cy="1942478"/>
          </a:xfrm>
          <a:prstGeom prst="rect">
            <a:avLst/>
          </a:prstGeom>
          <a:solidFill>
            <a:srgbClr val="FFFFFF">
              <a:alpha val="80000"/>
            </a:srgbClr>
          </a:solidFill>
        </p:spPr>
        <p:txBody>
          <a:bodyPr wrap="square" anchor="ctr" anchorCtr="0">
            <a:noAutofit/>
          </a:bodyPr>
          <a:lstStyle/>
          <a:p>
            <a:pPr marL="601200" indent="-457200">
              <a:spcBef>
                <a:spcPts val="600"/>
              </a:spcBef>
              <a:buAutoNum type="alphaUcPeriod"/>
            </a:pPr>
            <a:r>
              <a:rPr lang="en-NZ" sz="2400" dirty="0">
                <a:latin typeface="Arial Rounded MT Bold" panose="020F0704030504030204" pitchFamily="34" charset="0"/>
              </a:rPr>
              <a:t>At a formed crossing with a footpath, yellow lines, and railway signs </a:t>
            </a:r>
            <a:endParaRPr lang="en-US" sz="2400" dirty="0">
              <a:latin typeface="Arial Rounded MT Bold" panose="020F0704030504030204" pitchFamily="34" charset="0"/>
            </a:endParaRPr>
          </a:p>
          <a:p>
            <a:pPr marL="601200" indent="-457200">
              <a:spcBef>
                <a:spcPts val="600"/>
              </a:spcBef>
              <a:buAutoNum type="alphaUcPeriod" startAt="2"/>
            </a:pPr>
            <a:r>
              <a:rPr lang="en-NZ" sz="2400" dirty="0">
                <a:latin typeface="Arial Rounded MT Bold" panose="020F0704030504030204" pitchFamily="34" charset="0"/>
              </a:rPr>
              <a:t>Anywhere that you want to cross as long as there are no trains coming</a:t>
            </a:r>
          </a:p>
        </p:txBody>
      </p:sp>
      <p:sp>
        <p:nvSpPr>
          <p:cNvPr id="6" name="TextBox 5">
            <a:extLst>
              <a:ext uri="{FF2B5EF4-FFF2-40B4-BE49-F238E27FC236}">
                <a16:creationId xmlns:a16="http://schemas.microsoft.com/office/drawing/2014/main" id="{AA7AD388-A4E4-4EDE-6F78-62F6D94EA060}"/>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F94E5B5A-2234-8160-E341-AE498BDE9E16}"/>
              </a:ext>
            </a:extLst>
          </p:cNvPr>
          <p:cNvSpPr txBox="1">
            <a:spLocks noGrp="1" noRot="1" noMove="1" noResize="1" noEditPoints="1" noAdjustHandles="1" noChangeArrowheads="1" noChangeShapeType="1"/>
          </p:cNvSpPr>
          <p:nvPr/>
        </p:nvSpPr>
        <p:spPr>
          <a:xfrm>
            <a:off x="8190846" y="437081"/>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427783194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35814446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09E06-3B68-417B-D14E-106CE091A928}"/>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4</a:t>
            </a:r>
            <a:endParaRPr lang="en-NZ" sz="3200" dirty="0">
              <a:latin typeface="Arial Rounded MT Bold" panose="020F0704030504030204" pitchFamily="34" charset="0"/>
            </a:endParaRPr>
          </a:p>
        </p:txBody>
      </p:sp>
      <p:pic>
        <p:nvPicPr>
          <p:cNvPr id="3" name="Picture 2">
            <a:extLst>
              <a:ext uri="{FF2B5EF4-FFF2-40B4-BE49-F238E27FC236}">
                <a16:creationId xmlns:a16="http://schemas.microsoft.com/office/drawing/2014/main" id="{B461D375-44D2-5941-3B48-6C6C7F0099D5}"/>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flipH="1">
            <a:off x="9160636" y="2685947"/>
            <a:ext cx="1295158" cy="3058011"/>
          </a:xfrm>
          <a:prstGeom prst="rect">
            <a:avLst/>
          </a:prstGeom>
          <a:effectLst>
            <a:outerShdw blurRad="76200" dist="12700" dir="2400000" sy="-23000" kx="-800400" algn="bl" rotWithShape="0">
              <a:prstClr val="black">
                <a:alpha val="20000"/>
              </a:prstClr>
            </a:outerShdw>
          </a:effectLst>
        </p:spPr>
      </p:pic>
      <p:sp>
        <p:nvSpPr>
          <p:cNvPr id="4" name="TextBox 3">
            <a:extLst>
              <a:ext uri="{FF2B5EF4-FFF2-40B4-BE49-F238E27FC236}">
                <a16:creationId xmlns:a16="http://schemas.microsoft.com/office/drawing/2014/main" id="{98525E0C-A46B-2551-F1BD-BA94708B54E9}"/>
              </a:ext>
            </a:extLst>
          </p:cNvPr>
          <p:cNvSpPr txBox="1">
            <a:spLocks noGrp="1" noRot="1" noMove="1" noResize="1" noEditPoints="1" noAdjustHandles="1" noChangeArrowheads="1" noChangeShapeType="1"/>
          </p:cNvSpPr>
          <p:nvPr/>
        </p:nvSpPr>
        <p:spPr>
          <a:xfrm>
            <a:off x="1736206" y="3035221"/>
            <a:ext cx="6991109" cy="1942478"/>
          </a:xfrm>
          <a:prstGeom prst="rect">
            <a:avLst/>
          </a:prstGeom>
          <a:solidFill>
            <a:srgbClr val="FFFFFF">
              <a:alpha val="80000"/>
            </a:srgbClr>
          </a:solidFill>
        </p:spPr>
        <p:txBody>
          <a:bodyPr wrap="square" anchor="ctr" anchorCtr="0">
            <a:noAutofit/>
          </a:bodyPr>
          <a:lstStyle/>
          <a:p>
            <a:pPr marL="601200" indent="-457200">
              <a:spcBef>
                <a:spcPts val="600"/>
              </a:spcBef>
              <a:buAutoNum type="alphaUcPeriod"/>
            </a:pPr>
            <a:r>
              <a:rPr lang="en-NZ" sz="2400" dirty="0">
                <a:solidFill>
                  <a:srgbClr val="00B050"/>
                </a:solidFill>
                <a:latin typeface="Arial Rounded MT Bold" panose="020F0704030504030204" pitchFamily="34" charset="0"/>
              </a:rPr>
              <a:t>At a formed crossing with a footpath, yellow lines, and railway signs </a:t>
            </a:r>
            <a:r>
              <a:rPr lang="en-NZ" sz="2400" b="1" dirty="0">
                <a:solidFill>
                  <a:srgbClr val="00B050"/>
                </a:solidFill>
                <a:latin typeface="Arial Rounded MT Bold" panose="020F0704030504030204" pitchFamily="34" charset="0"/>
              </a:rPr>
              <a:t>✓✓✓</a:t>
            </a:r>
            <a:endParaRPr lang="en-US" sz="2400" b="1" dirty="0">
              <a:solidFill>
                <a:srgbClr val="00B050"/>
              </a:solidFill>
              <a:latin typeface="Arial Rounded MT Bold" panose="020F0704030504030204" pitchFamily="34" charset="0"/>
            </a:endParaRPr>
          </a:p>
          <a:p>
            <a:pPr marL="601200" indent="-457200">
              <a:spcBef>
                <a:spcPts val="600"/>
              </a:spcBef>
              <a:buAutoNum type="alphaUcPeriod" startAt="2"/>
            </a:pPr>
            <a:r>
              <a:rPr lang="en-NZ" sz="2400" dirty="0">
                <a:solidFill>
                  <a:schemeClr val="bg2">
                    <a:lumMod val="50000"/>
                  </a:schemeClr>
                </a:solidFill>
                <a:latin typeface="Arial Rounded MT Bold" panose="020F0704030504030204" pitchFamily="34" charset="0"/>
              </a:rPr>
              <a:t>Anywhere that you want to cross as long as there are no trains coming</a:t>
            </a:r>
          </a:p>
        </p:txBody>
      </p:sp>
      <p:sp>
        <p:nvSpPr>
          <p:cNvPr id="5" name="TextBox 4">
            <a:extLst>
              <a:ext uri="{FF2B5EF4-FFF2-40B4-BE49-F238E27FC236}">
                <a16:creationId xmlns:a16="http://schemas.microsoft.com/office/drawing/2014/main" id="{0FB64A28-7FEE-665E-23AC-2E801EE2470A}"/>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6" name="TextBox 5">
            <a:extLst>
              <a:ext uri="{FF2B5EF4-FFF2-40B4-BE49-F238E27FC236}">
                <a16:creationId xmlns:a16="http://schemas.microsoft.com/office/drawing/2014/main" id="{2218D14F-56A1-E260-CECD-8BC6E2B0A80E}"/>
              </a:ext>
            </a:extLst>
          </p:cNvPr>
          <p:cNvSpPr txBox="1">
            <a:spLocks noGrp="1" noRot="1" noMove="1" noResize="1" noEditPoints="1" noAdjustHandles="1" noChangeArrowheads="1" noChangeShapeType="1"/>
          </p:cNvSpPr>
          <p:nvPr/>
        </p:nvSpPr>
        <p:spPr>
          <a:xfrm>
            <a:off x="1182547" y="2058273"/>
            <a:ext cx="9826906" cy="584775"/>
          </a:xfrm>
          <a:prstGeom prst="rect">
            <a:avLst/>
          </a:prstGeom>
          <a:noFill/>
        </p:spPr>
        <p:txBody>
          <a:bodyPr wrap="square">
            <a:spAutoFit/>
          </a:bodyPr>
          <a:lstStyle/>
          <a:p>
            <a:pPr algn="ctr"/>
            <a:r>
              <a:rPr lang="en-NZ" sz="3200" dirty="0">
                <a:latin typeface="Arial Rounded MT Bold" panose="020F0704030504030204" pitchFamily="34" charset="0"/>
              </a:rPr>
              <a:t>Where are you allowed to cross a railway track?</a:t>
            </a:r>
          </a:p>
        </p:txBody>
      </p:sp>
    </p:spTree>
    <p:extLst>
      <p:ext uri="{BB962C8B-B14F-4D97-AF65-F5344CB8AC3E}">
        <p14:creationId xmlns:p14="http://schemas.microsoft.com/office/powerpoint/2010/main" val="2370725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7C0BF8-1A13-9512-524C-D3C2010281E3}"/>
              </a:ext>
            </a:extLst>
          </p:cNvPr>
          <p:cNvSpPr txBox="1">
            <a:spLocks noGrp="1" noRot="1" noMove="1" noResize="1" noEditPoints="1" noAdjustHandles="1" noChangeArrowheads="1" noChangeShapeType="1"/>
          </p:cNvSpPr>
          <p:nvPr/>
        </p:nvSpPr>
        <p:spPr>
          <a:xfrm>
            <a:off x="2078629" y="1918573"/>
            <a:ext cx="8034743" cy="1077218"/>
          </a:xfrm>
          <a:prstGeom prst="rect">
            <a:avLst/>
          </a:prstGeom>
          <a:noFill/>
        </p:spPr>
        <p:txBody>
          <a:bodyPr wrap="square">
            <a:spAutoFit/>
          </a:bodyPr>
          <a:lstStyle/>
          <a:p>
            <a:pPr algn="ctr"/>
            <a:r>
              <a:rPr lang="en-NZ" sz="3200" dirty="0">
                <a:latin typeface="Arial Rounded MT Bold" panose="020F0704030504030204" pitchFamily="34" charset="0"/>
              </a:rPr>
              <a:t>Which of these should you do when crossing a railway track?</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BE3C568D-AD94-4F2B-694F-89A3D2B30760}"/>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5</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9C69ABE8-43D4-6AD6-A703-572FABC6AE92}"/>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indent="-457200">
              <a:spcBef>
                <a:spcPts val="600"/>
              </a:spcBef>
              <a:buFont typeface="+mj-lt"/>
              <a:buAutoNum type="alphaUcPeriod"/>
            </a:pPr>
            <a:r>
              <a:rPr lang="en-NZ" sz="2400" dirty="0">
                <a:latin typeface="Arial Rounded MT Bold" panose="020F0704030504030204" pitchFamily="34" charset="0"/>
              </a:rPr>
              <a:t>Run across as fast as you can to beat any trains coming</a:t>
            </a:r>
          </a:p>
          <a:p>
            <a:pPr marL="601200" indent="-457200">
              <a:spcBef>
                <a:spcPts val="600"/>
              </a:spcBef>
              <a:buFont typeface="+mj-lt"/>
              <a:buAutoNum type="alphaUcPeriod" startAt="2"/>
            </a:pPr>
            <a:r>
              <a:rPr lang="en-NZ" sz="2400" dirty="0">
                <a:latin typeface="Arial Rounded MT Bold" panose="020F0704030504030204" pitchFamily="34" charset="0"/>
              </a:rPr>
              <a:t>Cross when the lights are flashing or the bells are ringing</a:t>
            </a:r>
          </a:p>
          <a:p>
            <a:pPr marL="601200" indent="-457200">
              <a:spcBef>
                <a:spcPts val="600"/>
              </a:spcBef>
              <a:buFontTx/>
              <a:buAutoNum type="alphaUcPeriod" startAt="2"/>
            </a:pPr>
            <a:r>
              <a:rPr lang="en-NZ" sz="2400" dirty="0">
                <a:latin typeface="Arial Rounded MT Bold" panose="020F0704030504030204" pitchFamily="34" charset="0"/>
              </a:rPr>
              <a:t>Stop, look both ways and listen to make sure there are no trains coming</a:t>
            </a:r>
            <a:endParaRPr lang="en-US" sz="2400" dirty="0">
              <a:latin typeface="Arial Rounded MT Bold" panose="020F0704030504030204" pitchFamily="34" charset="0"/>
            </a:endParaRPr>
          </a:p>
        </p:txBody>
      </p:sp>
      <p:pic>
        <p:nvPicPr>
          <p:cNvPr id="5" name="Picture 4">
            <a:extLst>
              <a:ext uri="{FF2B5EF4-FFF2-40B4-BE49-F238E27FC236}">
                <a16:creationId xmlns:a16="http://schemas.microsoft.com/office/drawing/2014/main" id="{0CABD3EC-93D0-2047-F699-7F8FCA7CA00F}"/>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2661" b="-1077"/>
          <a:stretch/>
        </p:blipFill>
        <p:spPr>
          <a:xfrm flipH="1">
            <a:off x="9851916" y="3111680"/>
            <a:ext cx="1194190" cy="306052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BB93AB59-B0DC-4510-0EF4-13A7DD562952}"/>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C0A129CB-E46A-3392-CA22-DD7AE1BB601E}"/>
              </a:ext>
            </a:extLst>
          </p:cNvPr>
          <p:cNvSpPr txBox="1">
            <a:spLocks noGrp="1" noRot="1" noMove="1" noResize="1" noEditPoints="1" noAdjustHandles="1" noChangeArrowheads="1" noChangeShapeType="1"/>
          </p:cNvSpPr>
          <p:nvPr/>
        </p:nvSpPr>
        <p:spPr>
          <a:xfrm>
            <a:off x="8190846" y="437081"/>
            <a:ext cx="3233426" cy="1169551"/>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a:p>
            <a:r>
              <a:rPr lang="en-US" sz="1400" dirty="0">
                <a:latin typeface="Arial Rounded MT Bold" panose="020F0704030504030204" pitchFamily="34" charset="0"/>
              </a:rPr>
              <a:t>C – Put your hands on your </a:t>
            </a:r>
            <a:r>
              <a:rPr lang="en-US" sz="1400" dirty="0">
                <a:solidFill>
                  <a:srgbClr val="C00000"/>
                </a:solidFill>
                <a:latin typeface="Arial Rounded MT Bold" panose="020F0704030504030204" pitchFamily="34" charset="0"/>
              </a:rPr>
              <a:t>HEAD</a:t>
            </a:r>
            <a:endParaRPr lang="en-NZ" sz="1400" dirty="0">
              <a:solidFill>
                <a:srgbClr val="C00000"/>
              </a:solidFill>
            </a:endParaRPr>
          </a:p>
        </p:txBody>
      </p:sp>
    </p:spTree>
    <p:extLst>
      <p:ext uri="{BB962C8B-B14F-4D97-AF65-F5344CB8AC3E}">
        <p14:creationId xmlns:p14="http://schemas.microsoft.com/office/powerpoint/2010/main" val="10774166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6792976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F55B04-5204-5130-445D-BE85A6990EE3}"/>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5</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548AC506-D4F1-F458-4809-3F773786BD00}"/>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indent="-457200">
              <a:spcBef>
                <a:spcPts val="600"/>
              </a:spcBef>
              <a:buFont typeface="+mj-lt"/>
              <a:buAutoNum type="alphaUcPeriod"/>
            </a:pPr>
            <a:r>
              <a:rPr lang="en-NZ" sz="2400" dirty="0">
                <a:solidFill>
                  <a:schemeClr val="bg2">
                    <a:lumMod val="50000"/>
                  </a:schemeClr>
                </a:solidFill>
                <a:latin typeface="Arial Rounded MT Bold" panose="020F0704030504030204" pitchFamily="34" charset="0"/>
              </a:rPr>
              <a:t>Run across as fast as you can to beat any trains coming</a:t>
            </a:r>
          </a:p>
          <a:p>
            <a:pPr marL="601200" indent="-457200">
              <a:spcBef>
                <a:spcPts val="600"/>
              </a:spcBef>
              <a:buFont typeface="+mj-lt"/>
              <a:buAutoNum type="alphaUcPeriod" startAt="2"/>
            </a:pPr>
            <a:r>
              <a:rPr lang="en-NZ" sz="2400" dirty="0">
                <a:solidFill>
                  <a:schemeClr val="bg2">
                    <a:lumMod val="50000"/>
                  </a:schemeClr>
                </a:solidFill>
                <a:latin typeface="Arial Rounded MT Bold" panose="020F0704030504030204" pitchFamily="34" charset="0"/>
              </a:rPr>
              <a:t>Cross when the lights are flashing or the bells are ringing</a:t>
            </a:r>
          </a:p>
          <a:p>
            <a:pPr marL="601200" indent="-457200">
              <a:spcBef>
                <a:spcPts val="600"/>
              </a:spcBef>
              <a:buFontTx/>
              <a:buAutoNum type="alphaUcPeriod" startAt="2"/>
            </a:pPr>
            <a:r>
              <a:rPr lang="en-NZ" sz="2400" dirty="0">
                <a:solidFill>
                  <a:srgbClr val="00B050"/>
                </a:solidFill>
                <a:latin typeface="Arial Rounded MT Bold" panose="020F0704030504030204" pitchFamily="34" charset="0"/>
              </a:rPr>
              <a:t>Stop, look both ways and listen to make sure there are no trains coming </a:t>
            </a:r>
            <a:r>
              <a:rPr lang="en-NZ" sz="2400" b="1" dirty="0">
                <a:solidFill>
                  <a:srgbClr val="00B050"/>
                </a:solidFill>
                <a:latin typeface="Arial Rounded MT Bold" panose="020F0704030504030204" pitchFamily="34" charset="0"/>
              </a:rPr>
              <a:t>✓✓✓</a:t>
            </a:r>
            <a:endParaRPr lang="en-US" sz="2400" dirty="0">
              <a:solidFill>
                <a:srgbClr val="00B050"/>
              </a:solidFill>
              <a:latin typeface="Arial Rounded MT Bold" panose="020F0704030504030204" pitchFamily="34" charset="0"/>
            </a:endParaRPr>
          </a:p>
        </p:txBody>
      </p:sp>
      <p:sp>
        <p:nvSpPr>
          <p:cNvPr id="5" name="TextBox 4">
            <a:extLst>
              <a:ext uri="{FF2B5EF4-FFF2-40B4-BE49-F238E27FC236}">
                <a16:creationId xmlns:a16="http://schemas.microsoft.com/office/drawing/2014/main" id="{882C5EF0-C09F-59FA-1E7C-31C97FAE437D}"/>
              </a:ext>
            </a:extLst>
          </p:cNvPr>
          <p:cNvSpPr txBox="1">
            <a:spLocks noGrp="1" noRot="1" noMove="1" noResize="1" noEditPoints="1" noAdjustHandles="1" noChangeArrowheads="1" noChangeShapeType="1"/>
          </p:cNvSpPr>
          <p:nvPr/>
        </p:nvSpPr>
        <p:spPr>
          <a:xfrm>
            <a:off x="2078629" y="1918573"/>
            <a:ext cx="8034743" cy="1077218"/>
          </a:xfrm>
          <a:prstGeom prst="rect">
            <a:avLst/>
          </a:prstGeom>
          <a:noFill/>
        </p:spPr>
        <p:txBody>
          <a:bodyPr wrap="square">
            <a:spAutoFit/>
          </a:bodyPr>
          <a:lstStyle/>
          <a:p>
            <a:pPr algn="ctr"/>
            <a:r>
              <a:rPr lang="en-NZ" sz="3200" dirty="0">
                <a:latin typeface="Arial Rounded MT Bold" panose="020F0704030504030204" pitchFamily="34" charset="0"/>
              </a:rPr>
              <a:t>Which of these should you do when crossing a railway track?</a:t>
            </a:r>
            <a:endParaRPr lang="en-US" sz="3200" dirty="0">
              <a:latin typeface="Arial Rounded MT Bold" panose="020F0704030504030204" pitchFamily="34" charset="0"/>
            </a:endParaRPr>
          </a:p>
        </p:txBody>
      </p:sp>
      <p:sp>
        <p:nvSpPr>
          <p:cNvPr id="6" name="TextBox 5">
            <a:extLst>
              <a:ext uri="{FF2B5EF4-FFF2-40B4-BE49-F238E27FC236}">
                <a16:creationId xmlns:a16="http://schemas.microsoft.com/office/drawing/2014/main" id="{C99FD9EC-1878-689B-FADD-4A630757126D}"/>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pic>
        <p:nvPicPr>
          <p:cNvPr id="7" name="Picture 6">
            <a:extLst>
              <a:ext uri="{FF2B5EF4-FFF2-40B4-BE49-F238E27FC236}">
                <a16:creationId xmlns:a16="http://schemas.microsoft.com/office/drawing/2014/main" id="{C1E546B4-6001-1E63-46C0-D318CE5DAE37}"/>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2661" b="-1077"/>
          <a:stretch/>
        </p:blipFill>
        <p:spPr>
          <a:xfrm>
            <a:off x="9851916" y="3111680"/>
            <a:ext cx="1194190" cy="3060520"/>
          </a:xfrm>
          <a:prstGeom prst="rect">
            <a:avLst/>
          </a:prstGeom>
          <a:effectLst>
            <a:outerShdw blurRad="76200" dist="12700" dir="2400000" sy="-23000" kx="-800400" algn="bl" rotWithShape="0">
              <a:prstClr val="black">
                <a:alpha val="20000"/>
              </a:prstClr>
            </a:outerShdw>
          </a:effectLst>
        </p:spPr>
      </p:pic>
    </p:spTree>
    <p:extLst>
      <p:ext uri="{BB962C8B-B14F-4D97-AF65-F5344CB8AC3E}">
        <p14:creationId xmlns:p14="http://schemas.microsoft.com/office/powerpoint/2010/main" val="2822189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Loco" descr="A yellow train on tracks with white text&#10;&#10;Description automatically generated">
            <a:extLst>
              <a:ext uri="{FF2B5EF4-FFF2-40B4-BE49-F238E27FC236}">
                <a16:creationId xmlns:a16="http://schemas.microsoft.com/office/drawing/2014/main" id="{CEAD0EE9-A320-BBCC-54E4-878AA9CDF9D6}"/>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508361" y="465776"/>
            <a:ext cx="11175278" cy="5665469"/>
          </a:xfrm>
          <a:prstGeom prst="rect">
            <a:avLst/>
          </a:prstGeom>
        </p:spPr>
      </p:pic>
    </p:spTree>
    <p:extLst>
      <p:ext uri="{BB962C8B-B14F-4D97-AF65-F5344CB8AC3E}">
        <p14:creationId xmlns:p14="http://schemas.microsoft.com/office/powerpoint/2010/main" val="12945863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C23CB6-2899-ACC7-4F6D-10A7C4BF6CD1}"/>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2">
            <a:extLst>
              <a:ext uri="{FF2B5EF4-FFF2-40B4-BE49-F238E27FC236}">
                <a16:creationId xmlns:a16="http://schemas.microsoft.com/office/drawing/2014/main" id="{A6E56B6D-D8DD-5692-DC11-BE6E2F15AF40}"/>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63322"/>
            <a:ext cx="12192000" cy="180109"/>
          </a:xfrm>
          <a:prstGeom prst="rect">
            <a:avLst/>
          </a:prstGeom>
        </p:spPr>
      </p:pic>
      <p:sp>
        <p:nvSpPr>
          <p:cNvPr id="4" name="TextBox 3">
            <a:extLst>
              <a:ext uri="{FF2B5EF4-FFF2-40B4-BE49-F238E27FC236}">
                <a16:creationId xmlns:a16="http://schemas.microsoft.com/office/drawing/2014/main" id="{D0D093EA-B380-A814-9DE7-E6D3AACA77CC}"/>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6</a:t>
            </a:r>
            <a:endParaRPr lang="en-NZ"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98094E86-FCF3-C12A-EF07-56BFA3A44AFB}"/>
              </a:ext>
            </a:extLst>
          </p:cNvPr>
          <p:cNvSpPr txBox="1">
            <a:spLocks noGrp="1" noRot="1" noMove="1" noResize="1" noEditPoints="1" noAdjustHandles="1" noChangeArrowheads="1" noChangeShapeType="1"/>
          </p:cNvSpPr>
          <p:nvPr/>
        </p:nvSpPr>
        <p:spPr>
          <a:xfrm>
            <a:off x="2311216" y="2854076"/>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sp>
        <p:nvSpPr>
          <p:cNvPr id="6" name="TextBox 5">
            <a:extLst>
              <a:ext uri="{FF2B5EF4-FFF2-40B4-BE49-F238E27FC236}">
                <a16:creationId xmlns:a16="http://schemas.microsoft.com/office/drawing/2014/main" id="{F83FF7E1-639A-A526-7EBB-15BB3B14F26F}"/>
              </a:ext>
            </a:extLst>
          </p:cNvPr>
          <p:cNvSpPr txBox="1">
            <a:spLocks noGrp="1" noRot="1" noMove="1" noResize="1" noEditPoints="1" noAdjustHandles="1" noChangeArrowheads="1" noChangeShapeType="1"/>
          </p:cNvSpPr>
          <p:nvPr/>
        </p:nvSpPr>
        <p:spPr>
          <a:xfrm>
            <a:off x="8190846" y="437081"/>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pic>
        <p:nvPicPr>
          <p:cNvPr id="7" name="Picture 6" descr="A train on the tracks&#10;&#10;Description automatically generated">
            <a:extLst>
              <a:ext uri="{FF2B5EF4-FFF2-40B4-BE49-F238E27FC236}">
                <a16:creationId xmlns:a16="http://schemas.microsoft.com/office/drawing/2014/main" id="{89C34952-B3DA-B08E-03C6-7EF47E6D93E0}"/>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7749134" y="6239944"/>
            <a:ext cx="2524126" cy="180975"/>
          </a:xfrm>
          <a:prstGeom prst="rect">
            <a:avLst/>
          </a:prstGeom>
        </p:spPr>
      </p:pic>
      <p:pic>
        <p:nvPicPr>
          <p:cNvPr id="8" name="Picture 7" descr="A train on the tracks&#10;&#10;Description automatically generated">
            <a:extLst>
              <a:ext uri="{FF2B5EF4-FFF2-40B4-BE49-F238E27FC236}">
                <a16:creationId xmlns:a16="http://schemas.microsoft.com/office/drawing/2014/main" id="{34F1AFA1-1775-2DDD-48CA-EE7D54BEA566}"/>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5370688" y="6239944"/>
            <a:ext cx="2524126" cy="180975"/>
          </a:xfrm>
          <a:prstGeom prst="rect">
            <a:avLst/>
          </a:prstGeom>
        </p:spPr>
      </p:pic>
      <p:pic>
        <p:nvPicPr>
          <p:cNvPr id="9" name="Picture 8" descr="A train on the tracks&#10;&#10;Description automatically generated">
            <a:extLst>
              <a:ext uri="{FF2B5EF4-FFF2-40B4-BE49-F238E27FC236}">
                <a16:creationId xmlns:a16="http://schemas.microsoft.com/office/drawing/2014/main" id="{BC71AC62-256D-5325-E69A-88205F514C12}"/>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2041735" y="6239944"/>
            <a:ext cx="2524126" cy="180975"/>
          </a:xfrm>
          <a:prstGeom prst="rect">
            <a:avLst/>
          </a:prstGeom>
        </p:spPr>
      </p:pic>
      <p:pic>
        <p:nvPicPr>
          <p:cNvPr id="10" name="Picture 9" descr="A train on the tracks&#10;&#10;Description automatically generated">
            <a:extLst>
              <a:ext uri="{FF2B5EF4-FFF2-40B4-BE49-F238E27FC236}">
                <a16:creationId xmlns:a16="http://schemas.microsoft.com/office/drawing/2014/main" id="{A55B07DC-2BF2-467B-4583-B4B2FB4AB3AC}"/>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3141837" y="6239944"/>
            <a:ext cx="2524126" cy="180975"/>
          </a:xfrm>
          <a:prstGeom prst="rect">
            <a:avLst/>
          </a:prstGeom>
        </p:spPr>
      </p:pic>
      <p:pic>
        <p:nvPicPr>
          <p:cNvPr id="11" name="Picture 10">
            <a:extLst>
              <a:ext uri="{FF2B5EF4-FFF2-40B4-BE49-F238E27FC236}">
                <a16:creationId xmlns:a16="http://schemas.microsoft.com/office/drawing/2014/main" id="{B377E705-2F56-8829-06C6-ECE84311EBB8}"/>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6259860"/>
            <a:ext cx="12192000" cy="180109"/>
          </a:xfrm>
          <a:prstGeom prst="rect">
            <a:avLst/>
          </a:prstGeom>
        </p:spPr>
      </p:pic>
      <p:pic>
        <p:nvPicPr>
          <p:cNvPr id="12" name="Picture 11" descr="A yellow train with a person in the driver's seat&#10;&#10;Description automatically generated">
            <a:extLst>
              <a:ext uri="{FF2B5EF4-FFF2-40B4-BE49-F238E27FC236}">
                <a16:creationId xmlns:a16="http://schemas.microsoft.com/office/drawing/2014/main" id="{CCE80CB0-913D-2E96-7BDF-B7AF8DC20536}"/>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6779663" y="5376324"/>
            <a:ext cx="3251941" cy="954107"/>
          </a:xfrm>
          <a:prstGeom prst="rect">
            <a:avLst/>
          </a:prstGeom>
        </p:spPr>
      </p:pic>
      <p:pic>
        <p:nvPicPr>
          <p:cNvPr id="13" name="Picture 12" descr="A yellow train with a container on it&#10;&#10;Description automatically generated">
            <a:extLst>
              <a:ext uri="{FF2B5EF4-FFF2-40B4-BE49-F238E27FC236}">
                <a16:creationId xmlns:a16="http://schemas.microsoft.com/office/drawing/2014/main" id="{1AB92C3B-1F4B-EA77-49EA-E99C2DA3E91D}"/>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5339644" y="5376324"/>
            <a:ext cx="1512711" cy="993242"/>
          </a:xfrm>
          <a:prstGeom prst="rect">
            <a:avLst/>
          </a:prstGeom>
        </p:spPr>
      </p:pic>
      <p:pic>
        <p:nvPicPr>
          <p:cNvPr id="14" name="Picture 13" descr="A yellow train with a container on it&#10;&#10;Description automatically generated">
            <a:extLst>
              <a:ext uri="{FF2B5EF4-FFF2-40B4-BE49-F238E27FC236}">
                <a16:creationId xmlns:a16="http://schemas.microsoft.com/office/drawing/2014/main" id="{CAF38E0A-EA79-9C70-0542-EBE02BD6B345}"/>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3838246" y="5376324"/>
            <a:ext cx="1512711" cy="993242"/>
          </a:xfrm>
          <a:prstGeom prst="rect">
            <a:avLst/>
          </a:prstGeom>
        </p:spPr>
      </p:pic>
      <p:pic>
        <p:nvPicPr>
          <p:cNvPr id="15" name="Picture 14" descr="A yellow train with a container on it&#10;&#10;Description automatically generated">
            <a:extLst>
              <a:ext uri="{FF2B5EF4-FFF2-40B4-BE49-F238E27FC236}">
                <a16:creationId xmlns:a16="http://schemas.microsoft.com/office/drawing/2014/main" id="{1C15DFAF-06B4-9605-093D-F3B3827DD065}"/>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2332658" y="5376324"/>
            <a:ext cx="1512711" cy="993242"/>
          </a:xfrm>
          <a:prstGeom prst="rect">
            <a:avLst/>
          </a:prstGeom>
        </p:spPr>
      </p:pic>
      <p:pic>
        <p:nvPicPr>
          <p:cNvPr id="16" name="Picture 15" descr="A yellow train with a container on it&#10;&#10;Description automatically generated">
            <a:extLst>
              <a:ext uri="{FF2B5EF4-FFF2-40B4-BE49-F238E27FC236}">
                <a16:creationId xmlns:a16="http://schemas.microsoft.com/office/drawing/2014/main" id="{DC1E4586-5BC0-D90C-BED9-A601BBDA1157}"/>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833824" y="5376324"/>
            <a:ext cx="1512711" cy="993242"/>
          </a:xfrm>
          <a:prstGeom prst="rect">
            <a:avLst/>
          </a:prstGeom>
        </p:spPr>
      </p:pic>
      <p:pic>
        <p:nvPicPr>
          <p:cNvPr id="17" name="Picture 16" descr="A yellow train with a container on it&#10;&#10;Description automatically generated">
            <a:extLst>
              <a:ext uri="{FF2B5EF4-FFF2-40B4-BE49-F238E27FC236}">
                <a16:creationId xmlns:a16="http://schemas.microsoft.com/office/drawing/2014/main" id="{3A95EA87-F396-4628-86A4-983268BD436D}"/>
              </a:ext>
            </a:extLst>
          </p:cNvPr>
          <p:cNvPicPr>
            <a:picLocks noGrp="1" noRot="1" noChangeAspect="1" noMove="1" noResize="1" noEditPoints="1" noAdjustHandles="1" noChangeArrowheads="1" noChangeShapeType="1" noCrop="1"/>
          </p:cNvPicPr>
          <p:nvPr/>
        </p:nvPicPr>
        <p:blipFill rotWithShape="1">
          <a:blip r:embed="rId9" cstate="screen">
            <a:extLst>
              <a:ext uri="{28A0092B-C50C-407E-A947-70E740481C1C}">
                <a14:useLocalDpi xmlns:a14="http://schemas.microsoft.com/office/drawing/2010/main"/>
              </a:ext>
            </a:extLst>
          </a:blip>
          <a:srcRect/>
          <a:stretch/>
        </p:blipFill>
        <p:spPr>
          <a:xfrm>
            <a:off x="0" y="5376324"/>
            <a:ext cx="844971" cy="993242"/>
          </a:xfrm>
          <a:prstGeom prst="rect">
            <a:avLst/>
          </a:prstGeom>
        </p:spPr>
      </p:pic>
      <p:sp>
        <p:nvSpPr>
          <p:cNvPr id="18" name="TextBox 17">
            <a:extLst>
              <a:ext uri="{FF2B5EF4-FFF2-40B4-BE49-F238E27FC236}">
                <a16:creationId xmlns:a16="http://schemas.microsoft.com/office/drawing/2014/main" id="{BECA57EC-F235-C7CC-68D9-B12778C3C756}"/>
              </a:ext>
            </a:extLst>
          </p:cNvPr>
          <p:cNvSpPr txBox="1">
            <a:spLocks noGrp="1" noRot="1" noMove="1" noResize="1" noEditPoints="1" noAdjustHandles="1" noChangeArrowheads="1" noChangeShapeType="1"/>
          </p:cNvSpPr>
          <p:nvPr/>
        </p:nvSpPr>
        <p:spPr>
          <a:xfrm>
            <a:off x="1217194" y="2024996"/>
            <a:ext cx="9987835" cy="584775"/>
          </a:xfrm>
          <a:prstGeom prst="rect">
            <a:avLst/>
          </a:prstGeom>
          <a:noFill/>
        </p:spPr>
        <p:txBody>
          <a:bodyPr wrap="square">
            <a:spAutoFit/>
          </a:bodyPr>
          <a:lstStyle/>
          <a:p>
            <a:pPr algn="ctr"/>
            <a:r>
              <a:rPr lang="en-NZ" sz="3200" dirty="0">
                <a:latin typeface="Arial Rounded MT Bold" panose="020F0704030504030204" pitchFamily="34" charset="0"/>
              </a:rPr>
              <a:t>Trains can come from either direction at any time:</a:t>
            </a: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2007604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356752565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F42863-9680-5527-2BC4-ECA0081FC5A5}"/>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1A6CB892-139D-6B12-66A5-FFC136F566B2}"/>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6</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8BEA4769-9C98-F09F-840C-7A3D60618444}"/>
              </a:ext>
            </a:extLst>
          </p:cNvPr>
          <p:cNvSpPr txBox="1">
            <a:spLocks noGrp="1" noRot="1" noMove="1" noResize="1" noEditPoints="1" noAdjustHandles="1" noChangeArrowheads="1" noChangeShapeType="1"/>
          </p:cNvSpPr>
          <p:nvPr/>
        </p:nvSpPr>
        <p:spPr>
          <a:xfrm>
            <a:off x="2311216" y="2854076"/>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rgbClr val="00B050"/>
                </a:solidFill>
                <a:latin typeface="Arial Rounded MT Bold" panose="020F0704030504030204" pitchFamily="34" charset="0"/>
              </a:rPr>
              <a:t>A.  True </a:t>
            </a:r>
            <a:r>
              <a:rPr lang="en-NZ" sz="2400" b="1" dirty="0">
                <a:solidFill>
                  <a:srgbClr val="00B050"/>
                </a:solidFill>
                <a:latin typeface="Arial Rounded MT Bold" panose="020F0704030504030204" pitchFamily="34" charset="0"/>
              </a:rPr>
              <a:t>✓✓✓</a:t>
            </a:r>
            <a:endParaRPr lang="en-US" sz="2400" dirty="0">
              <a:solidFill>
                <a:srgbClr val="00B050"/>
              </a:solidFill>
              <a:latin typeface="Arial Rounded MT Bold" panose="020F0704030504030204" pitchFamily="34" charset="0"/>
            </a:endParaRPr>
          </a:p>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B.  False</a:t>
            </a:r>
          </a:p>
        </p:txBody>
      </p:sp>
      <p:pic>
        <p:nvPicPr>
          <p:cNvPr id="5" name="Picture 4">
            <a:extLst>
              <a:ext uri="{FF2B5EF4-FFF2-40B4-BE49-F238E27FC236}">
                <a16:creationId xmlns:a16="http://schemas.microsoft.com/office/drawing/2014/main" id="{16125E62-060B-0588-AE03-422410432E8D}"/>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63322"/>
            <a:ext cx="12192000" cy="180109"/>
          </a:xfrm>
          <a:prstGeom prst="rect">
            <a:avLst/>
          </a:prstGeom>
        </p:spPr>
      </p:pic>
      <p:pic>
        <p:nvPicPr>
          <p:cNvPr id="6" name="Picture 5" descr="A train on the tracks&#10;&#10;Description automatically generated">
            <a:extLst>
              <a:ext uri="{FF2B5EF4-FFF2-40B4-BE49-F238E27FC236}">
                <a16:creationId xmlns:a16="http://schemas.microsoft.com/office/drawing/2014/main" id="{D087DEFA-F3C5-73FF-0740-2BBFACC3D361}"/>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7749134" y="6239944"/>
            <a:ext cx="2524126" cy="180975"/>
          </a:xfrm>
          <a:prstGeom prst="rect">
            <a:avLst/>
          </a:prstGeom>
        </p:spPr>
      </p:pic>
      <p:pic>
        <p:nvPicPr>
          <p:cNvPr id="7" name="Picture 6" descr="A train on the tracks&#10;&#10;Description automatically generated">
            <a:extLst>
              <a:ext uri="{FF2B5EF4-FFF2-40B4-BE49-F238E27FC236}">
                <a16:creationId xmlns:a16="http://schemas.microsoft.com/office/drawing/2014/main" id="{830391D8-594D-3A7C-AE2B-F192B9D881BF}"/>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5370688" y="6239944"/>
            <a:ext cx="2524126" cy="180975"/>
          </a:xfrm>
          <a:prstGeom prst="rect">
            <a:avLst/>
          </a:prstGeom>
        </p:spPr>
      </p:pic>
      <p:pic>
        <p:nvPicPr>
          <p:cNvPr id="8" name="Picture 7" descr="A train on the tracks&#10;&#10;Description automatically generated">
            <a:extLst>
              <a:ext uri="{FF2B5EF4-FFF2-40B4-BE49-F238E27FC236}">
                <a16:creationId xmlns:a16="http://schemas.microsoft.com/office/drawing/2014/main" id="{97332969-FE69-2BF0-C7F0-A1764121AC9C}"/>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2041735" y="6239944"/>
            <a:ext cx="2524126" cy="180975"/>
          </a:xfrm>
          <a:prstGeom prst="rect">
            <a:avLst/>
          </a:prstGeom>
        </p:spPr>
      </p:pic>
      <p:pic>
        <p:nvPicPr>
          <p:cNvPr id="9" name="Picture 8" descr="A train on the tracks&#10;&#10;Description automatically generated">
            <a:extLst>
              <a:ext uri="{FF2B5EF4-FFF2-40B4-BE49-F238E27FC236}">
                <a16:creationId xmlns:a16="http://schemas.microsoft.com/office/drawing/2014/main" id="{9A29F73A-5F2E-FEF9-4E59-F0554F427721}"/>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3141837" y="6239944"/>
            <a:ext cx="2524126" cy="180975"/>
          </a:xfrm>
          <a:prstGeom prst="rect">
            <a:avLst/>
          </a:prstGeom>
        </p:spPr>
      </p:pic>
      <p:pic>
        <p:nvPicPr>
          <p:cNvPr id="10" name="Picture 9">
            <a:extLst>
              <a:ext uri="{FF2B5EF4-FFF2-40B4-BE49-F238E27FC236}">
                <a16:creationId xmlns:a16="http://schemas.microsoft.com/office/drawing/2014/main" id="{402614D7-727D-FCD4-847F-3ECBDFE6C1DF}"/>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6259860"/>
            <a:ext cx="12192000" cy="180109"/>
          </a:xfrm>
          <a:prstGeom prst="rect">
            <a:avLst/>
          </a:prstGeom>
        </p:spPr>
      </p:pic>
      <p:pic>
        <p:nvPicPr>
          <p:cNvPr id="11" name="Picture 10">
            <a:extLst>
              <a:ext uri="{FF2B5EF4-FFF2-40B4-BE49-F238E27FC236}">
                <a16:creationId xmlns:a16="http://schemas.microsoft.com/office/drawing/2014/main" id="{9CFCB9A3-D0E5-C171-8EF8-7D0F2B74A264}"/>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p:blipFill>
        <p:spPr>
          <a:xfrm>
            <a:off x="76198" y="4948751"/>
            <a:ext cx="11988800" cy="976623"/>
          </a:xfrm>
          <a:prstGeom prst="rect">
            <a:avLst/>
          </a:prstGeom>
        </p:spPr>
      </p:pic>
      <p:pic>
        <p:nvPicPr>
          <p:cNvPr id="12" name="Picture 11">
            <a:extLst>
              <a:ext uri="{FF2B5EF4-FFF2-40B4-BE49-F238E27FC236}">
                <a16:creationId xmlns:a16="http://schemas.microsoft.com/office/drawing/2014/main" id="{3821A7A9-70F5-F62C-2E24-653888E8DE8B}"/>
              </a:ext>
            </a:extLst>
          </p:cNvPr>
          <p:cNvPicPr>
            <a:picLocks noGrp="1" noRot="1" noChangeAspec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rcRect/>
          <a:stretch/>
        </p:blipFill>
        <p:spPr>
          <a:xfrm>
            <a:off x="12447981" y="5276850"/>
            <a:ext cx="13681743" cy="1154291"/>
          </a:xfrm>
          <a:prstGeom prst="rect">
            <a:avLst/>
          </a:prstGeom>
        </p:spPr>
      </p:pic>
      <p:sp>
        <p:nvSpPr>
          <p:cNvPr id="13" name="TextBox 12">
            <a:extLst>
              <a:ext uri="{FF2B5EF4-FFF2-40B4-BE49-F238E27FC236}">
                <a16:creationId xmlns:a16="http://schemas.microsoft.com/office/drawing/2014/main" id="{83200B0A-A6BD-68F8-AFE9-33F597A08F7D}"/>
              </a:ext>
            </a:extLst>
          </p:cNvPr>
          <p:cNvSpPr txBox="1">
            <a:spLocks noGrp="1" noRot="1" noMove="1" noResize="1" noEditPoints="1" noAdjustHandles="1" noChangeArrowheads="1" noChangeShapeType="1"/>
          </p:cNvSpPr>
          <p:nvPr/>
        </p:nvSpPr>
        <p:spPr>
          <a:xfrm>
            <a:off x="1217194" y="2024996"/>
            <a:ext cx="9987835" cy="584775"/>
          </a:xfrm>
          <a:prstGeom prst="rect">
            <a:avLst/>
          </a:prstGeom>
          <a:noFill/>
        </p:spPr>
        <p:txBody>
          <a:bodyPr wrap="square">
            <a:spAutoFit/>
          </a:bodyPr>
          <a:lstStyle/>
          <a:p>
            <a:pPr algn="ctr"/>
            <a:r>
              <a:rPr lang="en-NZ" sz="3200" dirty="0">
                <a:latin typeface="Arial Rounded MT Bold" panose="020F0704030504030204" pitchFamily="34" charset="0"/>
              </a:rPr>
              <a:t>Trains can come from either direction at any time:</a:t>
            </a: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4089017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9558 0.0044 L 1.14648 0.00463 " pathEditMode="relative" rAng="0" ptsTypes="AA">
                                      <p:cBhvr>
                                        <p:cTn id="6" dur="10000" fill="hold"/>
                                        <p:tgtEl>
                                          <p:spTgt spid="11"/>
                                        </p:tgtEl>
                                        <p:attrNameLst>
                                          <p:attrName>ppt_x</p:attrName>
                                          <p:attrName>ppt_y</p:attrName>
                                        </p:attrNameLst>
                                      </p:cBhvr>
                                      <p:rCtr x="107096" y="0"/>
                                    </p:animMotion>
                                  </p:childTnLst>
                                </p:cTn>
                              </p:par>
                              <p:par>
                                <p:cTn id="7" presetID="35" presetClass="path" presetSubtype="0" accel="50000" decel="50000" fill="hold" nodeType="withEffect">
                                  <p:stCondLst>
                                    <p:cond delay="2250"/>
                                  </p:stCondLst>
                                  <p:childTnLst>
                                    <p:animMotion origin="layout" path="M -1.25E-6 -2.22222E-6 L -2.32096 0.00857 " pathEditMode="relative" rAng="0" ptsTypes="AA">
                                      <p:cBhvr>
                                        <p:cTn id="8" dur="6000" fill="hold"/>
                                        <p:tgtEl>
                                          <p:spTgt spid="12"/>
                                        </p:tgtEl>
                                        <p:attrNameLst>
                                          <p:attrName>ppt_x</p:attrName>
                                          <p:attrName>ppt_y</p:attrName>
                                        </p:attrNameLst>
                                      </p:cBhvr>
                                      <p:rCtr x="-116055"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9172C8-20C6-7991-38AD-5C9BA29891F4}"/>
              </a:ext>
            </a:extLst>
          </p:cNvPr>
          <p:cNvSpPr>
            <a:spLocks noGrp="1" noRot="1" noMove="1" noResize="1" noEditPoints="1" noAdjustHandles="1" noChangeArrowheads="1" noChangeShapeType="1"/>
          </p:cNvSpPr>
          <p:nvPr/>
        </p:nvSpPr>
        <p:spPr>
          <a:xfrm>
            <a:off x="0" y="5630344"/>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8AC03A39-1900-10DC-96A6-EA056A49D603}"/>
              </a:ext>
            </a:extLst>
          </p:cNvPr>
          <p:cNvSpPr txBox="1">
            <a:spLocks noGrp="1" noRot="1" noMove="1" noResize="1" noEditPoints="1" noAdjustHandles="1" noChangeArrowheads="1" noChangeShapeType="1"/>
          </p:cNvSpPr>
          <p:nvPr/>
        </p:nvSpPr>
        <p:spPr>
          <a:xfrm>
            <a:off x="1952262" y="2103185"/>
            <a:ext cx="8287473" cy="584775"/>
          </a:xfrm>
          <a:prstGeom prst="rect">
            <a:avLst/>
          </a:prstGeom>
          <a:noFill/>
        </p:spPr>
        <p:txBody>
          <a:bodyPr wrap="square">
            <a:spAutoFit/>
          </a:bodyPr>
          <a:lstStyle/>
          <a:p>
            <a:pPr algn="ctr"/>
            <a:r>
              <a:rPr lang="en-NZ" sz="3200" dirty="0">
                <a:latin typeface="Arial Rounded MT Bold" panose="020F0704030504030204" pitchFamily="34" charset="0"/>
              </a:rPr>
              <a:t>In an emergency, trains can stop quickly:</a:t>
            </a:r>
            <a:endParaRPr lang="en-US"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6F1678DA-F605-431E-04C0-7BF961F3168B}"/>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7</a:t>
            </a:r>
            <a:endParaRPr lang="en-NZ"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3042B457-7E3B-B655-6797-D0DA19059A44}"/>
              </a:ext>
            </a:extLst>
          </p:cNvPr>
          <p:cNvSpPr txBox="1">
            <a:spLocks noGrp="1" noRot="1" noMove="1" noResize="1" noEditPoints="1" noAdjustHandles="1" noChangeArrowheads="1" noChangeShapeType="1"/>
          </p:cNvSpPr>
          <p:nvPr/>
        </p:nvSpPr>
        <p:spPr>
          <a:xfrm>
            <a:off x="2258957" y="2887128"/>
            <a:ext cx="2595265"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sp>
        <p:nvSpPr>
          <p:cNvPr id="6" name="TextBox 5">
            <a:extLst>
              <a:ext uri="{FF2B5EF4-FFF2-40B4-BE49-F238E27FC236}">
                <a16:creationId xmlns:a16="http://schemas.microsoft.com/office/drawing/2014/main" id="{3AAA442D-0C1D-CD8D-271B-98E0187DB580}"/>
              </a:ext>
            </a:extLst>
          </p:cNvPr>
          <p:cNvSpPr txBox="1">
            <a:spLocks noGrp="1" noRot="1" noMove="1" noResize="1" noEditPoints="1" noAdjustHandles="1" noChangeArrowheads="1" noChangeShapeType="1"/>
          </p:cNvSpPr>
          <p:nvPr/>
        </p:nvSpPr>
        <p:spPr>
          <a:xfrm>
            <a:off x="8190846" y="437081"/>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pic>
        <p:nvPicPr>
          <p:cNvPr id="7" name="Picture 6">
            <a:extLst>
              <a:ext uri="{FF2B5EF4-FFF2-40B4-BE49-F238E27FC236}">
                <a16:creationId xmlns:a16="http://schemas.microsoft.com/office/drawing/2014/main" id="{2A8B87AF-E80E-E789-56E9-1A7F2432D0D3}"/>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36306"/>
            <a:ext cx="12192000" cy="180109"/>
          </a:xfrm>
          <a:prstGeom prst="rect">
            <a:avLst/>
          </a:prstGeom>
        </p:spPr>
      </p:pic>
      <p:pic>
        <p:nvPicPr>
          <p:cNvPr id="8" name="Picture 7" descr="A yellow train with a person in the driver's seat&#10;&#10;Description automatically generated">
            <a:extLst>
              <a:ext uri="{FF2B5EF4-FFF2-40B4-BE49-F238E27FC236}">
                <a16:creationId xmlns:a16="http://schemas.microsoft.com/office/drawing/2014/main" id="{53248833-0160-2027-9E71-513057D20300}"/>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6779663" y="4871820"/>
            <a:ext cx="3251941" cy="954107"/>
          </a:xfrm>
          <a:prstGeom prst="rect">
            <a:avLst/>
          </a:prstGeom>
        </p:spPr>
      </p:pic>
      <p:pic>
        <p:nvPicPr>
          <p:cNvPr id="9" name="Picture 8" descr="A yellow train with a container on it&#10;&#10;Description automatically generated">
            <a:extLst>
              <a:ext uri="{FF2B5EF4-FFF2-40B4-BE49-F238E27FC236}">
                <a16:creationId xmlns:a16="http://schemas.microsoft.com/office/drawing/2014/main" id="{ABD60A87-0905-7961-23D7-ACF11C850132}"/>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5339644" y="4871820"/>
            <a:ext cx="1512711" cy="993242"/>
          </a:xfrm>
          <a:prstGeom prst="rect">
            <a:avLst/>
          </a:prstGeom>
        </p:spPr>
      </p:pic>
      <p:pic>
        <p:nvPicPr>
          <p:cNvPr id="10" name="Picture 9" descr="A yellow train with a container on it&#10;&#10;Description automatically generated">
            <a:extLst>
              <a:ext uri="{FF2B5EF4-FFF2-40B4-BE49-F238E27FC236}">
                <a16:creationId xmlns:a16="http://schemas.microsoft.com/office/drawing/2014/main" id="{FE029295-DF18-8EA0-310B-1F7F02DA8BF3}"/>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3838246" y="4871820"/>
            <a:ext cx="1512711" cy="993242"/>
          </a:xfrm>
          <a:prstGeom prst="rect">
            <a:avLst/>
          </a:prstGeom>
        </p:spPr>
      </p:pic>
      <p:pic>
        <p:nvPicPr>
          <p:cNvPr id="11" name="Picture 10" descr="A yellow train with a container on it&#10;&#10;Description automatically generated">
            <a:extLst>
              <a:ext uri="{FF2B5EF4-FFF2-40B4-BE49-F238E27FC236}">
                <a16:creationId xmlns:a16="http://schemas.microsoft.com/office/drawing/2014/main" id="{7FBEE0E2-585F-BE4A-8DA2-477D5B82E0D4}"/>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2332658" y="4871820"/>
            <a:ext cx="1512711" cy="993242"/>
          </a:xfrm>
          <a:prstGeom prst="rect">
            <a:avLst/>
          </a:prstGeom>
        </p:spPr>
      </p:pic>
      <p:pic>
        <p:nvPicPr>
          <p:cNvPr id="12" name="Picture 11" descr="A yellow train with a container on it&#10;&#10;Description automatically generated">
            <a:extLst>
              <a:ext uri="{FF2B5EF4-FFF2-40B4-BE49-F238E27FC236}">
                <a16:creationId xmlns:a16="http://schemas.microsoft.com/office/drawing/2014/main" id="{A0AB51C9-4B1A-6B12-2357-0BD0441ADF2D}"/>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833824" y="4871820"/>
            <a:ext cx="1512711" cy="993242"/>
          </a:xfrm>
          <a:prstGeom prst="rect">
            <a:avLst/>
          </a:prstGeom>
        </p:spPr>
      </p:pic>
      <p:pic>
        <p:nvPicPr>
          <p:cNvPr id="13" name="Picture 12" descr="A yellow train with a container on it&#10;&#10;Description automatically generated">
            <a:extLst>
              <a:ext uri="{FF2B5EF4-FFF2-40B4-BE49-F238E27FC236}">
                <a16:creationId xmlns:a16="http://schemas.microsoft.com/office/drawing/2014/main" id="{0192A2F7-7B27-6402-76BC-BDAE943ABD80}"/>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a:stretch/>
        </p:blipFill>
        <p:spPr>
          <a:xfrm>
            <a:off x="0" y="4871820"/>
            <a:ext cx="844971" cy="993242"/>
          </a:xfrm>
          <a:prstGeom prst="rect">
            <a:avLst/>
          </a:prstGeom>
        </p:spPr>
      </p:pic>
    </p:spTree>
    <p:extLst>
      <p:ext uri="{BB962C8B-B14F-4D97-AF65-F5344CB8AC3E}">
        <p14:creationId xmlns:p14="http://schemas.microsoft.com/office/powerpoint/2010/main" val="15039165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A82E6-B71F-1B57-2133-C34671AE5852}"/>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818152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20DD22-4F65-BE05-4BC1-BE457A3260D0}"/>
              </a:ext>
            </a:extLst>
          </p:cNvPr>
          <p:cNvSpPr>
            <a:spLocks noGrp="1" noRot="1" noMove="1" noResize="1" noEditPoints="1" noAdjustHandles="1" noChangeArrowheads="1" noChangeShapeType="1"/>
          </p:cNvSpPr>
          <p:nvPr/>
        </p:nvSpPr>
        <p:spPr>
          <a:xfrm>
            <a:off x="0" y="5611294"/>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2DE4FA82-B065-348B-B732-AB691DE2DD5D}"/>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r>
              <a:rPr lang="en-US" sz="3600" dirty="0">
                <a:latin typeface="Arial Rounded MT Bold" panose="020F0704030504030204" pitchFamily="34" charset="0"/>
              </a:rPr>
              <a:t>Question 7</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A3E165E0-65DA-AA30-A815-66D858596FD7}"/>
              </a:ext>
            </a:extLst>
          </p:cNvPr>
          <p:cNvSpPr txBox="1">
            <a:spLocks noGrp="1" noRot="1" noMove="1" noResize="1" noEditPoints="1" noAdjustHandles="1" noChangeArrowheads="1" noChangeShapeType="1"/>
          </p:cNvSpPr>
          <p:nvPr/>
        </p:nvSpPr>
        <p:spPr>
          <a:xfrm>
            <a:off x="2258957" y="2887128"/>
            <a:ext cx="2595265"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True</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False </a:t>
            </a:r>
            <a:r>
              <a:rPr lang="en-NZ" sz="2400" b="1" dirty="0">
                <a:solidFill>
                  <a:srgbClr val="00B050"/>
                </a:solidFill>
                <a:latin typeface="Arial Rounded MT Bold" panose="020F0704030504030204" pitchFamily="34" charset="0"/>
              </a:rPr>
              <a:t>✓✓✓</a:t>
            </a:r>
            <a:endParaRPr lang="en-NZ" sz="2400" dirty="0">
              <a:solidFill>
                <a:srgbClr val="00B05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DA13A2FE-7ABF-C259-ABA6-1A7A8A23A1B0}"/>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809920"/>
            <a:ext cx="12192000" cy="180109"/>
          </a:xfrm>
          <a:prstGeom prst="rect">
            <a:avLst/>
          </a:prstGeom>
        </p:spPr>
      </p:pic>
      <p:pic>
        <p:nvPicPr>
          <p:cNvPr id="6" name="Picture 5">
            <a:extLst>
              <a:ext uri="{FF2B5EF4-FFF2-40B4-BE49-F238E27FC236}">
                <a16:creationId xmlns:a16="http://schemas.microsoft.com/office/drawing/2014/main" id="{9F840B0D-E9F0-C4B9-227F-2D1CC589302F}"/>
              </a:ext>
            </a:extLst>
          </p:cNvPr>
          <p:cNvPicPr>
            <a:picLocks noGrp="1" noRot="1" noMove="1" noResize="1" noEditPoints="1" noAdjustHandles="1" noChangeArrowheads="1" noChangeShapeType="1" noCrop="1"/>
          </p:cNvPicPr>
          <p:nvPr/>
        </p:nvPicPr>
        <p:blipFill>
          <a:blip r:embed="rId6">
            <a:extLst>
              <a:ext uri="{28A0092B-C50C-407E-A947-70E740481C1C}">
                <a14:useLocalDpi xmlns:a14="http://schemas.microsoft.com/office/drawing/2010/main"/>
              </a:ext>
            </a:extLst>
          </a:blip>
          <a:srcRect/>
          <a:stretch/>
        </p:blipFill>
        <p:spPr>
          <a:xfrm>
            <a:off x="-24688638" y="4788374"/>
            <a:ext cx="33931667" cy="1145123"/>
          </a:xfrm>
          <a:prstGeom prst="rect">
            <a:avLst/>
          </a:prstGeom>
        </p:spPr>
      </p:pic>
      <p:sp>
        <p:nvSpPr>
          <p:cNvPr id="7" name="TextBox 6">
            <a:extLst>
              <a:ext uri="{FF2B5EF4-FFF2-40B4-BE49-F238E27FC236}">
                <a16:creationId xmlns:a16="http://schemas.microsoft.com/office/drawing/2014/main" id="{7058ABE6-0105-6023-95A5-23CF025C4531}"/>
              </a:ext>
            </a:extLst>
          </p:cNvPr>
          <p:cNvSpPr txBox="1">
            <a:spLocks noGrp="1" noRot="1" noMove="1" noResize="1" noEditPoints="1" noAdjustHandles="1" noChangeArrowheads="1" noChangeShapeType="1"/>
          </p:cNvSpPr>
          <p:nvPr/>
        </p:nvSpPr>
        <p:spPr>
          <a:xfrm>
            <a:off x="1952262" y="2103185"/>
            <a:ext cx="8287473" cy="584775"/>
          </a:xfrm>
          <a:prstGeom prst="rect">
            <a:avLst/>
          </a:prstGeom>
          <a:noFill/>
        </p:spPr>
        <p:txBody>
          <a:bodyPr wrap="square">
            <a:spAutoFit/>
          </a:bodyPr>
          <a:lstStyle/>
          <a:p>
            <a:pPr algn="ctr"/>
            <a:r>
              <a:rPr lang="en-NZ" sz="3200" dirty="0">
                <a:latin typeface="Arial Rounded MT Bold" panose="020F0704030504030204" pitchFamily="34" charset="0"/>
              </a:rPr>
              <a:t>In an emergency, trains can stop quickly:</a:t>
            </a: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435550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5847 0.01297 L 3.1931 0.01227 " pathEditMode="relative" rAng="0" ptsTypes="AA">
                                      <p:cBhvr>
                                        <p:cTn id="6" dur="5000" fill="hold"/>
                                        <p:tgtEl>
                                          <p:spTgt spid="6"/>
                                        </p:tgtEl>
                                        <p:attrNameLst>
                                          <p:attrName>ppt_x</p:attrName>
                                          <p:attrName>ppt_y</p:attrName>
                                        </p:attrNameLst>
                                      </p:cBhvr>
                                      <p:rCtr x="20757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AC0"/>
        </a:solidFill>
        <a:effectLst/>
      </p:bgPr>
    </p:bg>
    <p:spTree>
      <p:nvGrpSpPr>
        <p:cNvPr id="1" name=""/>
        <p:cNvGrpSpPr/>
        <p:nvPr/>
      </p:nvGrpSpPr>
      <p:grpSpPr>
        <a:xfrm>
          <a:off x="0" y="0"/>
          <a:ext cx="0" cy="0"/>
          <a:chOff x="0" y="0"/>
          <a:chExt cx="0" cy="0"/>
        </a:xfrm>
      </p:grpSpPr>
      <p:pic>
        <p:nvPicPr>
          <p:cNvPr id="2" name="Confetti 1" descr="A confetti flying in the air&#10;&#10;Description automatically generated">
            <a:extLst>
              <a:ext uri="{FF2B5EF4-FFF2-40B4-BE49-F238E27FC236}">
                <a16:creationId xmlns:a16="http://schemas.microsoft.com/office/drawing/2014/main" id="{77B06F2F-D8B1-6D84-1DA2-BF9A379017B4}"/>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rot="10800000" flipH="1">
            <a:off x="175596" y="167364"/>
            <a:ext cx="11406866" cy="6676349"/>
          </a:xfrm>
          <a:prstGeom prst="rect">
            <a:avLst/>
          </a:prstGeom>
        </p:spPr>
      </p:pic>
      <p:pic>
        <p:nvPicPr>
          <p:cNvPr id="3" name="Confetti 2" descr="A confetti flying in the air&#10;&#10;Description automatically generated">
            <a:extLst>
              <a:ext uri="{FF2B5EF4-FFF2-40B4-BE49-F238E27FC236}">
                <a16:creationId xmlns:a16="http://schemas.microsoft.com/office/drawing/2014/main" id="{266B52D9-09E3-ACE0-0370-49888224DF7F}"/>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699911" y="222250"/>
            <a:ext cx="11492089" cy="6464300"/>
          </a:xfrm>
          <a:prstGeom prst="rect">
            <a:avLst/>
          </a:prstGeom>
        </p:spPr>
      </p:pic>
      <p:pic>
        <p:nvPicPr>
          <p:cNvPr id="6" name="Confetti 1" descr="A confetti flying in the air&#10;&#10;Description automatically generated">
            <a:extLst>
              <a:ext uri="{FF2B5EF4-FFF2-40B4-BE49-F238E27FC236}">
                <a16:creationId xmlns:a16="http://schemas.microsoft.com/office/drawing/2014/main" id="{202A5D98-5827-948D-7230-34896CD74C9A}"/>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flipH="1">
            <a:off x="23196" y="14964"/>
            <a:ext cx="11406866" cy="6676349"/>
          </a:xfrm>
          <a:prstGeom prst="rect">
            <a:avLst/>
          </a:prstGeom>
        </p:spPr>
      </p:pic>
      <p:sp>
        <p:nvSpPr>
          <p:cNvPr id="8" name="TextBox 1">
            <a:extLst>
              <a:ext uri="{FF2B5EF4-FFF2-40B4-BE49-F238E27FC236}">
                <a16:creationId xmlns:a16="http://schemas.microsoft.com/office/drawing/2014/main" id="{BD582E53-3A1C-B333-091C-636B66C24D8A}"/>
              </a:ext>
            </a:extLst>
          </p:cNvPr>
          <p:cNvSpPr txBox="1">
            <a:spLocks/>
          </p:cNvSpPr>
          <p:nvPr/>
        </p:nvSpPr>
        <p:spPr>
          <a:xfrm>
            <a:off x="50223" y="405977"/>
            <a:ext cx="12141777" cy="830997"/>
          </a:xfrm>
          <a:prstGeom prst="rect">
            <a:avLst/>
          </a:prstGeom>
          <a:noFill/>
        </p:spPr>
        <p:txBody>
          <a:bodyPr wrap="square" rtlCol="0">
            <a:spAutoFit/>
          </a:bodyPr>
          <a:lstStyle/>
          <a:p>
            <a:pPr algn="ctr"/>
            <a:r>
              <a:rPr lang="en-NZ" sz="4800" dirty="0">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You are our Rail Safety Champions!</a:t>
            </a:r>
          </a:p>
        </p:txBody>
      </p:sp>
      <p:grpSp>
        <p:nvGrpSpPr>
          <p:cNvPr id="14" name="Group 13">
            <a:extLst>
              <a:ext uri="{FF2B5EF4-FFF2-40B4-BE49-F238E27FC236}">
                <a16:creationId xmlns:a16="http://schemas.microsoft.com/office/drawing/2014/main" id="{26E37060-7CCF-7037-2BA9-3A42BDAB723B}"/>
              </a:ext>
            </a:extLst>
          </p:cNvPr>
          <p:cNvGrpSpPr>
            <a:grpSpLocks noGrp="1" noUngrp="1" noRot="1" noMove="1" noResize="1"/>
          </p:cNvGrpSpPr>
          <p:nvPr/>
        </p:nvGrpSpPr>
        <p:grpSpPr>
          <a:xfrm>
            <a:off x="6570622" y="1214994"/>
            <a:ext cx="5621378" cy="5631102"/>
            <a:chOff x="6096000" y="616243"/>
            <a:chExt cx="6230978" cy="6241757"/>
          </a:xfrm>
        </p:grpSpPr>
        <p:pic>
          <p:nvPicPr>
            <p:cNvPr id="11" name="Picture" descr="A cartoon of a child holding a ribbon&#10;&#10;Description automatically generated">
              <a:extLst>
                <a:ext uri="{FF2B5EF4-FFF2-40B4-BE49-F238E27FC236}">
                  <a16:creationId xmlns:a16="http://schemas.microsoft.com/office/drawing/2014/main" id="{ECFA8AAB-96E2-68D6-B364-C9980CD7DC8A}"/>
                </a:ext>
              </a:extLst>
            </p:cNvPr>
            <p:cNvPicPr>
              <a:picLocks noGrp="1" noRo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9745" b="96026" l="10849" r="89895">
                          <a14:foregroundMark x1="58136" y1="58467" x2="51444" y2="76821"/>
                          <a14:foregroundMark x1="51444" y1="76821" x2="49650" y2="89593"/>
                          <a14:foregroundMark x1="49650" y1="89593" x2="54549" y2="96594"/>
                          <a14:foregroundMark x1="54549" y1="96594" x2="63911" y2="96121"/>
                          <a14:foregroundMark x1="63911" y1="96121" x2="69073" y2="85904"/>
                          <a14:foregroundMark x1="69073" y1="85904" x2="69204" y2="65658"/>
                          <a14:foregroundMark x1="69204" y1="65658" x2="61111" y2="71334"/>
                          <a14:foregroundMark x1="61111" y1="71334" x2="59361" y2="81173"/>
                          <a14:foregroundMark x1="59361" y1="81173" x2="59361" y2="81173"/>
                          <a14:foregroundMark x1="77822" y1="70577" x2="91645" y2="95932"/>
                          <a14:foregroundMark x1="91645" y1="95932" x2="83246" y2="81741"/>
                          <a14:foregroundMark x1="83246" y1="81741" x2="89895" y2="94134"/>
                          <a14:foregroundMark x1="89895" y1="94134" x2="82852" y2="78430"/>
                          <a14:backgroundMark x1="70166" y1="63576" x2="70822" y2="63765"/>
                          <a14:backgroundMark x1="82983" y1="70577" x2="84339" y2="66036"/>
                        </a14:backgroundRemoval>
                      </a14:imgEffect>
                    </a14:imgLayer>
                  </a14:imgProps>
                </a:ext>
                <a:ext uri="{28A0092B-C50C-407E-A947-70E740481C1C}">
                  <a14:useLocalDpi xmlns:a14="http://schemas.microsoft.com/office/drawing/2010/main"/>
                </a:ext>
              </a:extLst>
            </a:blip>
            <a:srcRect l="44753" t="8786" r="10745" b="2227"/>
            <a:stretch/>
          </p:blipFill>
          <p:spPr>
            <a:xfrm>
              <a:off x="6096000" y="616243"/>
              <a:ext cx="6230978" cy="6241757"/>
            </a:xfrm>
            <a:prstGeom prst="rect">
              <a:avLst/>
            </a:prstGeom>
          </p:spPr>
        </p:pic>
        <p:sp>
          <p:nvSpPr>
            <p:cNvPr id="12" name="Oval 11">
              <a:extLst>
                <a:ext uri="{FF2B5EF4-FFF2-40B4-BE49-F238E27FC236}">
                  <a16:creationId xmlns:a16="http://schemas.microsoft.com/office/drawing/2014/main" id="{A272623F-317C-3EDD-F4A4-AFE64BD182F6}"/>
                </a:ext>
              </a:extLst>
            </p:cNvPr>
            <p:cNvSpPr>
              <a:spLocks noGrp="1" noRot="1" noMove="1" noResize="1" noEditPoints="1" noAdjustHandles="1" noChangeArrowheads="1" noChangeShapeType="1"/>
            </p:cNvSpPr>
            <p:nvPr/>
          </p:nvSpPr>
          <p:spPr>
            <a:xfrm>
              <a:off x="8617511" y="4514850"/>
              <a:ext cx="615389" cy="692150"/>
            </a:xfrm>
            <a:prstGeom prst="ellipse">
              <a:avLst/>
            </a:prstGeom>
            <a:solidFill>
              <a:srgbClr val="FBE1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descr="A red and white logo&#10;&#10;Description automatically generated">
              <a:extLst>
                <a:ext uri="{FF2B5EF4-FFF2-40B4-BE49-F238E27FC236}">
                  <a16:creationId xmlns:a16="http://schemas.microsoft.com/office/drawing/2014/main" id="{68676EC8-32AC-01A0-8DC1-10B00361AD4C}"/>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8575955" y="4514850"/>
              <a:ext cx="698500" cy="698500"/>
            </a:xfrm>
            <a:prstGeom prst="rect">
              <a:avLst/>
            </a:prstGeom>
          </p:spPr>
        </p:pic>
      </p:grpSp>
      <p:sp>
        <p:nvSpPr>
          <p:cNvPr id="7" name="RSW">
            <a:extLst>
              <a:ext uri="{FF2B5EF4-FFF2-40B4-BE49-F238E27FC236}">
                <a16:creationId xmlns:a16="http://schemas.microsoft.com/office/drawing/2014/main" id="{B0B14FEA-B8DF-0C7C-2B72-09BC96782F57}"/>
              </a:ext>
            </a:extLst>
          </p:cNvPr>
          <p:cNvSpPr>
            <a:spLocks/>
          </p:cNvSpPr>
          <p:nvPr/>
        </p:nvSpPr>
        <p:spPr>
          <a:xfrm>
            <a:off x="1518013" y="2106977"/>
            <a:ext cx="3751328" cy="3751328"/>
          </a:xfrm>
          <a:prstGeom prst="ellipse">
            <a:avLst/>
          </a:prstGeom>
          <a:blipFill dpi="0" rotWithShape="1">
            <a:blip r:embed="rId8"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Tree>
    <p:extLst>
      <p:ext uri="{BB962C8B-B14F-4D97-AF65-F5344CB8AC3E}">
        <p14:creationId xmlns:p14="http://schemas.microsoft.com/office/powerpoint/2010/main" val="397958434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anim calcmode="lin" valueType="num">
                                      <p:cBhvr>
                                        <p:cTn id="8" dur="3000" fill="hold"/>
                                        <p:tgtEl>
                                          <p:spTgt spid="6"/>
                                        </p:tgtEl>
                                        <p:attrNameLst>
                                          <p:attrName>ppt_x</p:attrName>
                                        </p:attrNameLst>
                                      </p:cBhvr>
                                      <p:tavLst>
                                        <p:tav tm="0">
                                          <p:val>
                                            <p:strVal val="#ppt_x"/>
                                          </p:val>
                                        </p:tav>
                                        <p:tav tm="100000">
                                          <p:val>
                                            <p:strVal val="#ppt_x"/>
                                          </p:val>
                                        </p:tav>
                                      </p:tavLst>
                                    </p:anim>
                                    <p:anim calcmode="lin" valueType="num">
                                      <p:cBhvr>
                                        <p:cTn id="9" dur="3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anim calcmode="lin" valueType="num">
                                      <p:cBhvr>
                                        <p:cTn id="13" dur="3000" fill="hold"/>
                                        <p:tgtEl>
                                          <p:spTgt spid="3"/>
                                        </p:tgtEl>
                                        <p:attrNameLst>
                                          <p:attrName>ppt_x</p:attrName>
                                        </p:attrNameLst>
                                      </p:cBhvr>
                                      <p:tavLst>
                                        <p:tav tm="0">
                                          <p:val>
                                            <p:strVal val="#ppt_x"/>
                                          </p:val>
                                        </p:tav>
                                        <p:tav tm="100000">
                                          <p:val>
                                            <p:strVal val="#ppt_x"/>
                                          </p:val>
                                        </p:tav>
                                      </p:tavLst>
                                    </p:anim>
                                    <p:anim calcmode="lin" valueType="num">
                                      <p:cBhvr>
                                        <p:cTn id="14" dur="3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A cartoon of a child waving&#10;&#10;Description automatically generated">
            <a:extLst>
              <a:ext uri="{FF2B5EF4-FFF2-40B4-BE49-F238E27FC236}">
                <a16:creationId xmlns:a16="http://schemas.microsoft.com/office/drawing/2014/main" id="{2392AEA3-D24B-29DC-33CD-D420134C7AF0}"/>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4948245" y="2531719"/>
            <a:ext cx="1255776" cy="2928735"/>
          </a:xfrm>
          <a:prstGeom prst="rect">
            <a:avLst/>
          </a:prstGeom>
          <a:effectLst>
            <a:glow rad="127000">
              <a:schemeClr val="bg1">
                <a:alpha val="80000"/>
              </a:schemeClr>
            </a:glow>
          </a:effectLst>
        </p:spPr>
      </p:pic>
      <p:pic>
        <p:nvPicPr>
          <p:cNvPr id="10" name="Picture 1" descr="A cartoon of a child waving&#10;&#10;Description automatically generated">
            <a:extLst>
              <a:ext uri="{FF2B5EF4-FFF2-40B4-BE49-F238E27FC236}">
                <a16:creationId xmlns:a16="http://schemas.microsoft.com/office/drawing/2014/main" id="{0E68B220-AF0A-7C2C-3C3B-E5CECF5FA239}"/>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1880711" y="2545189"/>
            <a:ext cx="1740076" cy="3034470"/>
          </a:xfrm>
          <a:prstGeom prst="rect">
            <a:avLst/>
          </a:prstGeom>
          <a:effectLst>
            <a:glow rad="127000">
              <a:schemeClr val="bg1">
                <a:alpha val="80000"/>
              </a:schemeClr>
            </a:glow>
          </a:effectLst>
        </p:spPr>
      </p:pic>
      <p:pic>
        <p:nvPicPr>
          <p:cNvPr id="11" name="Picture 4" descr="A cartoon of a child waving&#10;&#10;Description automatically generated">
            <a:extLst>
              <a:ext uri="{FF2B5EF4-FFF2-40B4-BE49-F238E27FC236}">
                <a16:creationId xmlns:a16="http://schemas.microsoft.com/office/drawing/2014/main" id="{3A5F5F35-4D20-F5AB-E4FC-5E6A908F1D23}"/>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6208895" y="2630450"/>
            <a:ext cx="1270474" cy="2796153"/>
          </a:xfrm>
          <a:prstGeom prst="rect">
            <a:avLst/>
          </a:prstGeom>
          <a:effectLst>
            <a:glow rad="127000">
              <a:schemeClr val="bg1">
                <a:alpha val="80000"/>
              </a:schemeClr>
            </a:glow>
          </a:effectLst>
        </p:spPr>
      </p:pic>
      <p:pic>
        <p:nvPicPr>
          <p:cNvPr id="12" name="Picture 6" descr="A cartoon of a child waving&#10;&#10;Description automatically generated">
            <a:extLst>
              <a:ext uri="{FF2B5EF4-FFF2-40B4-BE49-F238E27FC236}">
                <a16:creationId xmlns:a16="http://schemas.microsoft.com/office/drawing/2014/main" id="{D0E469E6-58C2-E1EF-B946-B3AC7C2D15C5}"/>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9041070" y="2471482"/>
            <a:ext cx="1117929" cy="2988972"/>
          </a:xfrm>
          <a:prstGeom prst="rect">
            <a:avLst/>
          </a:prstGeom>
          <a:effectLst>
            <a:glow rad="127000">
              <a:schemeClr val="bg1">
                <a:alpha val="80000"/>
              </a:schemeClr>
            </a:glow>
          </a:effectLst>
        </p:spPr>
      </p:pic>
      <p:pic>
        <p:nvPicPr>
          <p:cNvPr id="13" name="Picture 2" descr="A cartoon of a child wearing glasses and a backpack&#10;&#10;Description automatically generated">
            <a:extLst>
              <a:ext uri="{FF2B5EF4-FFF2-40B4-BE49-F238E27FC236}">
                <a16:creationId xmlns:a16="http://schemas.microsoft.com/office/drawing/2014/main" id="{536EE742-5F15-79AC-2367-02BB9022D6EE}"/>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3441117" y="2545189"/>
            <a:ext cx="1321803" cy="2894217"/>
          </a:xfrm>
          <a:prstGeom prst="rect">
            <a:avLst/>
          </a:prstGeom>
          <a:effectLst>
            <a:glow rad="127000">
              <a:schemeClr val="bg1">
                <a:alpha val="80000"/>
              </a:schemeClr>
            </a:glow>
          </a:effectLst>
        </p:spPr>
      </p:pic>
      <p:pic>
        <p:nvPicPr>
          <p:cNvPr id="14" name="Picture 5" descr="A cartoon of a child waving&#10;&#10;Description automatically generated">
            <a:extLst>
              <a:ext uri="{FF2B5EF4-FFF2-40B4-BE49-F238E27FC236}">
                <a16:creationId xmlns:a16="http://schemas.microsoft.com/office/drawing/2014/main" id="{40A228DC-DA45-A17F-F050-C90F83FBD3A7}"/>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a:stretch/>
        </p:blipFill>
        <p:spPr>
          <a:xfrm flipH="1">
            <a:off x="7580397" y="2615614"/>
            <a:ext cx="1270474" cy="2844840"/>
          </a:xfrm>
          <a:prstGeom prst="rect">
            <a:avLst/>
          </a:prstGeom>
          <a:effectLst>
            <a:glow rad="127000">
              <a:schemeClr val="bg1">
                <a:alpha val="80000"/>
              </a:schemeClr>
            </a:glow>
          </a:effectLst>
        </p:spPr>
      </p:pic>
      <p:sp>
        <p:nvSpPr>
          <p:cNvPr id="15" name="TextBox 14">
            <a:extLst>
              <a:ext uri="{FF2B5EF4-FFF2-40B4-BE49-F238E27FC236}">
                <a16:creationId xmlns:a16="http://schemas.microsoft.com/office/drawing/2014/main" id="{4F3C75EC-4F2D-9E82-D1F0-657AFF7ACFBB}"/>
              </a:ext>
            </a:extLst>
          </p:cNvPr>
          <p:cNvSpPr txBox="1">
            <a:spLocks noGrp="1" noRot="1" noMove="1" noResize="1" noEditPoints="1" noAdjustHandles="1" noChangeArrowheads="1" noChangeShapeType="1"/>
          </p:cNvSpPr>
          <p:nvPr/>
        </p:nvSpPr>
        <p:spPr>
          <a:xfrm>
            <a:off x="2611735" y="695330"/>
            <a:ext cx="7184572" cy="1200329"/>
          </a:xfrm>
          <a:prstGeom prst="rect">
            <a:avLst/>
          </a:prstGeom>
          <a:noFill/>
        </p:spPr>
        <p:txBody>
          <a:bodyPr wrap="square" rtlCol="0">
            <a:spAutoFit/>
          </a:bodyPr>
          <a:lstStyle/>
          <a:p>
            <a:pPr algn="ctr"/>
            <a:r>
              <a:rPr lang="en-NZ" sz="7200" dirty="0">
                <a:solidFill>
                  <a:srgbClr val="002060"/>
                </a:solidFill>
                <a:latin typeface="Arial Rounded MT Bold" panose="020F0704030504030204" pitchFamily="34" charset="0"/>
              </a:rPr>
              <a:t>Any questions?</a:t>
            </a:r>
          </a:p>
        </p:txBody>
      </p:sp>
      <p:pic>
        <p:nvPicPr>
          <p:cNvPr id="18" name="Picture 17">
            <a:extLst>
              <a:ext uri="{FF2B5EF4-FFF2-40B4-BE49-F238E27FC236}">
                <a16:creationId xmlns:a16="http://schemas.microsoft.com/office/drawing/2014/main" id="{19250C56-5249-FD50-6A0A-39DC3B5AA730}"/>
              </a:ext>
            </a:extLst>
          </p:cNvPr>
          <p:cNvPicPr>
            <a:picLocks noGrp="1" noRot="1" noChangeAspect="1" noMove="1" noResize="1" noEditPoints="1" noAdjustHandles="1" noChangeArrowheads="1" noChangeShapeType="1" noCrop="1"/>
          </p:cNvPicPr>
          <p:nvPr/>
        </p:nvPicPr>
        <p:blipFill>
          <a:blip r:embed="rId9" cstate="screen">
            <a:extLst>
              <a:ext uri="{28A0092B-C50C-407E-A947-70E740481C1C}">
                <a14:useLocalDpi xmlns:a14="http://schemas.microsoft.com/office/drawing/2010/main"/>
              </a:ext>
            </a:extLst>
          </a:blip>
          <a:srcRect/>
          <a:stretch/>
        </p:blipFill>
        <p:spPr>
          <a:xfrm>
            <a:off x="311952" y="6300743"/>
            <a:ext cx="1848327" cy="381204"/>
          </a:xfrm>
          <a:prstGeom prst="rect">
            <a:avLst/>
          </a:prstGeom>
        </p:spPr>
      </p:pic>
      <p:pic>
        <p:nvPicPr>
          <p:cNvPr id="19" name="Picture 18">
            <a:extLst>
              <a:ext uri="{FF2B5EF4-FFF2-40B4-BE49-F238E27FC236}">
                <a16:creationId xmlns:a16="http://schemas.microsoft.com/office/drawing/2014/main" id="{10BD8EE2-1EBB-FF44-10B3-E124B5000A1E}"/>
              </a:ext>
            </a:extLst>
          </p:cNvPr>
          <p:cNvPicPr>
            <a:picLocks noGrp="1" noRot="1" noChangeAspect="1" noMove="1" noResize="1" noEditPoints="1" noAdjustHandles="1" noChangeArrowheads="1" noChangeShapeType="1" noCrop="1"/>
          </p:cNvPicPr>
          <p:nvPr/>
        </p:nvPicPr>
        <p:blipFill>
          <a:blip r:embed="rId10" cstate="screen">
            <a:extLst>
              <a:ext uri="{28A0092B-C50C-407E-A947-70E740481C1C}">
                <a14:useLocalDpi xmlns:a14="http://schemas.microsoft.com/office/drawing/2010/main"/>
              </a:ext>
            </a:extLst>
          </a:blip>
          <a:srcRect/>
          <a:stretch/>
        </p:blipFill>
        <p:spPr>
          <a:xfrm>
            <a:off x="10571208" y="6267603"/>
            <a:ext cx="1308840" cy="393238"/>
          </a:xfrm>
          <a:prstGeom prst="rect">
            <a:avLst/>
          </a:prstGeom>
        </p:spPr>
      </p:pic>
    </p:spTree>
    <p:extLst>
      <p:ext uri="{BB962C8B-B14F-4D97-AF65-F5344CB8AC3E}">
        <p14:creationId xmlns:p14="http://schemas.microsoft.com/office/powerpoint/2010/main" val="23974216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00"/>
                                  </p:stCondLst>
                                  <p:childTnLst>
                                    <p:animMotion origin="layout" path="M 0.00143 0.00301 L -0.00065 -0.04259 L 0.00143 -0.00671 L 0.00143 -0.03519 L 0.00143 -0.00671 L 0.00143 -0.02361 L 0.00143 0.00301 Z " pathEditMode="relative" ptsTypes="AAAAAAA">
                                      <p:cBhvr>
                                        <p:cTn id="6" dur="3000" fill="hold"/>
                                        <p:tgtEl>
                                          <p:spTgt spid="10"/>
                                        </p:tgtEl>
                                        <p:attrNameLst>
                                          <p:attrName>ppt_x</p:attrName>
                                          <p:attrName>ppt_y</p:attrName>
                                        </p:attrNameLst>
                                      </p:cBhvr>
                                    </p:animMotion>
                                  </p:childTnLst>
                                </p:cTn>
                              </p:par>
                              <p:par>
                                <p:cTn id="7" presetID="0" presetClass="path" presetSubtype="0" accel="50000" decel="50000" fill="hold" nodeType="withEffect">
                                  <p:stCondLst>
                                    <p:cond delay="200"/>
                                  </p:stCondLst>
                                  <p:childTnLst>
                                    <p:animMotion origin="layout" path="M 0.00143 0.00301 L -0.00065 -0.04259 L 0.00143 -0.00671 L 0.00143 -0.03519 L 0.00143 -0.00671 L 0.00143 -0.02361 L 0.00143 0.00301 Z " pathEditMode="relative" ptsTypes="AAAAAAA">
                                      <p:cBhvr>
                                        <p:cTn id="8" dur="3000" fill="hold"/>
                                        <p:tgtEl>
                                          <p:spTgt spid="9"/>
                                        </p:tgtEl>
                                        <p:attrNameLst>
                                          <p:attrName>ppt_x</p:attrName>
                                          <p:attrName>ppt_y</p:attrName>
                                        </p:attrNameLst>
                                      </p:cBhvr>
                                    </p:animMotion>
                                  </p:childTnLst>
                                </p:cTn>
                              </p:par>
                              <p:par>
                                <p:cTn id="9" presetID="0" presetClass="path" presetSubtype="0" accel="50000" decel="50000" fill="hold" nodeType="withEffect">
                                  <p:stCondLst>
                                    <p:cond delay="50"/>
                                  </p:stCondLst>
                                  <p:childTnLst>
                                    <p:animMotion origin="layout" path="M 0.00143 0.00301 L -0.00065 -0.04259 L 0.00143 -0.00671 L 0.00143 -0.03519 L 0.00143 -0.00671 L 0.00143 -0.02361 L 0.00143 0.00301 Z " pathEditMode="relative" ptsTypes="AAAAAAA">
                                      <p:cBhvr>
                                        <p:cTn id="10" dur="3000" fill="hold"/>
                                        <p:tgtEl>
                                          <p:spTgt spid="11"/>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0143 0.00301 L -0.00065 -0.04259 L 0.00143 -0.00671 L 0.00143 -0.03519 L 0.00143 -0.00671 L 0.00143 -0.02361 L 0.00143 0.00301 Z " pathEditMode="relative" ptsTypes="AAAAAAA">
                                      <p:cBhvr>
                                        <p:cTn id="12" dur="3000" fill="hold"/>
                                        <p:tgtEl>
                                          <p:spTgt spid="14"/>
                                        </p:tgtEl>
                                        <p:attrNameLst>
                                          <p:attrName>ppt_x</p:attrName>
                                          <p:attrName>ppt_y</p:attrName>
                                        </p:attrNameLst>
                                      </p:cBhvr>
                                    </p:animMotion>
                                  </p:childTnLst>
                                </p:cTn>
                              </p:par>
                              <p:par>
                                <p:cTn id="13" presetID="0" presetClass="path" presetSubtype="0" accel="50000" decel="50000" fill="hold" nodeType="withEffect">
                                  <p:stCondLst>
                                    <p:cond delay="250"/>
                                  </p:stCondLst>
                                  <p:childTnLst>
                                    <p:animMotion origin="layout" path="M 0.00143 0.00301 L -0.00065 -0.04259 L 0.00143 -0.00671 L 0.00143 -0.03519 L 0.00143 -0.00671 L 0.00143 -0.02361 L 0.00143 0.00301 Z " pathEditMode="relative" ptsTypes="AAAAAAA">
                                      <p:cBhvr>
                                        <p:cTn id="14" dur="3000" fill="hold"/>
                                        <p:tgtEl>
                                          <p:spTgt spid="12"/>
                                        </p:tgtEl>
                                        <p:attrNameLst>
                                          <p:attrName>ppt_x</p:attrName>
                                          <p:attrName>ppt_y</p:attrName>
                                        </p:attrNameLst>
                                      </p:cBhvr>
                                    </p:animMotion>
                                  </p:childTnLst>
                                </p:cTn>
                              </p:par>
                              <p:par>
                                <p:cTn id="15" presetID="0" presetClass="path" presetSubtype="0" accel="50000" decel="50000" fill="hold" nodeType="withEffect">
                                  <p:stCondLst>
                                    <p:cond delay="150"/>
                                  </p:stCondLst>
                                  <p:childTnLst>
                                    <p:animMotion origin="layout" path="M 0.00143 0.00301 L -0.00065 -0.04259 L 0.00143 -0.00671 L 0.00143 -0.03519 L 0.00143 -0.00671 L 0.00143 -0.02361 L 0.00143 0.00301 Z " pathEditMode="relative" ptsTypes="AAAAAAA">
                                      <p:cBhvr>
                                        <p:cTn id="16" dur="3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4" name="Rail Corridor" descr="A collage of different pictures of trains&#10;&#10;Description automatically generated">
            <a:extLst>
              <a:ext uri="{FF2B5EF4-FFF2-40B4-BE49-F238E27FC236}">
                <a16:creationId xmlns:a16="http://schemas.microsoft.com/office/drawing/2014/main" id="{588D7814-4754-D40F-BC33-652C207637F5}"/>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1560352" y="246720"/>
            <a:ext cx="8831522" cy="6233776"/>
          </a:xfrm>
          <a:prstGeom prst="rect">
            <a:avLst/>
          </a:prstGeom>
        </p:spPr>
      </p:pic>
    </p:spTree>
    <p:extLst>
      <p:ext uri="{BB962C8B-B14F-4D97-AF65-F5344CB8AC3E}">
        <p14:creationId xmlns:p14="http://schemas.microsoft.com/office/powerpoint/2010/main" val="30016075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Picture 1" descr="A grass field with trees and a road&#10;&#10;Description automatically generated">
            <a:extLst>
              <a:ext uri="{FF2B5EF4-FFF2-40B4-BE49-F238E27FC236}">
                <a16:creationId xmlns:a16="http://schemas.microsoft.com/office/drawing/2014/main" id="{72325442-F9A4-AFCB-CFF0-F5AA1EDAA3EA}"/>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4180114" y="307777"/>
            <a:ext cx="7866728" cy="6394206"/>
          </a:xfrm>
          <a:prstGeom prst="rect">
            <a:avLst/>
          </a:prstGeom>
          <a:ln w="38100">
            <a:solidFill>
              <a:srgbClr val="73ABFE"/>
            </a:solidFill>
          </a:ln>
        </p:spPr>
      </p:pic>
      <p:pic>
        <p:nvPicPr>
          <p:cNvPr id="3" name="Foot 1" descr="An orange and black rectangle&#10;&#10;Description automatically generated">
            <a:extLst>
              <a:ext uri="{FF2B5EF4-FFF2-40B4-BE49-F238E27FC236}">
                <a16:creationId xmlns:a16="http://schemas.microsoft.com/office/drawing/2014/main" id="{AB8FD886-0176-9D9D-1340-4D7B79AF0AF2}"/>
              </a:ext>
            </a:extLst>
          </p:cNvPr>
          <p:cNvPicPr>
            <a:picLocks noGrp="1" noRot="1" noChangeAspect="1" noMove="1" noResize="1" noEditPoints="1" noAdjustHandles="1" noChangeArrowheads="1" noChangeShapeType="1" noCrop="1"/>
          </p:cNvPicPr>
          <p:nvPr/>
        </p:nvPicPr>
        <p:blipFill>
          <a:blip r:embed="rId4" cstate="screen">
            <a:extLst>
              <a:ext uri="{BEBA8EAE-BF5A-486C-A8C5-ECC9F3942E4B}">
                <a14:imgProps xmlns:a14="http://schemas.microsoft.com/office/drawing/2010/main">
                  <a14:imgLayer r:embed="rId5">
                    <a14:imgEffect>
                      <a14:colorTemperature colorTemp="72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rot="20781435">
            <a:off x="10840381" y="4761598"/>
            <a:ext cx="299181" cy="151892"/>
          </a:xfrm>
          <a:prstGeom prst="rect">
            <a:avLst/>
          </a:prstGeom>
          <a:effectLst>
            <a:glow rad="38100">
              <a:schemeClr val="bg1"/>
            </a:glow>
          </a:effectLst>
        </p:spPr>
      </p:pic>
      <p:pic>
        <p:nvPicPr>
          <p:cNvPr id="4" name="Foot 2" descr="An orange and black rectangle&#10;&#10;Description automatically generated">
            <a:extLst>
              <a:ext uri="{FF2B5EF4-FFF2-40B4-BE49-F238E27FC236}">
                <a16:creationId xmlns:a16="http://schemas.microsoft.com/office/drawing/2014/main" id="{C2685A6D-C887-99D5-0B98-94E6AA2F5ACE}"/>
              </a:ext>
            </a:extLst>
          </p:cNvPr>
          <p:cNvPicPr>
            <a:picLocks noGrp="1" noRot="1" noChangeAspect="1" noMove="1" noResize="1" noEditPoints="1" noAdjustHandles="1" noChangeArrowheads="1" noChangeShapeType="1" noCrop="1"/>
          </p:cNvPicPr>
          <p:nvPr/>
        </p:nvPicPr>
        <p:blipFill>
          <a:blip r:embed="rId6" cstate="screen">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rot="20307064" flipV="1">
            <a:off x="10501286" y="5002955"/>
            <a:ext cx="299181" cy="151892"/>
          </a:xfrm>
          <a:prstGeom prst="rect">
            <a:avLst/>
          </a:prstGeom>
          <a:effectLst>
            <a:glow rad="38100">
              <a:schemeClr val="bg1"/>
            </a:glow>
          </a:effectLst>
        </p:spPr>
      </p:pic>
      <p:pic>
        <p:nvPicPr>
          <p:cNvPr id="5" name="Foot 3" descr="An orange and black rectangle&#10;&#10;Description automatically generated">
            <a:extLst>
              <a:ext uri="{FF2B5EF4-FFF2-40B4-BE49-F238E27FC236}">
                <a16:creationId xmlns:a16="http://schemas.microsoft.com/office/drawing/2014/main" id="{E5DBF443-5CE8-63C3-2A5F-D35481E42690}"/>
              </a:ext>
            </a:extLst>
          </p:cNvPr>
          <p:cNvPicPr>
            <a:picLocks noGrp="1" noRot="1" noChangeAspect="1" noMove="1" noResize="1" noEditPoints="1" noAdjustHandles="1" noChangeArrowheads="1" noChangeShapeType="1" noCrop="1"/>
          </p:cNvPicPr>
          <p:nvPr/>
        </p:nvPicPr>
        <p:blipFill>
          <a:blip r:embed="rId7" cstate="screen">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rot="20183514">
            <a:off x="10006165" y="4862183"/>
            <a:ext cx="359019" cy="182272"/>
          </a:xfrm>
          <a:prstGeom prst="rect">
            <a:avLst/>
          </a:prstGeom>
          <a:effectLst>
            <a:glow rad="38100">
              <a:schemeClr val="bg1"/>
            </a:glow>
          </a:effectLst>
        </p:spPr>
      </p:pic>
      <p:pic>
        <p:nvPicPr>
          <p:cNvPr id="6" name="Foot 4" descr="An orange and black rectangle&#10;&#10;Description automatically generated">
            <a:extLst>
              <a:ext uri="{FF2B5EF4-FFF2-40B4-BE49-F238E27FC236}">
                <a16:creationId xmlns:a16="http://schemas.microsoft.com/office/drawing/2014/main" id="{8D26F629-D871-0FDD-B17A-F106902E2575}"/>
              </a:ext>
            </a:extLst>
          </p:cNvPr>
          <p:cNvPicPr>
            <a:picLocks noGrp="1" noRot="1" noChangeAspect="1" noMove="1" noResize="1" noEditPoints="1" noAdjustHandles="1" noChangeArrowheads="1" noChangeShapeType="1" noCrop="1"/>
          </p:cNvPicPr>
          <p:nvPr/>
        </p:nvPicPr>
        <p:blipFill>
          <a:blip r:embed="rId9" cstate="screen">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a:ext>
            </a:extLst>
          </a:blip>
          <a:stretch>
            <a:fillRect/>
          </a:stretch>
        </p:blipFill>
        <p:spPr>
          <a:xfrm rot="20307064" flipV="1">
            <a:off x="9642771" y="5185162"/>
            <a:ext cx="388936" cy="197460"/>
          </a:xfrm>
          <a:prstGeom prst="rect">
            <a:avLst/>
          </a:prstGeom>
          <a:effectLst>
            <a:glow rad="38100">
              <a:schemeClr val="bg1"/>
            </a:glow>
          </a:effectLst>
        </p:spPr>
      </p:pic>
      <p:pic>
        <p:nvPicPr>
          <p:cNvPr id="7" name="Foot 5" descr="An orange and black rectangle&#10;&#10;Description automatically generated">
            <a:extLst>
              <a:ext uri="{FF2B5EF4-FFF2-40B4-BE49-F238E27FC236}">
                <a16:creationId xmlns:a16="http://schemas.microsoft.com/office/drawing/2014/main" id="{F8BFA420-5A6A-4CD1-FE9A-94009C5C9DEF}"/>
              </a:ext>
            </a:extLst>
          </p:cNvPr>
          <p:cNvPicPr>
            <a:picLocks noGrp="1" noRot="1" noChangeAspect="1" noMove="1" noResize="1" noEditPoints="1" noAdjustHandles="1" noChangeArrowheads="1" noChangeShapeType="1" noCrop="1"/>
          </p:cNvPicPr>
          <p:nvPr/>
        </p:nvPicPr>
        <p:blipFill>
          <a:blip r:embed="rId11" cstate="screen">
            <a:duotone>
              <a:prstClr val="black"/>
              <a:srgbClr val="00B050">
                <a:tint val="45000"/>
                <a:satMod val="400000"/>
              </a:srgbClr>
            </a:duotone>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a:ext>
            </a:extLst>
          </a:blip>
          <a:stretch>
            <a:fillRect/>
          </a:stretch>
        </p:blipFill>
        <p:spPr>
          <a:xfrm rot="20709514">
            <a:off x="9052768" y="5067352"/>
            <a:ext cx="418855" cy="212650"/>
          </a:xfrm>
          <a:prstGeom prst="rect">
            <a:avLst/>
          </a:prstGeom>
          <a:effectLst>
            <a:glow rad="38100">
              <a:schemeClr val="bg1"/>
            </a:glow>
          </a:effectLst>
        </p:spPr>
      </p:pic>
      <p:pic>
        <p:nvPicPr>
          <p:cNvPr id="8" name="Foot 6" descr="An orange and black rectangle&#10;&#10;Description automatically generated">
            <a:extLst>
              <a:ext uri="{FF2B5EF4-FFF2-40B4-BE49-F238E27FC236}">
                <a16:creationId xmlns:a16="http://schemas.microsoft.com/office/drawing/2014/main" id="{F9460078-97DC-3042-3CF3-73023029C4C2}"/>
              </a:ext>
            </a:extLst>
          </p:cNvPr>
          <p:cNvPicPr>
            <a:picLocks noGrp="1" noRot="1" noChangeAspect="1" noMove="1" noResize="1" noEditPoints="1" noAdjustHandles="1" noChangeArrowheads="1" noChangeShapeType="1" noCrop="1"/>
          </p:cNvPicPr>
          <p:nvPr/>
        </p:nvPicPr>
        <p:blipFill>
          <a:blip r:embed="rId13" cstate="screen">
            <a:duotone>
              <a:prstClr val="black"/>
              <a:srgbClr val="00B0F0">
                <a:tint val="45000"/>
                <a:satMod val="400000"/>
              </a:srgbClr>
            </a:duotone>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rot="20689338" flipV="1">
            <a:off x="8576688" y="5403372"/>
            <a:ext cx="448773" cy="227838"/>
          </a:xfrm>
          <a:prstGeom prst="rect">
            <a:avLst/>
          </a:prstGeom>
          <a:effectLst>
            <a:glow rad="38100">
              <a:schemeClr val="bg1"/>
            </a:glow>
          </a:effectLst>
        </p:spPr>
      </p:pic>
      <p:pic>
        <p:nvPicPr>
          <p:cNvPr id="9" name="Foot 7" descr="An orange and black rectangle&#10;&#10;Description automatically generated">
            <a:extLst>
              <a:ext uri="{FF2B5EF4-FFF2-40B4-BE49-F238E27FC236}">
                <a16:creationId xmlns:a16="http://schemas.microsoft.com/office/drawing/2014/main" id="{AC62B8F3-64B1-C0A5-AF51-BF70C1926203}"/>
              </a:ext>
            </a:extLst>
          </p:cNvPr>
          <p:cNvPicPr>
            <a:picLocks noGrp="1" noRot="1" noChangeAspect="1" noMove="1" noResize="1" noEditPoints="1" noAdjustHandles="1" noChangeArrowheads="1" noChangeShapeType="1" noCrop="1"/>
          </p:cNvPicPr>
          <p:nvPr/>
        </p:nvPicPr>
        <p:blipFill>
          <a:blip r:embed="rId15" cstate="screen">
            <a:duotone>
              <a:prstClr val="black"/>
              <a:srgbClr val="0070C0">
                <a:tint val="45000"/>
                <a:satMod val="400000"/>
              </a:srgbClr>
            </a:duotone>
            <a:extLst>
              <a:ext uri="{BEBA8EAE-BF5A-486C-A8C5-ECC9F3942E4B}">
                <a14:imgProps xmlns:a14="http://schemas.microsoft.com/office/drawing/2010/main">
                  <a14:imgLayer r:embed="rId16">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rot="21254312">
            <a:off x="7945647" y="5197091"/>
            <a:ext cx="478691" cy="243028"/>
          </a:xfrm>
          <a:prstGeom prst="rect">
            <a:avLst/>
          </a:prstGeom>
          <a:effectLst>
            <a:glow rad="38100">
              <a:schemeClr val="bg1"/>
            </a:glow>
          </a:effectLst>
        </p:spPr>
      </p:pic>
      <p:pic>
        <p:nvPicPr>
          <p:cNvPr id="10" name="Foot 8" descr="An orange and black rectangle&#10;&#10;Description automatically generated">
            <a:extLst>
              <a:ext uri="{FF2B5EF4-FFF2-40B4-BE49-F238E27FC236}">
                <a16:creationId xmlns:a16="http://schemas.microsoft.com/office/drawing/2014/main" id="{F010A91A-7C30-C9DE-6A4A-7C6FD7BF07DD}"/>
              </a:ext>
            </a:extLst>
          </p:cNvPr>
          <p:cNvPicPr>
            <a:picLocks noGrp="1" noRot="1" noChangeAspect="1" noMove="1" noResize="1" noEditPoints="1" noAdjustHandles="1" noChangeArrowheads="1" noChangeShapeType="1" noCrop="1"/>
          </p:cNvPicPr>
          <p:nvPr/>
        </p:nvPicPr>
        <p:blipFill>
          <a:blip r:embed="rId17" cstate="screen">
            <a:duotone>
              <a:prstClr val="black"/>
              <a:srgbClr val="8109DF">
                <a:tint val="45000"/>
                <a:satMod val="400000"/>
              </a:srgbClr>
            </a:duotone>
            <a:extLst>
              <a:ext uri="{BEBA8EAE-BF5A-486C-A8C5-ECC9F3942E4B}">
                <a14:imgProps xmlns:a14="http://schemas.microsoft.com/office/drawing/2010/main">
                  <a14:imgLayer r:embed="rId18">
                    <a14:imgEffect>
                      <a14:brightnessContrast bright="40000"/>
                    </a14:imgEffect>
                  </a14:imgLayer>
                </a14:imgProps>
              </a:ext>
              <a:ext uri="{28A0092B-C50C-407E-A947-70E740481C1C}">
                <a14:useLocalDpi xmlns:a14="http://schemas.microsoft.com/office/drawing/2010/main"/>
              </a:ext>
            </a:extLst>
          </a:blip>
          <a:stretch>
            <a:fillRect/>
          </a:stretch>
        </p:blipFill>
        <p:spPr>
          <a:xfrm rot="20307064" flipV="1">
            <a:off x="7440609" y="5556875"/>
            <a:ext cx="508609" cy="258218"/>
          </a:xfrm>
          <a:prstGeom prst="rect">
            <a:avLst/>
          </a:prstGeom>
          <a:effectLst>
            <a:glow rad="38100">
              <a:schemeClr val="bg1"/>
            </a:glow>
          </a:effectLst>
        </p:spPr>
      </p:pic>
      <p:pic>
        <p:nvPicPr>
          <p:cNvPr id="11" name="Foot 9" descr="An orange and black rectangle&#10;&#10;Description automatically generated">
            <a:extLst>
              <a:ext uri="{FF2B5EF4-FFF2-40B4-BE49-F238E27FC236}">
                <a16:creationId xmlns:a16="http://schemas.microsoft.com/office/drawing/2014/main" id="{E766AB62-93DD-D0CD-0F04-09E741B50DB3}"/>
              </a:ext>
            </a:extLst>
          </p:cNvPr>
          <p:cNvPicPr>
            <a:picLocks noGrp="1" noRot="1" noChangeAspect="1" noMove="1" noResize="1" noEditPoints="1" noAdjustHandles="1" noChangeArrowheads="1" noChangeShapeType="1" noCrop="1"/>
          </p:cNvPicPr>
          <p:nvPr/>
        </p:nvPicPr>
        <p:blipFill>
          <a:blip r:embed="rId19" cstate="screen">
            <a:duotone>
              <a:prstClr val="black"/>
              <a:srgbClr val="FF00FF">
                <a:tint val="45000"/>
                <a:satMod val="400000"/>
              </a:srgbClr>
            </a:duotone>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rot="21408031">
            <a:off x="6762176" y="5265583"/>
            <a:ext cx="538527" cy="273407"/>
          </a:xfrm>
          <a:prstGeom prst="rect">
            <a:avLst/>
          </a:prstGeom>
          <a:effectLst>
            <a:glow rad="38100">
              <a:schemeClr val="bg1"/>
            </a:glow>
          </a:effectLst>
        </p:spPr>
      </p:pic>
      <p:pic>
        <p:nvPicPr>
          <p:cNvPr id="12" name="Foot 10" descr="An orange and black rectangle&#10;&#10;Description automatically generated">
            <a:extLst>
              <a:ext uri="{FF2B5EF4-FFF2-40B4-BE49-F238E27FC236}">
                <a16:creationId xmlns:a16="http://schemas.microsoft.com/office/drawing/2014/main" id="{F0379A96-7EAB-C951-EE6E-97C6905B6F85}"/>
              </a:ext>
            </a:extLst>
          </p:cNvPr>
          <p:cNvPicPr>
            <a:picLocks noGrp="1" noRot="1" noChangeAspect="1" noMove="1" noResize="1" noEditPoints="1" noAdjustHandles="1" noChangeArrowheads="1" noChangeShapeType="1" noCrop="1"/>
          </p:cNvPicPr>
          <p:nvPr/>
        </p:nvPicPr>
        <p:blipFill>
          <a:blip r:embed="rId21" cstate="screen">
            <a:duotone>
              <a:prstClr val="black"/>
              <a:srgbClr val="FF00FF">
                <a:tint val="45000"/>
                <a:satMod val="400000"/>
              </a:srgbClr>
            </a:duotone>
            <a:extLst>
              <a:ext uri="{BEBA8EAE-BF5A-486C-A8C5-ECC9F3942E4B}">
                <a14:imgProps xmlns:a14="http://schemas.microsoft.com/office/drawing/2010/main">
                  <a14:imgLayer r:embed="rId22">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rot="20610470" flipV="1">
            <a:off x="6326309" y="5760733"/>
            <a:ext cx="568445" cy="288596"/>
          </a:xfrm>
          <a:prstGeom prst="rect">
            <a:avLst/>
          </a:prstGeom>
          <a:effectLst>
            <a:glow rad="38100">
              <a:schemeClr val="bg1"/>
            </a:glow>
          </a:effectLst>
        </p:spPr>
      </p:pic>
      <p:pic>
        <p:nvPicPr>
          <p:cNvPr id="13" name="Girl">
            <a:extLst>
              <a:ext uri="{FF2B5EF4-FFF2-40B4-BE49-F238E27FC236}">
                <a16:creationId xmlns:a16="http://schemas.microsoft.com/office/drawing/2014/main" id="{8D8AD1FE-8421-D5DE-FA4F-C836B49C30D8}"/>
              </a:ext>
            </a:extLst>
          </p:cNvPr>
          <p:cNvPicPr>
            <a:picLocks noGrp="1" noRot="1" noChangeAspect="1" noMove="1" noResize="1" noEditPoints="1" noAdjustHandles="1" noChangeArrowheads="1" noChangeShapeType="1" noCrop="1"/>
          </p:cNvPicPr>
          <p:nvPr/>
        </p:nvPicPr>
        <p:blipFill rotWithShape="1">
          <a:blip r:embed="rId23" cstate="screen">
            <a:extLst>
              <a:ext uri="{BEBA8EAE-BF5A-486C-A8C5-ECC9F3942E4B}">
                <a14:imgProps xmlns:a14="http://schemas.microsoft.com/office/drawing/2010/main">
                  <a14:imgLayer r:embed="rId24">
                    <a14:imgEffect>
                      <a14:saturation sat="68000"/>
                    </a14:imgEffect>
                    <a14:imgEffect>
                      <a14:brightnessContrast bright="17000" contrast="14000"/>
                    </a14:imgEffect>
                  </a14:imgLayer>
                </a14:imgProps>
              </a:ext>
              <a:ext uri="{28A0092B-C50C-407E-A947-70E740481C1C}">
                <a14:useLocalDpi xmlns:a14="http://schemas.microsoft.com/office/drawing/2010/main"/>
              </a:ext>
            </a:extLst>
          </a:blip>
          <a:srcRect l="33235" t="12940" r="34297" b="10282"/>
          <a:stretch/>
        </p:blipFill>
        <p:spPr>
          <a:xfrm>
            <a:off x="5015077" y="3376748"/>
            <a:ext cx="1231538" cy="2912316"/>
          </a:xfrm>
          <a:prstGeom prst="rect">
            <a:avLst/>
          </a:prstGeom>
          <a:effectLst>
            <a:glow rad="50800">
              <a:schemeClr val="bg1"/>
            </a:glow>
            <a:outerShdw blurRad="419100" sx="1000" sy="1000" rotWithShape="0">
              <a:prstClr val="black">
                <a:alpha val="49000"/>
              </a:prstClr>
            </a:outerShdw>
          </a:effectLst>
        </p:spPr>
      </p:pic>
      <p:sp>
        <p:nvSpPr>
          <p:cNvPr id="14" name="TextBox 13">
            <a:extLst>
              <a:ext uri="{FF2B5EF4-FFF2-40B4-BE49-F238E27FC236}">
                <a16:creationId xmlns:a16="http://schemas.microsoft.com/office/drawing/2014/main" id="{6041DDDD-9C10-6832-C0CF-6754E62E90C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dirty="0">
                <a:solidFill>
                  <a:schemeClr val="bg2">
                    <a:lumMod val="50000"/>
                  </a:schemeClr>
                </a:solidFill>
                <a:latin typeface="Arial Rounded MT Bold" panose="020F0704030504030204" pitchFamily="34" charset="0"/>
              </a:rPr>
              <a:t>Flaticons by pikepicture</a:t>
            </a:r>
          </a:p>
        </p:txBody>
      </p:sp>
      <p:sp>
        <p:nvSpPr>
          <p:cNvPr id="15" name="Never walk...">
            <a:extLst>
              <a:ext uri="{FF2B5EF4-FFF2-40B4-BE49-F238E27FC236}">
                <a16:creationId xmlns:a16="http://schemas.microsoft.com/office/drawing/2014/main" id="{ED99C70A-9269-C5A9-8766-82AFA088381B}"/>
              </a:ext>
            </a:extLst>
          </p:cNvPr>
          <p:cNvSpPr txBox="1">
            <a:spLocks noGrp="1" noRot="1" noMove="1" noResize="1" noEditPoints="1" noAdjustHandles="1" noChangeArrowheads="1" noChangeShapeType="1"/>
          </p:cNvSpPr>
          <p:nvPr/>
        </p:nvSpPr>
        <p:spPr>
          <a:xfrm>
            <a:off x="145158" y="307777"/>
            <a:ext cx="3869800" cy="1971189"/>
          </a:xfrm>
          <a:prstGeom prst="rect">
            <a:avLst/>
          </a:prstGeom>
          <a:solidFill>
            <a:schemeClr val="bg1"/>
          </a:solidFill>
          <a:ln w="38100">
            <a:solidFill>
              <a:schemeClr val="accent5"/>
            </a:solidFill>
          </a:ln>
        </p:spPr>
        <p:txBody>
          <a:bodyPr wrap="square" anchor="ctr" anchorCtr="0">
            <a:noAutofit/>
          </a:bodyPr>
          <a:lstStyle/>
          <a:p>
            <a:pPr algn="ctr"/>
            <a:r>
              <a:rPr lang="en-US" sz="4000" dirty="0">
                <a:solidFill>
                  <a:srgbClr val="FF0000"/>
                </a:solidFill>
                <a:effectLst/>
                <a:latin typeface="Arial Rounded MT Bold" panose="020F0704030504030204" pitchFamily="34" charset="0"/>
              </a:rPr>
              <a:t>Never</a:t>
            </a:r>
            <a:r>
              <a:rPr lang="en-US" sz="4000" dirty="0">
                <a:effectLst/>
                <a:latin typeface="Arial Rounded MT Bold" panose="020F0704030504030204" pitchFamily="34" charset="0"/>
              </a:rPr>
              <a:t> walk near the track.</a:t>
            </a:r>
          </a:p>
        </p:txBody>
      </p:sp>
      <p:sp>
        <p:nvSpPr>
          <p:cNvPr id="16" name="You must...">
            <a:extLst>
              <a:ext uri="{FF2B5EF4-FFF2-40B4-BE49-F238E27FC236}">
                <a16:creationId xmlns:a16="http://schemas.microsoft.com/office/drawing/2014/main" id="{04E6AC6F-82D3-A97C-6D6B-B23D732140D0}"/>
              </a:ext>
            </a:extLst>
          </p:cNvPr>
          <p:cNvSpPr txBox="1">
            <a:spLocks noGrp="1" noRot="1" noMove="1" noResize="1" noEditPoints="1" noAdjustHandles="1" noChangeArrowheads="1" noChangeShapeType="1"/>
          </p:cNvSpPr>
          <p:nvPr/>
        </p:nvSpPr>
        <p:spPr>
          <a:xfrm>
            <a:off x="153301" y="2475914"/>
            <a:ext cx="3869800" cy="4226069"/>
          </a:xfrm>
          <a:prstGeom prst="rect">
            <a:avLst/>
          </a:prstGeom>
          <a:solidFill>
            <a:schemeClr val="bg1"/>
          </a:solidFill>
          <a:ln w="38100">
            <a:solidFill>
              <a:schemeClr val="accent6"/>
            </a:solidFill>
          </a:ln>
        </p:spPr>
        <p:txBody>
          <a:bodyPr wrap="square" anchor="ctr" anchorCtr="0">
            <a:noAutofit/>
          </a:bodyPr>
          <a:lstStyle/>
          <a:p>
            <a:pPr algn="ctr"/>
            <a:r>
              <a:rPr lang="en-US" sz="3800" dirty="0">
                <a:effectLst/>
                <a:latin typeface="Arial Rounded MT Bold" panose="020F0704030504030204" pitchFamily="34" charset="0"/>
                <a:cs typeface="Arial Bold" panose="020B0704020202020204" pitchFamily="34" charset="0"/>
              </a:rPr>
              <a:t>You must be </a:t>
            </a:r>
          </a:p>
          <a:p>
            <a:pPr algn="ctr"/>
            <a:r>
              <a:rPr lang="en-US" sz="3800" dirty="0">
                <a:effectLst/>
                <a:latin typeface="Arial Rounded MT Bold" panose="020F0704030504030204" pitchFamily="34" charset="0"/>
                <a:cs typeface="Arial Bold" panose="020B0704020202020204" pitchFamily="34" charset="0"/>
              </a:rPr>
              <a:t>at least</a:t>
            </a:r>
          </a:p>
          <a:p>
            <a:pPr algn="ctr"/>
            <a:r>
              <a:rPr lang="en-US" sz="3800" dirty="0">
                <a:solidFill>
                  <a:srgbClr val="FF0000"/>
                </a:solidFill>
                <a:effectLst/>
                <a:latin typeface="Arial Rounded MT Bold" panose="020F0704030504030204" pitchFamily="34" charset="0"/>
                <a:cs typeface="Arial Bold" panose="020B0704020202020204" pitchFamily="34" charset="0"/>
              </a:rPr>
              <a:t>5 </a:t>
            </a:r>
            <a:r>
              <a:rPr lang="en-US" sz="3800" dirty="0" err="1">
                <a:solidFill>
                  <a:srgbClr val="FF0000"/>
                </a:solidFill>
                <a:effectLst/>
                <a:latin typeface="Arial Rounded MT Bold" panose="020F0704030504030204" pitchFamily="34" charset="0"/>
                <a:cs typeface="Arial Bold" panose="020B0704020202020204" pitchFamily="34" charset="0"/>
              </a:rPr>
              <a:t>metres</a:t>
            </a:r>
            <a:r>
              <a:rPr lang="en-US" sz="3800" dirty="0">
                <a:solidFill>
                  <a:srgbClr val="FF0000"/>
                </a:solidFill>
                <a:effectLst/>
                <a:latin typeface="Arial Rounded MT Bold" panose="020F0704030504030204" pitchFamily="34" charset="0"/>
                <a:cs typeface="Arial Bold" panose="020B0704020202020204" pitchFamily="34" charset="0"/>
              </a:rPr>
              <a:t> </a:t>
            </a:r>
          </a:p>
          <a:p>
            <a:pPr algn="ctr"/>
            <a:r>
              <a:rPr lang="en-US" sz="3800" dirty="0">
                <a:effectLst/>
                <a:latin typeface="Arial Rounded MT Bold" panose="020F0704030504030204" pitchFamily="34" charset="0"/>
                <a:cs typeface="Arial Bold" panose="020B0704020202020204" pitchFamily="34" charset="0"/>
              </a:rPr>
              <a:t>(10 </a:t>
            </a:r>
            <a:r>
              <a:rPr lang="en-NZ" sz="3800" dirty="0">
                <a:effectLst/>
                <a:latin typeface="Arial Rounded MT Bold" panose="020F0704030504030204" pitchFamily="34" charset="0"/>
                <a:cs typeface="Arial Bold" panose="020B0704020202020204" pitchFamily="34" charset="0"/>
              </a:rPr>
              <a:t>big steps) </a:t>
            </a:r>
            <a:r>
              <a:rPr lang="en-US" sz="3800" dirty="0">
                <a:effectLst/>
                <a:latin typeface="Arial Rounded MT Bold" panose="020F0704030504030204" pitchFamily="34" charset="0"/>
                <a:cs typeface="Arial Bold" panose="020B0704020202020204" pitchFamily="34" charset="0"/>
              </a:rPr>
              <a:t>away from </a:t>
            </a:r>
          </a:p>
          <a:p>
            <a:pPr algn="ctr"/>
            <a:r>
              <a:rPr lang="en-US" sz="3800" dirty="0">
                <a:effectLst/>
                <a:latin typeface="Arial Rounded MT Bold" panose="020F0704030504030204" pitchFamily="34" charset="0"/>
                <a:cs typeface="Arial Bold" panose="020B0704020202020204" pitchFamily="34" charset="0"/>
              </a:rPr>
              <a:t>the track </a:t>
            </a:r>
          </a:p>
          <a:p>
            <a:pPr algn="ctr"/>
            <a:r>
              <a:rPr lang="en-US" sz="3800" dirty="0">
                <a:solidFill>
                  <a:srgbClr val="FF0000"/>
                </a:solidFill>
                <a:effectLst/>
                <a:latin typeface="Arial Rounded MT Bold" panose="020F0704030504030204" pitchFamily="34" charset="0"/>
                <a:cs typeface="Arial Bold" panose="020B0704020202020204" pitchFamily="34" charset="0"/>
              </a:rPr>
              <a:t>at all times.</a:t>
            </a:r>
            <a:endParaRPr lang="en-NZ" sz="3800" dirty="0">
              <a:solidFill>
                <a:srgbClr val="FF0000"/>
              </a:solidFill>
              <a:effectLst/>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40267136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4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60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80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100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120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140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160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180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childTnLst>
                                </p:cTn>
                              </p:par>
                              <p:par>
                                <p:cTn id="25" presetID="32" presetClass="emph" presetSubtype="0" fill="hold" nodeType="withEffect">
                                  <p:stCondLst>
                                    <p:cond delay="2000"/>
                                  </p:stCondLst>
                                  <p:childTnLst>
                                    <p:animRot by="120000">
                                      <p:cBhvr>
                                        <p:cTn id="26" dur="100" fill="hold">
                                          <p:stCondLst>
                                            <p:cond delay="0"/>
                                          </p:stCondLst>
                                        </p:cTn>
                                        <p:tgtEl>
                                          <p:spTgt spid="13"/>
                                        </p:tgtEl>
                                        <p:attrNameLst>
                                          <p:attrName>r</p:attrName>
                                        </p:attrNameLst>
                                      </p:cBhvr>
                                    </p:animRot>
                                    <p:animRot by="-240000">
                                      <p:cBhvr>
                                        <p:cTn id="27" dur="200" fill="hold">
                                          <p:stCondLst>
                                            <p:cond delay="200"/>
                                          </p:stCondLst>
                                        </p:cTn>
                                        <p:tgtEl>
                                          <p:spTgt spid="13"/>
                                        </p:tgtEl>
                                        <p:attrNameLst>
                                          <p:attrName>r</p:attrName>
                                        </p:attrNameLst>
                                      </p:cBhvr>
                                    </p:animRot>
                                    <p:animRot by="240000">
                                      <p:cBhvr>
                                        <p:cTn id="28" dur="200" fill="hold">
                                          <p:stCondLst>
                                            <p:cond delay="400"/>
                                          </p:stCondLst>
                                        </p:cTn>
                                        <p:tgtEl>
                                          <p:spTgt spid="13"/>
                                        </p:tgtEl>
                                        <p:attrNameLst>
                                          <p:attrName>r</p:attrName>
                                        </p:attrNameLst>
                                      </p:cBhvr>
                                    </p:animRot>
                                    <p:animRot by="-240000">
                                      <p:cBhvr>
                                        <p:cTn id="29" dur="200" fill="hold">
                                          <p:stCondLst>
                                            <p:cond delay="600"/>
                                          </p:stCondLst>
                                        </p:cTn>
                                        <p:tgtEl>
                                          <p:spTgt spid="13"/>
                                        </p:tgtEl>
                                        <p:attrNameLst>
                                          <p:attrName>r</p:attrName>
                                        </p:attrNameLst>
                                      </p:cBhvr>
                                    </p:animRot>
                                    <p:animRot by="120000">
                                      <p:cBhvr>
                                        <p:cTn id="30"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Rail Vehicles">
            <a:extLst>
              <a:ext uri="{FF2B5EF4-FFF2-40B4-BE49-F238E27FC236}">
                <a16:creationId xmlns:a16="http://schemas.microsoft.com/office/drawing/2014/main" id="{CBBC8691-3D63-DB1C-09EC-93190F08EA65}"/>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p:blipFill>
        <p:spPr>
          <a:xfrm>
            <a:off x="1560352" y="249043"/>
            <a:ext cx="8831522" cy="6229129"/>
          </a:xfrm>
          <a:prstGeom prst="rect">
            <a:avLst/>
          </a:prstGeom>
        </p:spPr>
      </p:pic>
    </p:spTree>
    <p:extLst>
      <p:ext uri="{BB962C8B-B14F-4D97-AF65-F5344CB8AC3E}">
        <p14:creationId xmlns:p14="http://schemas.microsoft.com/office/powerpoint/2010/main" val="696564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3" name="Pedestrian crossings">
            <a:extLst>
              <a:ext uri="{FF2B5EF4-FFF2-40B4-BE49-F238E27FC236}">
                <a16:creationId xmlns:a16="http://schemas.microsoft.com/office/drawing/2014/main" id="{11F62907-B5E2-5C41-F403-6F4AD2DCFFC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560352" y="263619"/>
            <a:ext cx="8831522" cy="6199976"/>
          </a:xfrm>
          <a:prstGeom prst="rect">
            <a:avLst/>
          </a:prstGeom>
        </p:spPr>
      </p:pic>
    </p:spTree>
    <p:extLst>
      <p:ext uri="{BB962C8B-B14F-4D97-AF65-F5344CB8AC3E}">
        <p14:creationId xmlns:p14="http://schemas.microsoft.com/office/powerpoint/2010/main" val="30363975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Level crossings">
            <a:extLst>
              <a:ext uri="{FF2B5EF4-FFF2-40B4-BE49-F238E27FC236}">
                <a16:creationId xmlns:a16="http://schemas.microsoft.com/office/drawing/2014/main" id="{CF579B5B-FD19-D87A-6A26-1E01FD9D8BF0}"/>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1600200" y="250281"/>
            <a:ext cx="8791674" cy="6226653"/>
          </a:xfrm>
          <a:prstGeom prst="rect">
            <a:avLst/>
          </a:prstGeom>
          <a:ln>
            <a:noFill/>
          </a:ln>
        </p:spPr>
      </p:pic>
    </p:spTree>
    <p:extLst>
      <p:ext uri="{BB962C8B-B14F-4D97-AF65-F5344CB8AC3E}">
        <p14:creationId xmlns:p14="http://schemas.microsoft.com/office/powerpoint/2010/main" val="6907962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7c7565c3-8702-48ad-9d58-fc5b9eb71ff9" ContentTypeId="0x0101" PreviousValue="false" LastSyncTimeStamp="2020-05-18T03:21:37.773Z"/>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12436d-ee54-411c-84be-0988fe829997">
      <Terms xmlns="http://schemas.microsoft.com/office/infopath/2007/PartnerControls"/>
    </lcf76f155ced4ddcb4097134ff3c332f>
    <Category xmlns="a912436d-ee54-411c-84be-0988fe829997"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60C128-6E79-4210-A5C4-121BD3B9D956}">
  <ds:schemaRefs>
    <ds:schemaRef ds:uri="Microsoft.SharePoint.Taxonomy.ContentTypeSync"/>
  </ds:schemaRefs>
</ds:datastoreItem>
</file>

<file path=customXml/itemProps2.xml><?xml version="1.0" encoding="utf-8"?>
<ds:datastoreItem xmlns:ds="http://schemas.openxmlformats.org/officeDocument/2006/customXml" ds:itemID="{BC0FE2CB-23B3-44BA-B194-6DBB18041CD3}">
  <ds:schemaRefs>
    <ds:schemaRef ds:uri="http://schemas.microsoft.com/sharepoint/v3/contenttype/forms"/>
  </ds:schemaRefs>
</ds:datastoreItem>
</file>

<file path=customXml/itemProps3.xml><?xml version="1.0" encoding="utf-8"?>
<ds:datastoreItem xmlns:ds="http://schemas.openxmlformats.org/officeDocument/2006/customXml" ds:itemID="{32A31EEF-3B31-4005-B453-20F5CF410978}">
  <ds:schemaRefs>
    <ds:schemaRef ds:uri="http://www.w3.org/XML/1998/namespace"/>
    <ds:schemaRef ds:uri="http://purl.org/dc/dcmitype/"/>
    <ds:schemaRef ds:uri="a912436d-ee54-411c-84be-0988fe829997"/>
    <ds:schemaRef ds:uri="http://schemas.openxmlformats.org/package/2006/metadata/core-properties"/>
    <ds:schemaRef ds:uri="30a86325-685d-41cd-bebe-9ab21689acdf"/>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6E0AB446-CC11-42A1-BBB9-DD781FC35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12436d-ee54-411c-84be-0988fe829997"/>
    <ds:schemaRef ds:uri="30a86325-685d-41cd-bebe-9ab21689ac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293</TotalTime>
  <Words>3356</Words>
  <Application>Microsoft Office PowerPoint</Application>
  <PresentationFormat>Widescreen</PresentationFormat>
  <Paragraphs>497</Paragraphs>
  <Slides>47</Slides>
  <Notes>47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Aptos</vt:lpstr>
      <vt:lpstr>Arial</vt:lpstr>
      <vt:lpstr>Arial Rounded MT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Sienna MacArthur-Beadle</dc:creator>
  <cp:lastModifiedBy>Tanea Chapman</cp:lastModifiedBy>
  <cp:revision>4</cp:revision>
  <dcterms:created xsi:type="dcterms:W3CDTF">2024-07-10T21:47:20Z</dcterms:created>
  <dcterms:modified xsi:type="dcterms:W3CDTF">2026-03-11T02:43:07Z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lendar year">
    <vt:lpwstr>12;#2023|6109fd21-a4da-4b93-b7fc-cd53fb0d4099</vt:lpwstr>
  </property>
  <property fmtid="{D5CDD505-2E9C-101B-9397-08002B2CF9AE}" pid="3" name="MediaServiceImageTags">
    <vt:lpwstr/>
  </property>
  <property fmtid="{D5CDD505-2E9C-101B-9397-08002B2CF9AE}" pid="4" name="ContentTypeId">
    <vt:lpwstr>0x01010066F564EF36A48443A794BF708E5D03DF</vt:lpwstr>
  </property>
  <property fmtid="{D5CDD505-2E9C-101B-9397-08002B2CF9AE}" pid="5" name="TaxCatchAll">
    <vt:lpwstr>12;#2023|6109fd21-a4da-4b93-b7fc-cd53fb0d4099</vt:lpwstr>
  </property>
  <property fmtid="{D5CDD505-2E9C-101B-9397-08002B2CF9AE}" pid="6" name="l056295fbe404047a944ee182f2f89f6">
    <vt:lpwstr>2023|6109fd21-a4da-4b93-b7fc-cd53fb0d4099</vt:lpwstr>
  </property>
  <property fmtid="{D5CDD505-2E9C-101B-9397-08002B2CF9AE}" pid="7" name="Calendar_x0020_year">
    <vt:lpwstr>12;#2023|6109fd21-a4da-4b93-b7fc-cd53fb0d4099</vt:lpwstr>
  </property>
</Properties>
</file>