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5"/>
  </p:sldMasterIdLst>
  <p:notesMasterIdLst>
    <p:notesMasterId r:id="rId47"/>
  </p:notesMasterIdLst>
  <p:sldIdLst>
    <p:sldId id="257" r:id="rId6"/>
    <p:sldId id="258" r:id="rId7"/>
    <p:sldId id="259" r:id="rId8"/>
    <p:sldId id="260" r:id="rId9"/>
    <p:sldId id="261" r:id="rId10"/>
    <p:sldId id="262" r:id="rId11"/>
    <p:sldId id="264" r:id="rId12"/>
    <p:sldId id="265" r:id="rId13"/>
    <p:sldId id="266" r:id="rId14"/>
    <p:sldId id="268" r:id="rId15"/>
    <p:sldId id="263" r:id="rId16"/>
    <p:sldId id="269" r:id="rId17"/>
    <p:sldId id="270" r:id="rId18"/>
    <p:sldId id="271" r:id="rId19"/>
    <p:sldId id="272" r:id="rId20"/>
    <p:sldId id="273" r:id="rId21"/>
    <p:sldId id="275" r:id="rId22"/>
    <p:sldId id="276" r:id="rId23"/>
    <p:sldId id="277" r:id="rId24"/>
    <p:sldId id="279" r:id="rId25"/>
    <p:sldId id="286" r:id="rId26"/>
    <p:sldId id="287" r:id="rId27"/>
    <p:sldId id="280" r:id="rId28"/>
    <p:sldId id="288" r:id="rId29"/>
    <p:sldId id="289" r:id="rId30"/>
    <p:sldId id="281" r:id="rId31"/>
    <p:sldId id="290" r:id="rId32"/>
    <p:sldId id="291" r:id="rId33"/>
    <p:sldId id="282" r:id="rId34"/>
    <p:sldId id="292" r:id="rId35"/>
    <p:sldId id="293" r:id="rId36"/>
    <p:sldId id="283" r:id="rId37"/>
    <p:sldId id="294" r:id="rId38"/>
    <p:sldId id="295" r:id="rId39"/>
    <p:sldId id="284" r:id="rId40"/>
    <p:sldId id="296" r:id="rId41"/>
    <p:sldId id="297" r:id="rId42"/>
    <p:sldId id="285" r:id="rId43"/>
    <p:sldId id="298" r:id="rId44"/>
    <p:sldId id="300" r:id="rId45"/>
    <p:sldId id="299" r:id="rId46"/>
  </p:sldIdLst>
  <p:sldSz cx="12192000"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9D9"/>
    <a:srgbClr val="FFB9B9"/>
    <a:srgbClr val="FFFAC0"/>
    <a:srgbClr val="FFACAB"/>
    <a:srgbClr val="FFC005"/>
    <a:srgbClr val="FFF5D5"/>
    <a:srgbClr val="FBE3CA"/>
    <a:srgbClr val="DEEBF6"/>
    <a:srgbClr val="E4D3F2"/>
    <a:srgbClr val="BDD7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71CD96-DE24-4C44-87CB-708EA57D3467}" v="2" dt="2026-03-11T02:40:36.4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125" autoAdjust="0"/>
  </p:normalViewPr>
  <p:slideViewPr>
    <p:cSldViewPr snapToGrid="0">
      <p:cViewPr varScale="1">
        <p:scale>
          <a:sx n="82" d="100"/>
          <a:sy n="82" d="100"/>
        </p:scale>
        <p:origin x="1350" y="300"/>
      </p:cViewPr>
      <p:guideLst/>
    </p:cSldViewPr>
  </p:slideViewPr>
  <p:notesTextViewPr>
    <p:cViewPr>
      <p:scale>
        <a:sx n="150" d="100"/>
        <a:sy n="150" d="100"/>
      </p:scale>
      <p:origin x="0" y="0"/>
    </p:cViewPr>
  </p:notesTextViewPr>
  <p:notesViewPr>
    <p:cSldViewPr snapToGrid="0">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Slide Image Placeholder 3">
            <a:extLst>
              <a:ext uri="{FF2B5EF4-FFF2-40B4-BE49-F238E27FC236}">
                <a16:creationId xmlns:a16="http://schemas.microsoft.com/office/drawing/2014/main" id="{BD929F6D-A7FF-7AF1-E0FF-01466AC3864D}"/>
              </a:ext>
            </a:extLst>
          </p:cNvPr>
          <p:cNvSpPr>
            <a:spLocks noGrp="1" noRot="1" noChangeAspect="1"/>
          </p:cNvSpPr>
          <p:nvPr>
            <p:ph type="sldImg" idx="2"/>
          </p:nvPr>
        </p:nvSpPr>
        <p:spPr>
          <a:xfrm>
            <a:off x="61911" y="499896"/>
            <a:ext cx="6670675" cy="3752850"/>
          </a:xfrm>
          <a:prstGeom prst="rect">
            <a:avLst/>
          </a:prstGeom>
          <a:noFill/>
          <a:ln w="12700">
            <a:solidFill>
              <a:prstClr val="black"/>
            </a:solidFill>
          </a:ln>
        </p:spPr>
        <p:txBody>
          <a:bodyPr vert="horz" lIns="99075" tIns="49538" rIns="99075" bIns="49538" rtlCol="0" anchor="ctr"/>
          <a:lstStyle/>
          <a:p>
            <a:endParaRPr lang="en-NZ"/>
          </a:p>
        </p:txBody>
      </p:sp>
      <p:sp>
        <p:nvSpPr>
          <p:cNvPr id="13" name="Notes Placeholder 4">
            <a:extLst>
              <a:ext uri="{FF2B5EF4-FFF2-40B4-BE49-F238E27FC236}">
                <a16:creationId xmlns:a16="http://schemas.microsoft.com/office/drawing/2014/main" id="{3B9D927E-8D61-A0E2-152B-8B61855AF435}"/>
              </a:ext>
            </a:extLst>
          </p:cNvPr>
          <p:cNvSpPr>
            <a:spLocks noGrp="1"/>
          </p:cNvSpPr>
          <p:nvPr>
            <p:ph type="body" sz="quarter" idx="3"/>
          </p:nvPr>
        </p:nvSpPr>
        <p:spPr>
          <a:xfrm>
            <a:off x="61911" y="4390299"/>
            <a:ext cx="6670675" cy="4789796"/>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14" name="Slide Number Placeholder 6">
            <a:extLst>
              <a:ext uri="{FF2B5EF4-FFF2-40B4-BE49-F238E27FC236}">
                <a16:creationId xmlns:a16="http://schemas.microsoft.com/office/drawing/2014/main" id="{F6904021-C336-70A2-6DAD-8DF7F7CDD2CE}"/>
              </a:ext>
            </a:extLst>
          </p:cNvPr>
          <p:cNvSpPr>
            <a:spLocks noGrp="1"/>
          </p:cNvSpPr>
          <p:nvPr>
            <p:ph type="sldNum" sz="quarter" idx="5"/>
          </p:nvPr>
        </p:nvSpPr>
        <p:spPr>
          <a:xfrm>
            <a:off x="234350" y="9440945"/>
            <a:ext cx="703827" cy="483449"/>
          </a:xfrm>
          <a:prstGeom prst="rect">
            <a:avLst/>
          </a:prstGeom>
        </p:spPr>
        <p:txBody>
          <a:bodyPr vert="horz" lIns="99075" tIns="49538" rIns="99075" bIns="49538" rtlCol="0" anchor="b"/>
          <a:lstStyle>
            <a:lvl1pPr algn="l">
              <a:defRPr sz="1300"/>
            </a:lvl1pPr>
          </a:lstStyle>
          <a:p>
            <a:fld id="{5413D079-EE78-4570-BDF8-3585D4799BBD}" type="slidenum">
              <a:rPr lang="en-NZ" smtClean="0"/>
              <a:pPr/>
              <a:t>‹#›</a:t>
            </a:fld>
            <a:endParaRPr lang="en-NZ" dirty="0"/>
          </a:p>
        </p:txBody>
      </p:sp>
      <p:sp>
        <p:nvSpPr>
          <p:cNvPr id="15" name="TextBox 14">
            <a:extLst>
              <a:ext uri="{FF2B5EF4-FFF2-40B4-BE49-F238E27FC236}">
                <a16:creationId xmlns:a16="http://schemas.microsoft.com/office/drawing/2014/main" id="{EE35C3F3-095E-3122-312D-63AFE236F2BD}"/>
              </a:ext>
            </a:extLst>
          </p:cNvPr>
          <p:cNvSpPr txBox="1"/>
          <p:nvPr/>
        </p:nvSpPr>
        <p:spPr>
          <a:xfrm>
            <a:off x="581936" y="7008"/>
            <a:ext cx="5630627" cy="623264"/>
          </a:xfrm>
          <a:prstGeom prst="rect">
            <a:avLst/>
          </a:prstGeom>
          <a:noFill/>
        </p:spPr>
        <p:txBody>
          <a:bodyPr wrap="square" lIns="99075" tIns="49538" rIns="99075" bIns="49538" rtlCol="0">
            <a:spAutoFit/>
          </a:bodyPr>
          <a:lstStyle/>
          <a:p>
            <a:pPr marL="0" marR="0" lvl="0" indent="0" algn="ctr" defTabSz="990752" rtl="0" eaLnBrk="1" fontAlgn="auto" latinLnBrk="0" hangingPunct="1">
              <a:lnSpc>
                <a:spcPct val="100000"/>
              </a:lnSpc>
              <a:spcBef>
                <a:spcPts val="0"/>
              </a:spcBef>
              <a:spcAft>
                <a:spcPts val="0"/>
              </a:spcAft>
              <a:buClrTx/>
              <a:buSzTx/>
              <a:buFontTx/>
              <a:buNone/>
              <a:tabLst/>
              <a:defRPr/>
            </a:pPr>
            <a:r>
              <a:rPr lang="en-NZ" sz="1700" b="1" dirty="0"/>
              <a:t>School Visit Presentation for Students in Years 7 and 8</a:t>
            </a:r>
          </a:p>
          <a:p>
            <a:pPr algn="ctr"/>
            <a:endParaRPr lang="en-NZ" sz="1700" b="1" dirty="0"/>
          </a:p>
        </p:txBody>
      </p:sp>
      <p:pic>
        <p:nvPicPr>
          <p:cNvPr id="16" name="Picture 15">
            <a:extLst>
              <a:ext uri="{FF2B5EF4-FFF2-40B4-BE49-F238E27FC236}">
                <a16:creationId xmlns:a16="http://schemas.microsoft.com/office/drawing/2014/main" id="{1035464C-2A80-5C7F-D79C-58EA01BF4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1220" y="9440945"/>
            <a:ext cx="1978932" cy="483449"/>
          </a:xfrm>
          <a:prstGeom prst="rect">
            <a:avLst/>
          </a:prstGeom>
        </p:spPr>
      </p:pic>
    </p:spTree>
    <p:extLst>
      <p:ext uri="{BB962C8B-B14F-4D97-AF65-F5344CB8AC3E}">
        <p14:creationId xmlns:p14="http://schemas.microsoft.com/office/powerpoint/2010/main" val="2219375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b="1" i="1" dirty="0">
                <a:highlight>
                  <a:srgbClr val="FFFF00"/>
                </a:highlight>
              </a:rPr>
              <a:t>Customisation:</a:t>
            </a:r>
          </a:p>
          <a:p>
            <a:pPr marL="171450" indent="-171450">
              <a:buFont typeface="Arial" panose="020B0604020202020204" pitchFamily="34" charset="0"/>
              <a:buChar char="•"/>
            </a:pPr>
            <a:r>
              <a:rPr lang="en-NZ" b="0" i="0" dirty="0">
                <a:highlight>
                  <a:srgbClr val="FFFF00"/>
                </a:highlight>
              </a:rPr>
              <a:t>Add school name.</a:t>
            </a:r>
          </a:p>
          <a:p>
            <a:pPr marL="171450" indent="-171450">
              <a:buFont typeface="Arial" panose="020B0604020202020204" pitchFamily="34" charset="0"/>
              <a:buChar char="•"/>
            </a:pPr>
            <a:r>
              <a:rPr lang="en-NZ" b="0" i="0" dirty="0">
                <a:highlight>
                  <a:srgbClr val="FFFF00"/>
                </a:highlight>
              </a:rPr>
              <a:t>Replace picture with school logo.</a:t>
            </a:r>
          </a:p>
          <a:p>
            <a:endParaRPr lang="en-NZ" b="1" i="1" dirty="0"/>
          </a:p>
          <a:p>
            <a:r>
              <a:rPr lang="en-NZ" b="1" i="1" dirty="0"/>
              <a:t>Talking points:</a:t>
            </a:r>
          </a:p>
          <a:p>
            <a:endParaRPr lang="en-NZ" dirty="0"/>
          </a:p>
          <a:p>
            <a:r>
              <a:rPr lang="en-NZ" dirty="0"/>
              <a:t>“Kia </a:t>
            </a:r>
            <a:r>
              <a:rPr lang="en-NZ" dirty="0" err="1"/>
              <a:t>ora</a:t>
            </a:r>
            <a:r>
              <a:rPr lang="en-NZ" dirty="0"/>
              <a:t> koutou!” (hello everyone)</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a:t>
            </a:fld>
            <a:endParaRPr lang="en-NZ"/>
          </a:p>
        </p:txBody>
      </p:sp>
    </p:spTree>
    <p:extLst>
      <p:ext uri="{BB962C8B-B14F-4D97-AF65-F5344CB8AC3E}">
        <p14:creationId xmlns:p14="http://schemas.microsoft.com/office/powerpoint/2010/main" val="4001617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b="1" i="1" dirty="0"/>
              <a:t>Talking points:</a:t>
            </a:r>
          </a:p>
          <a:p>
            <a:endParaRPr lang="en-NZ" b="1" i="1" dirty="0"/>
          </a:p>
          <a:p>
            <a:r>
              <a:rPr lang="en-NZ" b="0" i="0" dirty="0"/>
              <a:t>“When crossing the train tracks at a railway level crossing, you must always STOP behind the line, LOOK both ways for trains, LISTEN for trains coming, and THINK, is it safe to cross?”</a:t>
            </a:r>
          </a:p>
          <a:p>
            <a:endParaRPr lang="en-NZ"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“Diesel and electric trains can both be very quiet and can sneak up on you without you hearing them.”</a:t>
            </a:r>
          </a:p>
          <a:p>
            <a:endParaRPr lang="en-NZ" b="0" i="0" dirty="0"/>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10</a:t>
            </a:fld>
            <a:endParaRPr lang="en-NZ"/>
          </a:p>
        </p:txBody>
      </p:sp>
    </p:spTree>
    <p:extLst>
      <p:ext uri="{BB962C8B-B14F-4D97-AF65-F5344CB8AC3E}">
        <p14:creationId xmlns:p14="http://schemas.microsoft.com/office/powerpoint/2010/main" val="1641566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dirty="0">
                <a:highlight>
                  <a:srgbClr val="00FFFF"/>
                </a:highlight>
              </a:rPr>
              <a:t>IGNORE OVERLAP – SLIDE HAS ANIMATIONS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“You must only cross when there are no trains in sight!”</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11</a:t>
            </a:fld>
            <a:endParaRPr lang="en-NZ"/>
          </a:p>
        </p:txBody>
      </p:sp>
    </p:spTree>
    <p:extLst>
      <p:ext uri="{BB962C8B-B14F-4D97-AF65-F5344CB8AC3E}">
        <p14:creationId xmlns:p14="http://schemas.microsoft.com/office/powerpoint/2010/main" val="190637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“There are a few other things you to do to keep yourself safe when crossing the train tracks.</a:t>
            </a:r>
          </a:p>
          <a:p>
            <a:endParaRPr lang="en-NZ" dirty="0"/>
          </a:p>
          <a:p>
            <a:r>
              <a:rPr lang="en-NZ" dirty="0"/>
              <a:t>“You must always get off your bike, scooter, or skateboard and push it across the crossing.”</a:t>
            </a:r>
          </a:p>
          <a:p>
            <a:r>
              <a:rPr lang="en-NZ" dirty="0"/>
              <a:t>“You must remove your headphones so that you can hear the bells ringing or any trains coming.”</a:t>
            </a:r>
          </a:p>
          <a:p>
            <a:r>
              <a:rPr lang="en-NZ" dirty="0"/>
              <a:t>“You must put your phone in your pocket so that you are not distracted when you are crossing.”</a:t>
            </a:r>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12</a:t>
            </a:fld>
            <a:endParaRPr lang="en-NZ"/>
          </a:p>
        </p:txBody>
      </p:sp>
    </p:spTree>
    <p:extLst>
      <p:ext uri="{BB962C8B-B14F-4D97-AF65-F5344CB8AC3E}">
        <p14:creationId xmlns:p14="http://schemas.microsoft.com/office/powerpoint/2010/main" val="506538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“When crossing, you must always obey the signs, expect trains from either direction at any time, and always be careful when you’re crossing.”</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13</a:t>
            </a:fld>
            <a:endParaRPr lang="en-NZ"/>
          </a:p>
        </p:txBody>
      </p:sp>
    </p:spTree>
    <p:extLst>
      <p:ext uri="{BB962C8B-B14F-4D97-AF65-F5344CB8AC3E}">
        <p14:creationId xmlns:p14="http://schemas.microsoft.com/office/powerpoint/2010/main" val="262788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“Now we’re going to watch a video of some school students asking train drivers questions.”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14</a:t>
            </a:fld>
            <a:endParaRPr lang="en-NZ"/>
          </a:p>
        </p:txBody>
      </p:sp>
    </p:spTree>
    <p:extLst>
      <p:ext uri="{BB962C8B-B14F-4D97-AF65-F5344CB8AC3E}">
        <p14:creationId xmlns:p14="http://schemas.microsoft.com/office/powerpoint/2010/main" val="1748031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highlight>
                  <a:srgbClr val="00FFFF"/>
                </a:highlight>
              </a:rPr>
              <a:t>SLIDE WILL TRANSITION AUTOMATICALLY.</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15</a:t>
            </a:fld>
            <a:endParaRPr lang="en-NZ"/>
          </a:p>
        </p:txBody>
      </p:sp>
    </p:spTree>
    <p:extLst>
      <p:ext uri="{BB962C8B-B14F-4D97-AF65-F5344CB8AC3E}">
        <p14:creationId xmlns:p14="http://schemas.microsoft.com/office/powerpoint/2010/main" val="1693940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highlight>
                  <a:srgbClr val="00FFFF"/>
                </a:highlight>
              </a:rPr>
              <a:t>VIDEO WILL PLAY AUTOMATICALLY.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highlight>
                <a:srgbClr val="00FF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Link to video ‘What would you ask a train driver?’</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https://www.youtube.com/watch?v=j3Aq5sZeP1M&amp;list=PLmPgqniukFiOc5guO8AwxiHCw-81vZ2lN&amp;index=3</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16</a:t>
            </a:fld>
            <a:endParaRPr lang="en-NZ"/>
          </a:p>
        </p:txBody>
      </p:sp>
    </p:spTree>
    <p:extLst>
      <p:ext uri="{BB962C8B-B14F-4D97-AF65-F5344CB8AC3E}">
        <p14:creationId xmlns:p14="http://schemas.microsoft.com/office/powerpoint/2010/main" val="809439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“Now it’s time for a quiz to see what you’ve learned today.”</a:t>
            </a:r>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17</a:t>
            </a:fld>
            <a:endParaRPr lang="en-NZ"/>
          </a:p>
        </p:txBody>
      </p:sp>
    </p:spTree>
    <p:extLst>
      <p:ext uri="{BB962C8B-B14F-4D97-AF65-F5344CB8AC3E}">
        <p14:creationId xmlns:p14="http://schemas.microsoft.com/office/powerpoint/2010/main" val="5512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“If you think the answer is A,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B, put your hands in the air!”</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C, put your hands on your head!”</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18</a:t>
            </a:fld>
            <a:endParaRPr lang="en-NZ"/>
          </a:p>
        </p:txBody>
      </p:sp>
    </p:spTree>
    <p:extLst>
      <p:ext uri="{BB962C8B-B14F-4D97-AF65-F5344CB8AC3E}">
        <p14:creationId xmlns:p14="http://schemas.microsoft.com/office/powerpoint/2010/main" val="647908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1, Which of these is safe to do around train tracks?”</a:t>
            </a:r>
          </a:p>
          <a:p>
            <a:endParaRPr lang="en-NZ" dirty="0"/>
          </a:p>
          <a:p>
            <a:r>
              <a:rPr lang="en-NZ" dirty="0"/>
              <a:t>A.  Play with balls, scooters, and skateboards</a:t>
            </a:r>
          </a:p>
          <a:p>
            <a:r>
              <a:rPr lang="en-NZ" dirty="0"/>
              <a:t>B.  Stay at least 5 metres away from the tracks at all times</a:t>
            </a:r>
          </a:p>
          <a:p>
            <a:pPr marL="228600" indent="-228600">
              <a:buAutoNum type="alphaUcPeriod" startAt="3"/>
            </a:pPr>
            <a:r>
              <a:rPr lang="en-NZ" dirty="0"/>
              <a:t>Play music out loud or listen through your headphones</a:t>
            </a:r>
          </a:p>
          <a:p>
            <a:pPr marL="228600" indent="-228600">
              <a:buAutoNum type="alphaUcPeriod" startAt="3"/>
            </a:pPr>
            <a:endParaRPr lang="en-NZ" dirty="0"/>
          </a:p>
          <a:p>
            <a:r>
              <a:rPr lang="en-NZ" dirty="0"/>
              <a:t>“If you think the answer is A,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B, put your hands in the air.”</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C, put your hands on your head.”</a:t>
            </a:r>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19</a:t>
            </a:fld>
            <a:endParaRPr lang="en-NZ"/>
          </a:p>
        </p:txBody>
      </p:sp>
    </p:spTree>
    <p:extLst>
      <p:ext uri="{BB962C8B-B14F-4D97-AF65-F5344CB8AC3E}">
        <p14:creationId xmlns:p14="http://schemas.microsoft.com/office/powerpoint/2010/main" val="1810544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b="1" i="1" dirty="0">
                <a:highlight>
                  <a:srgbClr val="FFFF00"/>
                </a:highlight>
              </a:rPr>
              <a:t>Customisation:</a:t>
            </a:r>
          </a:p>
          <a:p>
            <a:pPr marL="171450" indent="-171450">
              <a:buFont typeface="Arial" panose="020B0604020202020204" pitchFamily="34" charset="0"/>
              <a:buChar char="•"/>
            </a:pPr>
            <a:r>
              <a:rPr lang="en-NZ" b="0" i="0" dirty="0">
                <a:highlight>
                  <a:srgbClr val="FFFF00"/>
                </a:highlight>
              </a:rPr>
              <a:t>Add names of visiting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“Our names are … and we work for KiwiRail.”</a:t>
            </a:r>
          </a:p>
          <a:p>
            <a:endParaRPr lang="en-NZ" dirty="0"/>
          </a:p>
          <a:p>
            <a:r>
              <a:rPr lang="en-NZ" dirty="0"/>
              <a:t>“We’re here because it is Rail Safety Week and we want to talk to you about staying safe around trains and train tracks.”</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a:t>
            </a:fld>
            <a:endParaRPr lang="en-NZ"/>
          </a:p>
        </p:txBody>
      </p:sp>
    </p:spTree>
    <p:extLst>
      <p:ext uri="{BB962C8B-B14F-4D97-AF65-F5344CB8AC3E}">
        <p14:creationId xmlns:p14="http://schemas.microsoft.com/office/powerpoint/2010/main" val="2947380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20</a:t>
            </a:fld>
            <a:endParaRPr lang="en-NZ"/>
          </a:p>
        </p:txBody>
      </p:sp>
    </p:spTree>
    <p:extLst>
      <p:ext uri="{BB962C8B-B14F-4D97-AF65-F5344CB8AC3E}">
        <p14:creationId xmlns:p14="http://schemas.microsoft.com/office/powerpoint/2010/main" val="1515849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“B, Stay at least 5 metres away from the tracks at all times.”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21</a:t>
            </a:fld>
            <a:endParaRPr lang="en-NZ"/>
          </a:p>
        </p:txBody>
      </p:sp>
    </p:spTree>
    <p:extLst>
      <p:ext uri="{BB962C8B-B14F-4D97-AF65-F5344CB8AC3E}">
        <p14:creationId xmlns:p14="http://schemas.microsoft.com/office/powerpoint/2010/main" val="2505067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2, It is safe to play on and walk along railway tracks, true or false?”</a:t>
            </a:r>
          </a:p>
          <a:p>
            <a:endParaRPr lang="en-NZ" dirty="0"/>
          </a:p>
          <a:p>
            <a:r>
              <a:rPr lang="en-NZ" dirty="0"/>
              <a:t>“If you think the answer is True,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False, put your hands in the air.”</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22</a:t>
            </a:fld>
            <a:endParaRPr lang="en-NZ"/>
          </a:p>
        </p:txBody>
      </p:sp>
    </p:spTree>
    <p:extLst>
      <p:ext uri="{BB962C8B-B14F-4D97-AF65-F5344CB8AC3E}">
        <p14:creationId xmlns:p14="http://schemas.microsoft.com/office/powerpoint/2010/main" val="2541605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23</a:t>
            </a:fld>
            <a:endParaRPr lang="en-NZ"/>
          </a:p>
        </p:txBody>
      </p:sp>
    </p:spTree>
    <p:extLst>
      <p:ext uri="{BB962C8B-B14F-4D97-AF65-F5344CB8AC3E}">
        <p14:creationId xmlns:p14="http://schemas.microsoft.com/office/powerpoint/2010/main" val="3634052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“FALSE! It is very unsafe to play on or walk along the railway tracks. It is also against the law.”</a:t>
            </a:r>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24</a:t>
            </a:fld>
            <a:endParaRPr lang="en-NZ"/>
          </a:p>
        </p:txBody>
      </p:sp>
    </p:spTree>
    <p:extLst>
      <p:ext uri="{BB962C8B-B14F-4D97-AF65-F5344CB8AC3E}">
        <p14:creationId xmlns:p14="http://schemas.microsoft.com/office/powerpoint/2010/main" val="4174984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3, What should you do if you see someone playing on the railway tracks?”</a:t>
            </a:r>
          </a:p>
          <a:p>
            <a:endParaRPr lang="en-NZ" dirty="0"/>
          </a:p>
          <a:p>
            <a:r>
              <a:rPr lang="en-NZ" dirty="0"/>
              <a:t>A.  Join in with them and start playing together</a:t>
            </a:r>
          </a:p>
          <a:p>
            <a:pPr marL="228600" indent="-228600">
              <a:buAutoNum type="alphaUcPeriod" startAt="2"/>
            </a:pPr>
            <a:r>
              <a:rPr lang="en-NZ" dirty="0"/>
              <a:t>Tell an adult straight away</a:t>
            </a:r>
          </a:p>
          <a:p>
            <a:pPr marL="228600" indent="-228600">
              <a:buAutoNum type="alphaUcPeriod" startAt="2"/>
            </a:pPr>
            <a:endParaRPr lang="en-NZ" dirty="0"/>
          </a:p>
          <a:p>
            <a:r>
              <a:rPr lang="en-NZ" dirty="0"/>
              <a:t>“If you think the answer is A,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B, put your hands in the air.”</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25</a:t>
            </a:fld>
            <a:endParaRPr lang="en-NZ"/>
          </a:p>
        </p:txBody>
      </p:sp>
    </p:spTree>
    <p:extLst>
      <p:ext uri="{BB962C8B-B14F-4D97-AF65-F5344CB8AC3E}">
        <p14:creationId xmlns:p14="http://schemas.microsoft.com/office/powerpoint/2010/main" val="3473610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26</a:t>
            </a:fld>
            <a:endParaRPr lang="en-NZ"/>
          </a:p>
        </p:txBody>
      </p:sp>
    </p:spTree>
    <p:extLst>
      <p:ext uri="{BB962C8B-B14F-4D97-AF65-F5344CB8AC3E}">
        <p14:creationId xmlns:p14="http://schemas.microsoft.com/office/powerpoint/2010/main" val="30453620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“B, tell an adult straight away. This could be a parent, teacher, or a member of the public. Never join in with anyone that is playing near the railway tracks.”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27</a:t>
            </a:fld>
            <a:endParaRPr lang="en-NZ"/>
          </a:p>
        </p:txBody>
      </p:sp>
    </p:spTree>
    <p:extLst>
      <p:ext uri="{BB962C8B-B14F-4D97-AF65-F5344CB8AC3E}">
        <p14:creationId xmlns:p14="http://schemas.microsoft.com/office/powerpoint/2010/main" val="37230273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4, Where are you allowed to cross a railway track?”</a:t>
            </a:r>
          </a:p>
          <a:p>
            <a:endParaRPr lang="en-NZ" dirty="0"/>
          </a:p>
          <a:p>
            <a:r>
              <a:rPr lang="en-NZ" dirty="0"/>
              <a:t>A. At a formed crossing with a footpath, yellow lines, and railway signs </a:t>
            </a:r>
          </a:p>
          <a:p>
            <a:r>
              <a:rPr lang="en-NZ" dirty="0"/>
              <a:t>B. Anywhere that you want to cross as long as there are no trains coming</a:t>
            </a:r>
          </a:p>
          <a:p>
            <a:endParaRPr lang="en-NZ" dirty="0"/>
          </a:p>
          <a:p>
            <a:r>
              <a:rPr lang="en-NZ" dirty="0"/>
              <a:t>“If you think the answer is A,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B, put your hands in the air.”</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28</a:t>
            </a:fld>
            <a:endParaRPr lang="en-NZ"/>
          </a:p>
        </p:txBody>
      </p:sp>
    </p:spTree>
    <p:extLst>
      <p:ext uri="{BB962C8B-B14F-4D97-AF65-F5344CB8AC3E}">
        <p14:creationId xmlns:p14="http://schemas.microsoft.com/office/powerpoint/2010/main" val="2119238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29</a:t>
            </a:fld>
            <a:endParaRPr lang="en-NZ"/>
          </a:p>
        </p:txBody>
      </p:sp>
    </p:spTree>
    <p:extLst>
      <p:ext uri="{BB962C8B-B14F-4D97-AF65-F5344CB8AC3E}">
        <p14:creationId xmlns:p14="http://schemas.microsoft.com/office/powerpoint/2010/main" val="4163283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b="1" i="1" dirty="0">
                <a:highlight>
                  <a:srgbClr val="FFFF00"/>
                </a:highlight>
              </a:rPr>
              <a:t>Customisation:</a:t>
            </a:r>
          </a:p>
          <a:p>
            <a:pPr marL="171450" indent="-171450">
              <a:buFont typeface="Arial" panose="020B0604020202020204" pitchFamily="34" charset="0"/>
              <a:buChar char="•"/>
            </a:pPr>
            <a:r>
              <a:rPr lang="en-NZ" b="0" i="0" dirty="0">
                <a:highlight>
                  <a:srgbClr val="FFFF00"/>
                </a:highlight>
              </a:rPr>
              <a:t>Replace textbox with appropriate place names.</a:t>
            </a:r>
          </a:p>
          <a:p>
            <a:pPr marL="171450" indent="-171450">
              <a:buFont typeface="Arial" panose="020B0604020202020204" pitchFamily="34" charset="0"/>
              <a:buChar char="•"/>
            </a:pPr>
            <a:r>
              <a:rPr lang="en-NZ" b="0" i="0" dirty="0">
                <a:highlight>
                  <a:srgbClr val="FFFF00"/>
                </a:highlight>
              </a:rPr>
              <a:t>Replace left picture with screenshot of local RLX from google street view.</a:t>
            </a:r>
          </a:p>
          <a:p>
            <a:pPr marL="171450" indent="-171450">
              <a:buFont typeface="Arial" panose="020B0604020202020204" pitchFamily="34" charset="0"/>
              <a:buChar char="•"/>
            </a:pPr>
            <a:r>
              <a:rPr lang="en-NZ" b="0" i="0" dirty="0">
                <a:highlight>
                  <a:srgbClr val="FFFF00"/>
                </a:highlight>
              </a:rPr>
              <a:t>Replace right picture with image of a train carrying local freight type. (Some photo options are off screen to the bottom of the slide). </a:t>
            </a:r>
            <a:endParaRPr lang="en-NZ" b="1" i="1"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“There is a railway line quite close to your school. It transports [freight type] from [location] to [location].” </a:t>
            </a:r>
            <a:r>
              <a:rPr lang="en-NZ" i="1" dirty="0"/>
              <a:t>(e.g., It transports coal from the West Coast to Christchurch).</a:t>
            </a:r>
          </a:p>
          <a:p>
            <a:endParaRPr lang="en-NZ" i="1" dirty="0"/>
          </a:p>
          <a:p>
            <a:r>
              <a:rPr lang="en-NZ" i="0" dirty="0"/>
              <a:t>“You might recognise the picture on the left. It is a crossing close to your school that pedestrians, cyclists, cars, and trucks use it to cross over the railway lines.”</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a:t>
            </a:fld>
            <a:endParaRPr lang="en-NZ"/>
          </a:p>
        </p:txBody>
      </p:sp>
    </p:spTree>
    <p:extLst>
      <p:ext uri="{BB962C8B-B14F-4D97-AF65-F5344CB8AC3E}">
        <p14:creationId xmlns:p14="http://schemas.microsoft.com/office/powerpoint/2010/main" val="14053553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“A, At a formed crossing with a footpath, yellow lines, and railway signs. Crossing anywhere else is very dangerous. It is trespassing and it is against the law.”</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30</a:t>
            </a:fld>
            <a:endParaRPr lang="en-NZ"/>
          </a:p>
        </p:txBody>
      </p:sp>
    </p:spTree>
    <p:extLst>
      <p:ext uri="{BB962C8B-B14F-4D97-AF65-F5344CB8AC3E}">
        <p14:creationId xmlns:p14="http://schemas.microsoft.com/office/powerpoint/2010/main" val="32360370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5, which of these should you do when crossing a railway track?”</a:t>
            </a:r>
          </a:p>
          <a:p>
            <a:endParaRPr lang="en-NZ" dirty="0"/>
          </a:p>
          <a:p>
            <a:r>
              <a:rPr lang="en-NZ" dirty="0"/>
              <a:t>A. Run across as fast as you can to beat any trains coming</a:t>
            </a:r>
          </a:p>
          <a:p>
            <a:r>
              <a:rPr lang="en-NZ" dirty="0"/>
              <a:t>B. Cross when the lights are flashing or the bells are ringing</a:t>
            </a:r>
          </a:p>
          <a:p>
            <a:r>
              <a:rPr lang="en-NZ" dirty="0"/>
              <a:t>C. Stop, look both ways and listen to make sure there are no trains coming</a:t>
            </a:r>
          </a:p>
          <a:p>
            <a:endParaRPr lang="en-NZ" dirty="0"/>
          </a:p>
          <a:p>
            <a:r>
              <a:rPr lang="en-NZ" dirty="0"/>
              <a:t>“If you think the answer is A,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B, put your hands in the air.”</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C, put your hands on your head.”</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31</a:t>
            </a:fld>
            <a:endParaRPr lang="en-NZ"/>
          </a:p>
        </p:txBody>
      </p:sp>
    </p:spTree>
    <p:extLst>
      <p:ext uri="{BB962C8B-B14F-4D97-AF65-F5344CB8AC3E}">
        <p14:creationId xmlns:p14="http://schemas.microsoft.com/office/powerpoint/2010/main" val="3361903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32</a:t>
            </a:fld>
            <a:endParaRPr lang="en-NZ"/>
          </a:p>
        </p:txBody>
      </p:sp>
    </p:spTree>
    <p:extLst>
      <p:ext uri="{BB962C8B-B14F-4D97-AF65-F5344CB8AC3E}">
        <p14:creationId xmlns:p14="http://schemas.microsoft.com/office/powerpoint/2010/main" val="12831900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“C, Stop, look both ways and listen to make sure there are no trains coming.”</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33</a:t>
            </a:fld>
            <a:endParaRPr lang="en-NZ"/>
          </a:p>
        </p:txBody>
      </p:sp>
    </p:spTree>
    <p:extLst>
      <p:ext uri="{BB962C8B-B14F-4D97-AF65-F5344CB8AC3E}">
        <p14:creationId xmlns:p14="http://schemas.microsoft.com/office/powerpoint/2010/main" val="41696236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6, Trains can come from any direction at any time: true or false?”</a:t>
            </a:r>
          </a:p>
          <a:p>
            <a:endParaRPr lang="en-NZ" dirty="0"/>
          </a:p>
          <a:p>
            <a:r>
              <a:rPr lang="en-NZ" dirty="0"/>
              <a:t>“If you think the answer is True,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False, put your hands in the air.”</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34</a:t>
            </a:fld>
            <a:endParaRPr lang="en-NZ"/>
          </a:p>
        </p:txBody>
      </p:sp>
    </p:spTree>
    <p:extLst>
      <p:ext uri="{BB962C8B-B14F-4D97-AF65-F5344CB8AC3E}">
        <p14:creationId xmlns:p14="http://schemas.microsoft.com/office/powerpoint/2010/main" val="18241740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35</a:t>
            </a:fld>
            <a:endParaRPr lang="en-NZ"/>
          </a:p>
        </p:txBody>
      </p:sp>
    </p:spTree>
    <p:extLst>
      <p:ext uri="{BB962C8B-B14F-4D97-AF65-F5344CB8AC3E}">
        <p14:creationId xmlns:p14="http://schemas.microsoft.com/office/powerpoint/2010/main" val="1168276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“True! Trains do not always run to schedule, so you should expect them from either direction at any time. Other rail vehicles do not run on any schedules.”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 </a:t>
            </a:r>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36</a:t>
            </a:fld>
            <a:endParaRPr lang="en-NZ"/>
          </a:p>
        </p:txBody>
      </p:sp>
    </p:spTree>
    <p:extLst>
      <p:ext uri="{BB962C8B-B14F-4D97-AF65-F5344CB8AC3E}">
        <p14:creationId xmlns:p14="http://schemas.microsoft.com/office/powerpoint/2010/main" val="31490300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“Question 7, In an emergency, trains can stop quickly, true or false?”</a:t>
            </a:r>
          </a:p>
          <a:p>
            <a:endParaRPr lang="en-NZ" dirty="0"/>
          </a:p>
          <a:p>
            <a:r>
              <a:rPr lang="en-NZ" dirty="0"/>
              <a:t>“If you think the answer is True, put your hands on your 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think the answer is False, put your hands in the air.”</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37</a:t>
            </a:fld>
            <a:endParaRPr lang="en-NZ"/>
          </a:p>
        </p:txBody>
      </p:sp>
    </p:spTree>
    <p:extLst>
      <p:ext uri="{BB962C8B-B14F-4D97-AF65-F5344CB8AC3E}">
        <p14:creationId xmlns:p14="http://schemas.microsoft.com/office/powerpoint/2010/main" val="21069570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answer is…”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38</a:t>
            </a:fld>
            <a:endParaRPr lang="en-NZ"/>
          </a:p>
        </p:txBody>
      </p:sp>
    </p:spTree>
    <p:extLst>
      <p:ext uri="{BB962C8B-B14F-4D97-AF65-F5344CB8AC3E}">
        <p14:creationId xmlns:p14="http://schemas.microsoft.com/office/powerpoint/2010/main" val="11146802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“False! Trains can weigh up to 1 million kilograms, that’s how much 500 elephants weigh! When they brake, trains can take a whole minute to stop and can keep going for up to 1000 metres!”</a:t>
            </a:r>
            <a:endParaRPr lang="en-NZ" dirty="0">
              <a:highlight>
                <a:srgbClr val="FFFF00"/>
              </a:highlight>
            </a:endParaRP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39</a:t>
            </a:fld>
            <a:endParaRPr lang="en-NZ"/>
          </a:p>
        </p:txBody>
      </p:sp>
    </p:spTree>
    <p:extLst>
      <p:ext uri="{BB962C8B-B14F-4D97-AF65-F5344CB8AC3E}">
        <p14:creationId xmlns:p14="http://schemas.microsoft.com/office/powerpoint/2010/main" val="108028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b="1" i="1" dirty="0">
                <a:highlight>
                  <a:srgbClr val="FFFF00"/>
                </a:highlight>
              </a:rPr>
              <a:t>Customisation:</a:t>
            </a:r>
          </a:p>
          <a:p>
            <a:pPr marL="171450" indent="-171450">
              <a:buFont typeface="Arial" panose="020B0604020202020204" pitchFamily="34" charset="0"/>
              <a:buChar char="•"/>
            </a:pPr>
            <a:r>
              <a:rPr lang="en-NZ" b="0" i="0" dirty="0">
                <a:highlight>
                  <a:srgbClr val="FFFF00"/>
                </a:highlight>
              </a:rPr>
              <a:t>Drag the location pin to the location of the school you are visiting. (Pin is off screen to the right of the slide)</a:t>
            </a:r>
            <a:endParaRPr lang="en-NZ"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Z"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“We operate and maintain 3,700 kilometres of track all across New Zealand. Our network includes more than 100 tunnels, more than 1000 bridges, and more than 2000 crossings! We have 240 locomotives and almost 5000 wagons!”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“Can everyone see where your school is on the map?”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[Point out location]</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4</a:t>
            </a:fld>
            <a:endParaRPr lang="en-NZ"/>
          </a:p>
        </p:txBody>
      </p:sp>
    </p:spTree>
    <p:extLst>
      <p:ext uri="{BB962C8B-B14F-4D97-AF65-F5344CB8AC3E}">
        <p14:creationId xmlns:p14="http://schemas.microsoft.com/office/powerpoint/2010/main" val="22035830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defTabSz="990752">
              <a:defRPr/>
            </a:pPr>
            <a:r>
              <a:rPr lang="en-NZ" b="1" i="1" dirty="0"/>
              <a:t>Talking points:</a:t>
            </a:r>
          </a:p>
          <a:p>
            <a:endParaRPr lang="en-NZ" dirty="0"/>
          </a:p>
          <a:p>
            <a:r>
              <a:rPr lang="en-NZ" dirty="0"/>
              <a:t>“Ka pai everyone!” (good job)</a:t>
            </a:r>
          </a:p>
          <a:p>
            <a:endParaRPr lang="en-NZ" dirty="0"/>
          </a:p>
          <a:p>
            <a:r>
              <a:rPr lang="en-NZ" dirty="0"/>
              <a:t>“You are all Rail Safety Week champions!”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40</a:t>
            </a:fld>
            <a:endParaRPr lang="en-NZ"/>
          </a:p>
        </p:txBody>
      </p:sp>
    </p:spTree>
    <p:extLst>
      <p:ext uri="{BB962C8B-B14F-4D97-AF65-F5344CB8AC3E}">
        <p14:creationId xmlns:p14="http://schemas.microsoft.com/office/powerpoint/2010/main" val="1371576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r>
              <a:rPr lang="en-NZ" b="1" i="1" dirty="0"/>
              <a:t>Talking points:</a:t>
            </a:r>
          </a:p>
          <a:p>
            <a:endParaRPr lang="en-NZ" dirty="0"/>
          </a:p>
          <a:p>
            <a:r>
              <a:rPr lang="en-NZ" dirty="0"/>
              <a:t>“Any questions?”</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41</a:t>
            </a:fld>
            <a:endParaRPr lang="en-NZ"/>
          </a:p>
        </p:txBody>
      </p:sp>
    </p:spTree>
    <p:extLst>
      <p:ext uri="{BB962C8B-B14F-4D97-AF65-F5344CB8AC3E}">
        <p14:creationId xmlns:p14="http://schemas.microsoft.com/office/powerpoint/2010/main" val="2526756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 Talking points:</a:t>
            </a:r>
          </a:p>
          <a:p>
            <a:endParaRPr lang="en-NZ" dirty="0"/>
          </a:p>
          <a:p>
            <a:r>
              <a:rPr lang="en-NZ" dirty="0"/>
              <a:t>“KiwiRail brings a total value to New Zealand of 1.7 to 2.1 billion dollars every year!”</a:t>
            </a:r>
          </a:p>
          <a:p>
            <a:endParaRPr lang="en-NZ" dirty="0"/>
          </a:p>
          <a:p>
            <a:r>
              <a:rPr lang="en-NZ" dirty="0"/>
              <a:t>“Rail also has a much smaller carbon footprint than transporting freight by road. In fact, it would take 54 trucks to move the same amount of freight as one train!”</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5</a:t>
            </a:fld>
            <a:endParaRPr lang="en-NZ"/>
          </a:p>
        </p:txBody>
      </p:sp>
    </p:spTree>
    <p:extLst>
      <p:ext uri="{BB962C8B-B14F-4D97-AF65-F5344CB8AC3E}">
        <p14:creationId xmlns:p14="http://schemas.microsoft.com/office/powerpoint/2010/main" val="3394009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r>
              <a:rPr lang="en-NZ" dirty="0"/>
              <a:t>“The rail corridor includes the tracks at train stations, level crossings, and our freight yards. You are only allowed to be near the rail corridor if you are at level crossings or at a train station. In any other areas you must stay at least 5 metres away from railway tracks at all times. If you do not, you are trespassing, which is against the law.”</a:t>
            </a:r>
          </a:p>
          <a:p>
            <a:endParaRPr lang="en-NZ" dirty="0"/>
          </a:p>
          <a:p>
            <a:endParaRPr lang="en-NZ" sz="1200" dirty="0"/>
          </a:p>
          <a:p>
            <a:r>
              <a:rPr lang="en-NZ" sz="1000" i="1" dirty="0"/>
              <a:t>Note:</a:t>
            </a:r>
          </a:p>
          <a:p>
            <a:pPr marL="0" indent="0">
              <a:buNone/>
            </a:pPr>
            <a:r>
              <a:rPr lang="en-NZ" sz="1000" i="1" dirty="0"/>
              <a:t>Picture A shows the rail corridor. The corridor includes the area of land at least 5 metres on either side of the middle of the track. </a:t>
            </a:r>
          </a:p>
          <a:p>
            <a:pPr marL="0" indent="0">
              <a:buNone/>
            </a:pPr>
            <a:r>
              <a:rPr lang="en-NZ" sz="1000" i="1" dirty="0"/>
              <a:t>Picture B shows the rail corridor with two sets of tracks separated by a fence.</a:t>
            </a:r>
          </a:p>
          <a:p>
            <a:pPr marL="0" indent="0">
              <a:buNone/>
            </a:pPr>
            <a:r>
              <a:rPr lang="en-NZ" sz="1000" i="1" dirty="0"/>
              <a:t>Picture C shows a level crossing which is also part of the rail corridor. This is a legal place where pedestrians and traffic can cross the rail corridor provided the warning bells, lights and barrier arms are not operating.</a:t>
            </a:r>
          </a:p>
          <a:p>
            <a:pPr marL="0" indent="0">
              <a:buNone/>
            </a:pPr>
            <a:r>
              <a:rPr lang="en-NZ" sz="1000" i="1" dirty="0"/>
              <a:t>Picture D shows a freight yard. The whole freight yard is part of the rail corridor and is out of bounds.</a:t>
            </a:r>
          </a:p>
          <a:p>
            <a:endParaRPr lang="en-NZ" dirty="0"/>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6</a:t>
            </a:fld>
            <a:endParaRPr lang="en-NZ"/>
          </a:p>
        </p:txBody>
      </p:sp>
    </p:spTree>
    <p:extLst>
      <p:ext uri="{BB962C8B-B14F-4D97-AF65-F5344CB8AC3E}">
        <p14:creationId xmlns:p14="http://schemas.microsoft.com/office/powerpoint/2010/main" val="1755136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“Have you seen any of these vehicles on the train tracks? If you have, put your hand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“Some of you might not know that it is not just trains that run on the tracks. There are also diggers, cherry-pickers, trucks, and lots of other types of vehicles that run on the tracks. You must always give way to all rail vehicles, not just trains.”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“Can everyone see the overhead wires in picture C? Some of these overheard wires are up to 250,000 Volts, that’s over one thousand times stronger than the electricity that powers your house! Electricity can pass through the air without you even touching the wires, so you must stay far away from them and never throw anything towards them.”</a:t>
            </a:r>
          </a:p>
          <a:p>
            <a:endParaRPr lang="en-NZ" dirty="0"/>
          </a:p>
          <a:p>
            <a:endParaRPr lang="en-NZ" dirty="0"/>
          </a:p>
          <a:p>
            <a:endParaRPr lang="en-NZ" dirty="0"/>
          </a:p>
          <a:p>
            <a:r>
              <a:rPr lang="en-NZ" sz="1000" i="1" dirty="0">
                <a:solidFill>
                  <a:schemeClr val="tx1"/>
                </a:solidFill>
              </a:rPr>
              <a:t>Note:</a:t>
            </a:r>
          </a:p>
          <a:p>
            <a:r>
              <a:rPr lang="en-NZ" sz="1000" i="1" dirty="0">
                <a:solidFill>
                  <a:schemeClr val="tx1"/>
                </a:solidFill>
              </a:rPr>
              <a:t>Picture A shows a locomotive engine </a:t>
            </a:r>
          </a:p>
          <a:p>
            <a:r>
              <a:rPr lang="en-NZ" sz="1000" i="1" dirty="0">
                <a:solidFill>
                  <a:schemeClr val="tx1"/>
                </a:solidFill>
              </a:rPr>
              <a:t>Picture B shows a Hi-Rail excavator replacing sleepers.</a:t>
            </a:r>
          </a:p>
          <a:p>
            <a:pPr marL="0" indent="0">
              <a:buNone/>
            </a:pPr>
            <a:r>
              <a:rPr lang="en-NZ" sz="1000" i="1" dirty="0">
                <a:solidFill>
                  <a:schemeClr val="tx1"/>
                </a:solidFill>
              </a:rPr>
              <a:t>Picture C shows a Hi-Rail cherry-picker working on the overhead wires.</a:t>
            </a:r>
          </a:p>
          <a:p>
            <a:pPr marL="0" indent="0">
              <a:buNone/>
            </a:pPr>
            <a:r>
              <a:rPr lang="en-NZ" sz="1000" i="1" dirty="0">
                <a:solidFill>
                  <a:schemeClr val="tx1"/>
                </a:solidFill>
              </a:rPr>
              <a:t>Picture D shows a Hi-Rail truck.</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7</a:t>
            </a:fld>
            <a:endParaRPr lang="en-NZ"/>
          </a:p>
        </p:txBody>
      </p:sp>
    </p:spTree>
    <p:extLst>
      <p:ext uri="{BB962C8B-B14F-4D97-AF65-F5344CB8AC3E}">
        <p14:creationId xmlns:p14="http://schemas.microsoft.com/office/powerpoint/2010/main" val="3325003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b="0" i="0" dirty="0"/>
              <a:t>“Here are some pedestrian-only level crossings. In picture A you can see a bridge that pedestrians can use to cross on top the tracks. The other pictures show crossings where you walk directly across the tracks. Some of them have automatic gates that shut when a train is coming. Others do not have gates, so you must always check for trains before crossing. It is unsafe and it is against the law to cross anywhere other than a level crossing.”</a:t>
            </a:r>
            <a:endParaRPr lang="en-NZ" dirty="0"/>
          </a:p>
          <a:p>
            <a:endParaRPr lang="en-NZ" dirty="0"/>
          </a:p>
          <a:p>
            <a:endParaRPr lang="en-NZ" dirty="0"/>
          </a:p>
          <a:p>
            <a:endParaRPr lang="en-NZ" dirty="0"/>
          </a:p>
          <a:p>
            <a:r>
              <a:rPr lang="en-NZ" sz="1000" i="1" dirty="0"/>
              <a:t>Note:</a:t>
            </a:r>
          </a:p>
          <a:p>
            <a:pPr marL="0" indent="0">
              <a:buNone/>
            </a:pPr>
            <a:r>
              <a:rPr lang="en-NZ" sz="1000" i="1" dirty="0"/>
              <a:t>Picture A shows a pedestrian bridge. People use these to cross safely above railway tracks.</a:t>
            </a:r>
          </a:p>
          <a:p>
            <a:pPr marL="0" indent="0">
              <a:buNone/>
            </a:pPr>
            <a:r>
              <a:rPr lang="en-NZ" sz="1000" i="1" dirty="0"/>
              <a:t>Picture B shows a pedestrian crossing with automatic gates. Flashing lights and bells activate, and gates close when a train is approaching. An emergency gate can be used if the gates start closing while someone has already started crossing.</a:t>
            </a:r>
          </a:p>
          <a:p>
            <a:pPr marL="0" indent="0">
              <a:buNone/>
            </a:pPr>
            <a:r>
              <a:rPr lang="en-NZ" sz="1000" i="1" dirty="0"/>
              <a:t>Picture C shows a pedestrian crossing with a maze. A zigzag path with railings and warning signs before and after the railway tracks. The zigzag helps a pedestrian to look left and right before crossing. </a:t>
            </a:r>
          </a:p>
          <a:p>
            <a:pPr marL="0" indent="0">
              <a:buNone/>
            </a:pPr>
            <a:r>
              <a:rPr lang="en-NZ" sz="1000" i="1" dirty="0"/>
              <a:t>Picture D shows a pedestrian crossing with flashing lights and bells and barrier arms on the road. The pedestrians wait behind the yellow line. Before crossing they need to wait for the alarms to stop and check that no trains are coming. </a:t>
            </a:r>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8</a:t>
            </a:fld>
            <a:endParaRPr lang="en-NZ"/>
          </a:p>
        </p:txBody>
      </p:sp>
    </p:spTree>
    <p:extLst>
      <p:ext uri="{BB962C8B-B14F-4D97-AF65-F5344CB8AC3E}">
        <p14:creationId xmlns:p14="http://schemas.microsoft.com/office/powerpoint/2010/main" val="3880788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 y="1025525"/>
            <a:ext cx="6673850" cy="3754438"/>
          </a:xfrm>
          <a:prstGeom prst="rect">
            <a:avLst/>
          </a:prstGeom>
        </p:spPr>
      </p:sp>
      <p:sp>
        <p:nvSpPr>
          <p:cNvPr id="3" name="Notes Placeholder 2"/>
          <p:cNvSpPr>
            <a:spLocks noGrp="1"/>
          </p:cNvSpPr>
          <p:nvPr>
            <p:ph type="body" idx="1"/>
          </p:nvPr>
        </p:nvSpPr>
        <p:spPr>
          <a:xfrm>
            <a:off x="258584" y="4965701"/>
            <a:ext cx="6277333" cy="43434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dirty="0"/>
              <a:t>Talking points:</a:t>
            </a:r>
          </a:p>
          <a:p>
            <a:pPr marL="228600" indent="-228600">
              <a:buAutoNum type="alphaUcPeriod"/>
            </a:pPr>
            <a:endParaRPr lang="en-NZ" dirty="0"/>
          </a:p>
          <a:p>
            <a:pPr marL="0" indent="0">
              <a:buNone/>
            </a:pPr>
            <a:r>
              <a:rPr lang="en-NZ" dirty="0"/>
              <a:t>“Here you can see different examples of level crossings. These are the only places where you are allowed to cross the train tracks. Some level crossings have lights and bells that tell you when a train is coming. Others do not have lights and bells, they only have STOP or Give Way signs. If you’re driving in the car with your parents/whanau they need to stop and look both ways. They must only drive across when there are no trains in sight.”</a:t>
            </a:r>
          </a:p>
          <a:p>
            <a:pPr marL="0" indent="0">
              <a:buNone/>
            </a:pPr>
            <a:endParaRPr lang="en-NZ" dirty="0"/>
          </a:p>
          <a:p>
            <a:pPr marL="0" indent="0">
              <a:buNone/>
            </a:pPr>
            <a:endParaRPr lang="en-NZ" dirty="0"/>
          </a:p>
          <a:p>
            <a:pPr marL="0" indent="0">
              <a:buNone/>
            </a:pPr>
            <a:r>
              <a:rPr lang="en-NZ" sz="1000" i="1" dirty="0"/>
              <a:t>Note:</a:t>
            </a:r>
          </a:p>
          <a:p>
            <a:pPr marL="0" indent="0">
              <a:buNone/>
            </a:pPr>
            <a:r>
              <a:rPr lang="en-NZ" sz="1000" i="1" dirty="0"/>
              <a:t>Picture A shows an urban level crossing with barrier arms, lights, and bells.</a:t>
            </a:r>
          </a:p>
          <a:p>
            <a:pPr marL="0" indent="0">
              <a:buNone/>
            </a:pPr>
            <a:r>
              <a:rPr lang="en-NZ" sz="1000" i="1" dirty="0"/>
              <a:t>Picture B shows a rural level crossing with lights and bells only.</a:t>
            </a:r>
          </a:p>
          <a:p>
            <a:pPr marL="0" indent="0">
              <a:buNone/>
            </a:pPr>
            <a:r>
              <a:rPr lang="en-NZ" sz="1000" i="1" dirty="0"/>
              <a:t>Picture C shows a crossing on private land which is required by law to have signage appropriate to the heaviness of the traffic flow.</a:t>
            </a:r>
          </a:p>
          <a:p>
            <a:pPr marL="0" indent="0">
              <a:buNone/>
            </a:pPr>
            <a:r>
              <a:rPr lang="en-NZ" sz="1000" i="1" dirty="0"/>
              <a:t>Picture D shows a level crossing with a crossbuck, a Stop sign, and a ‘Look for trains’ sign. Another sign restricts heavy vehicles over a certain length. </a:t>
            </a:r>
          </a:p>
          <a:p>
            <a:endParaRPr lang="en-NZ" dirty="0"/>
          </a:p>
          <a:p>
            <a:endParaRPr lang="en-NZ" dirty="0"/>
          </a:p>
        </p:txBody>
      </p:sp>
      <p:sp>
        <p:nvSpPr>
          <p:cNvPr id="4" name="Slide Number Placeholder 3"/>
          <p:cNvSpPr>
            <a:spLocks noGrp="1"/>
          </p:cNvSpPr>
          <p:nvPr>
            <p:ph type="sldNum" sz="quarter" idx="5"/>
          </p:nvPr>
        </p:nvSpPr>
        <p:spPr>
          <a:xfrm>
            <a:off x="224913" y="9265589"/>
            <a:ext cx="571874" cy="498294"/>
          </a:xfrm>
          <a:prstGeom prst="rect">
            <a:avLst/>
          </a:prstGeom>
        </p:spPr>
        <p:txBody>
          <a:bodyPr/>
          <a:lstStyle/>
          <a:p>
            <a:fld id="{11236CEA-7528-4869-9F78-30081A274260}" type="slidenum">
              <a:rPr lang="en-NZ" smtClean="0"/>
              <a:t>9</a:t>
            </a:fld>
            <a:endParaRPr lang="en-NZ"/>
          </a:p>
        </p:txBody>
      </p:sp>
    </p:spTree>
    <p:extLst>
      <p:ext uri="{BB962C8B-B14F-4D97-AF65-F5344CB8AC3E}">
        <p14:creationId xmlns:p14="http://schemas.microsoft.com/office/powerpoint/2010/main" val="63260115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gif"/><Relationship Id="rId5" Type="http://schemas.openxmlformats.org/officeDocument/2006/relationships/image" Target="../media/image8.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gif"/><Relationship Id="rId4" Type="http://schemas.microsoft.com/office/2007/relationships/hdphoto" Target="../media/hdphoto3.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8D35CBC-5C63-AECA-8F21-C0C89EBFD0C5}"/>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24" name="Picture 23" descr="A cartoon face with a black background&#10;&#10;Description automatically generated">
            <a:extLst>
              <a:ext uri="{FF2B5EF4-FFF2-40B4-BE49-F238E27FC236}">
                <a16:creationId xmlns:a16="http://schemas.microsoft.com/office/drawing/2014/main" id="{4167B139-6B31-C372-1619-F4BD3DF29C0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r="414"/>
          <a:stretch/>
        </p:blipFill>
        <p:spPr>
          <a:xfrm>
            <a:off x="0" y="-88443"/>
            <a:ext cx="12192000" cy="6196515"/>
          </a:xfrm>
          <a:prstGeom prst="rect">
            <a:avLst/>
          </a:prstGeom>
        </p:spPr>
      </p:pic>
      <p:sp>
        <p:nvSpPr>
          <p:cNvPr id="25" name="Text Placeholder 21">
            <a:extLst>
              <a:ext uri="{FF2B5EF4-FFF2-40B4-BE49-F238E27FC236}">
                <a16:creationId xmlns:a16="http://schemas.microsoft.com/office/drawing/2014/main" id="{CC9B1934-EC8B-EF7F-E459-2AE255C13A93}"/>
              </a:ext>
            </a:extLst>
          </p:cNvPr>
          <p:cNvSpPr>
            <a:spLocks noGrp="1"/>
          </p:cNvSpPr>
          <p:nvPr>
            <p:ph type="body" sz="quarter" idx="10" hasCustomPrompt="1"/>
          </p:nvPr>
        </p:nvSpPr>
        <p:spPr>
          <a:xfrm>
            <a:off x="4206626" y="824256"/>
            <a:ext cx="5535585" cy="1128712"/>
          </a:xfrm>
          <a:prstGeom prst="rect">
            <a:avLst/>
          </a:prstGeom>
        </p:spPr>
        <p:txBody>
          <a:bodyPr/>
          <a:lstStyle>
            <a:lvl1pPr>
              <a:defRPr/>
            </a:lvl1pPr>
            <a:lvl5pPr marL="1828800" indent="0">
              <a:buNone/>
              <a:defRPr/>
            </a:lvl5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Bold" panose="020B0704020202020204" pitchFamily="34" charset="0"/>
              </a:rPr>
              <a:t>SCHOOL NAME</a:t>
            </a:r>
          </a:p>
          <a:p>
            <a:pPr lvl="4"/>
            <a:endParaRPr lang="en-NZ" dirty="0"/>
          </a:p>
        </p:txBody>
      </p:sp>
      <p:sp>
        <p:nvSpPr>
          <p:cNvPr id="26" name="Picture Placeholder 23">
            <a:extLst>
              <a:ext uri="{FF2B5EF4-FFF2-40B4-BE49-F238E27FC236}">
                <a16:creationId xmlns:a16="http://schemas.microsoft.com/office/drawing/2014/main" id="{F47A0C47-BB17-DA31-3B82-1585D8F882D8}"/>
              </a:ext>
            </a:extLst>
          </p:cNvPr>
          <p:cNvSpPr>
            <a:spLocks noGrp="1"/>
          </p:cNvSpPr>
          <p:nvPr>
            <p:ph type="pic" sz="quarter" idx="11" hasCustomPrompt="1"/>
          </p:nvPr>
        </p:nvSpPr>
        <p:spPr>
          <a:xfrm>
            <a:off x="2308991" y="626535"/>
            <a:ext cx="1744367" cy="1561327"/>
          </a:xfrm>
          <a:prstGeom prst="rect">
            <a:avLst/>
          </a:prstGeom>
        </p:spPr>
        <p:txBody>
          <a:bodyPr>
            <a:normAutofit/>
          </a:bodyPr>
          <a:lstStyle>
            <a:lvl1pPr marL="0" indent="0">
              <a:buNone/>
              <a:defRPr sz="2400">
                <a:highlight>
                  <a:srgbClr val="FFFF00"/>
                </a:highlight>
              </a:defRPr>
            </a:lvl1pPr>
          </a:lstStyle>
          <a:p>
            <a:r>
              <a:rPr lang="en-NZ" dirty="0"/>
              <a:t>SCHOOL LOGO PICTURE</a:t>
            </a:r>
          </a:p>
        </p:txBody>
      </p:sp>
      <p:pic>
        <p:nvPicPr>
          <p:cNvPr id="27" name="Picture 26" descr="A white cloud in a black background&#10;&#10;Description automatically generated with low confidence">
            <a:extLst>
              <a:ext uri="{FF2B5EF4-FFF2-40B4-BE49-F238E27FC236}">
                <a16:creationId xmlns:a16="http://schemas.microsoft.com/office/drawing/2014/main" id="{8FCA84EF-04BD-910F-B510-4942F43749A5}"/>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9896019" y="1641180"/>
            <a:ext cx="1269276" cy="525842"/>
          </a:xfrm>
          <a:prstGeom prst="rect">
            <a:avLst/>
          </a:prstGeom>
          <a:effectLst>
            <a:innerShdw blurRad="114300">
              <a:schemeClr val="accent5">
                <a:lumMod val="40000"/>
                <a:lumOff val="60000"/>
              </a:schemeClr>
            </a:innerShdw>
          </a:effectLst>
        </p:spPr>
      </p:pic>
      <p:pic>
        <p:nvPicPr>
          <p:cNvPr id="28" name="Picture 27" descr="A white cloud in a black background&#10;&#10;Description automatically generated with low confidence">
            <a:extLst>
              <a:ext uri="{FF2B5EF4-FFF2-40B4-BE49-F238E27FC236}">
                <a16:creationId xmlns:a16="http://schemas.microsoft.com/office/drawing/2014/main" id="{07281308-CC72-A0C7-FAF0-3AE2930233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0684358" y="896577"/>
            <a:ext cx="1228719" cy="598161"/>
          </a:xfrm>
          <a:prstGeom prst="rect">
            <a:avLst/>
          </a:prstGeom>
          <a:effectLst>
            <a:innerShdw blurRad="114300">
              <a:schemeClr val="accent5">
                <a:lumMod val="40000"/>
                <a:lumOff val="60000"/>
              </a:schemeClr>
            </a:innerShdw>
          </a:effectLst>
        </p:spPr>
      </p:pic>
      <p:pic>
        <p:nvPicPr>
          <p:cNvPr id="29" name="Picture 28" descr="A white cloud in a black background&#10;&#10;Description automatically generated with low confidence">
            <a:extLst>
              <a:ext uri="{FF2B5EF4-FFF2-40B4-BE49-F238E27FC236}">
                <a16:creationId xmlns:a16="http://schemas.microsoft.com/office/drawing/2014/main" id="{2401794C-D028-7A5A-9617-BCC8086E5A1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2325967" y="3166079"/>
            <a:ext cx="1269276" cy="525842"/>
          </a:xfrm>
          <a:prstGeom prst="rect">
            <a:avLst/>
          </a:prstGeom>
          <a:effectLst>
            <a:innerShdw blurRad="114300">
              <a:schemeClr val="accent5">
                <a:lumMod val="60000"/>
                <a:lumOff val="40000"/>
              </a:schemeClr>
            </a:innerShdw>
          </a:effectLst>
        </p:spPr>
      </p:pic>
      <p:grpSp>
        <p:nvGrpSpPr>
          <p:cNvPr id="30" name="Group 29">
            <a:extLst>
              <a:ext uri="{FF2B5EF4-FFF2-40B4-BE49-F238E27FC236}">
                <a16:creationId xmlns:a16="http://schemas.microsoft.com/office/drawing/2014/main" id="{D566EBD8-9790-395B-3C27-31E4A060261D}"/>
              </a:ext>
            </a:extLst>
          </p:cNvPr>
          <p:cNvGrpSpPr/>
          <p:nvPr userDrawn="1"/>
        </p:nvGrpSpPr>
        <p:grpSpPr>
          <a:xfrm>
            <a:off x="763393" y="731207"/>
            <a:ext cx="1002995" cy="1002995"/>
            <a:chOff x="763392" y="731205"/>
            <a:chExt cx="1002995" cy="1002995"/>
          </a:xfrm>
        </p:grpSpPr>
        <p:sp>
          <p:nvSpPr>
            <p:cNvPr id="31" name="Oval 30">
              <a:extLst>
                <a:ext uri="{FF2B5EF4-FFF2-40B4-BE49-F238E27FC236}">
                  <a16:creationId xmlns:a16="http://schemas.microsoft.com/office/drawing/2014/main" id="{F3479C11-F7F1-67A6-6A43-6B63758BD79D}"/>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32" name="Oval 31">
              <a:extLst>
                <a:ext uri="{FF2B5EF4-FFF2-40B4-BE49-F238E27FC236}">
                  <a16:creationId xmlns:a16="http://schemas.microsoft.com/office/drawing/2014/main" id="{EA671318-EEC9-FAA5-0727-F452BDD9E64A}"/>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sp>
        <p:nvSpPr>
          <p:cNvPr id="33" name="Rectangle 32">
            <a:extLst>
              <a:ext uri="{FF2B5EF4-FFF2-40B4-BE49-F238E27FC236}">
                <a16:creationId xmlns:a16="http://schemas.microsoft.com/office/drawing/2014/main" id="{8E29DB88-F1B6-790F-F279-1571DF103BB6}"/>
              </a:ext>
            </a:extLst>
          </p:cNvPr>
          <p:cNvSpPr/>
          <p:nvPr userDrawn="1"/>
        </p:nvSpPr>
        <p:spPr>
          <a:xfrm>
            <a:off x="0" y="6034889"/>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36" name="Picture 35">
            <a:extLst>
              <a:ext uri="{FF2B5EF4-FFF2-40B4-BE49-F238E27FC236}">
                <a16:creationId xmlns:a16="http://schemas.microsoft.com/office/drawing/2014/main" id="{D0B3CA1E-0A68-F0DA-CC1F-57EAD3AB77A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684762" y="2768508"/>
            <a:ext cx="1269276" cy="2989964"/>
          </a:xfrm>
          <a:prstGeom prst="rect">
            <a:avLst/>
          </a:prstGeom>
          <a:effectLst>
            <a:glow rad="63500">
              <a:schemeClr val="bg1"/>
            </a:glow>
            <a:outerShdw blurRad="76200" dist="12700" dir="2700000" sy="-23000" kx="-800400" algn="bl" rotWithShape="0">
              <a:prstClr val="black">
                <a:alpha val="20000"/>
              </a:prstClr>
            </a:outerShdw>
          </a:effectLst>
        </p:spPr>
      </p:pic>
      <p:pic>
        <p:nvPicPr>
          <p:cNvPr id="37" name="Picture 36">
            <a:extLst>
              <a:ext uri="{FF2B5EF4-FFF2-40B4-BE49-F238E27FC236}">
                <a16:creationId xmlns:a16="http://schemas.microsoft.com/office/drawing/2014/main" id="{12F816EE-45EA-659A-2797-8CFC117C563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flipH="1">
            <a:off x="6237964" y="2833396"/>
            <a:ext cx="1472907" cy="2925076"/>
          </a:xfrm>
          <a:prstGeom prst="rect">
            <a:avLst/>
          </a:prstGeom>
          <a:effectLst>
            <a:glow rad="63500">
              <a:schemeClr val="bg1"/>
            </a:glow>
            <a:outerShdw blurRad="76200" dist="12700" dir="2700000" sy="-23000" kx="-800400" algn="bl" rotWithShape="0">
              <a:prstClr val="black">
                <a:alpha val="20000"/>
              </a:prstClr>
            </a:outerShdw>
          </a:effectLst>
        </p:spPr>
      </p:pic>
      <p:pic>
        <p:nvPicPr>
          <p:cNvPr id="38" name="Picture 37">
            <a:extLst>
              <a:ext uri="{FF2B5EF4-FFF2-40B4-BE49-F238E27FC236}">
                <a16:creationId xmlns:a16="http://schemas.microsoft.com/office/drawing/2014/main" id="{0BBA19A5-8B9B-26C7-0816-D07C4121BD2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311954" y="6294728"/>
            <a:ext cx="1848327" cy="393239"/>
          </a:xfrm>
          <a:prstGeom prst="rect">
            <a:avLst/>
          </a:prstGeom>
        </p:spPr>
      </p:pic>
      <p:pic>
        <p:nvPicPr>
          <p:cNvPr id="39" name="Picture 38">
            <a:extLst>
              <a:ext uri="{FF2B5EF4-FFF2-40B4-BE49-F238E27FC236}">
                <a16:creationId xmlns:a16="http://schemas.microsoft.com/office/drawing/2014/main" id="{3995A579-4E2E-B27D-0B27-FD936735D720}"/>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10571208" y="6267605"/>
            <a:ext cx="1308840" cy="393239"/>
          </a:xfrm>
          <a:prstGeom prst="rect">
            <a:avLst/>
          </a:prstGeom>
        </p:spPr>
      </p:pic>
    </p:spTree>
    <p:extLst>
      <p:ext uri="{BB962C8B-B14F-4D97-AF65-F5344CB8AC3E}">
        <p14:creationId xmlns:p14="http://schemas.microsoft.com/office/powerpoint/2010/main" val="29315031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1000"/>
                                  </p:stCondLst>
                                  <p:childTnLst>
                                    <p:animMotion origin="layout" path="M 0.0013 0.07245 L 0.0013 0.01875 L 0.0013 0.07245 Z " pathEditMode="relative" rAng="0" ptsTypes="AAA">
                                      <p:cBhvr>
                                        <p:cTn id="6" dur="2000" fill="hold"/>
                                        <p:tgtEl>
                                          <p:spTgt spid="37"/>
                                        </p:tgtEl>
                                        <p:attrNameLst>
                                          <p:attrName>ppt_x</p:attrName>
                                          <p:attrName>ppt_y</p:attrName>
                                        </p:attrNameLst>
                                      </p:cBhvr>
                                      <p:rCtr x="0" y="-2685"/>
                                    </p:animMotion>
                                  </p:childTnLst>
                                </p:cTn>
                              </p:par>
                              <p:par>
                                <p:cTn id="7" presetID="0" presetClass="path" presetSubtype="0" repeatCount="indefinite" accel="50000" decel="50000" fill="hold" nodeType="withEffect">
                                  <p:stCondLst>
                                    <p:cond delay="500"/>
                                  </p:stCondLst>
                                  <p:childTnLst>
                                    <p:animMotion origin="layout" path="M 0.00131 0.07245 L 0.00131 0.01875 L 0.00131 0.07245 Z " pathEditMode="relative" rAng="0" ptsTypes="AAA">
                                      <p:cBhvr>
                                        <p:cTn id="8" dur="2000" fill="hold"/>
                                        <p:tgtEl>
                                          <p:spTgt spid="36"/>
                                        </p:tgtEl>
                                        <p:attrNameLst>
                                          <p:attrName>ppt_x</p:attrName>
                                          <p:attrName>ppt_y</p:attrName>
                                        </p:attrNameLst>
                                      </p:cBhvr>
                                      <p:rCtr x="0" y="-2685"/>
                                    </p:animMotion>
                                  </p:childTnLst>
                                </p:cTn>
                              </p:par>
                              <p:par>
                                <p:cTn id="9"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0" dur="20000" fill="hold"/>
                                        <p:tgtEl>
                                          <p:spTgt spid="27"/>
                                        </p:tgtEl>
                                        <p:attrNameLst>
                                          <p:attrName>ppt_x</p:attrName>
                                          <p:attrName>ppt_y</p:attrName>
                                        </p:attrNameLst>
                                      </p:cBhvr>
                                      <p:rCtr x="208" y="0"/>
                                    </p:animMotion>
                                  </p:childTnLst>
                                </p:cTn>
                              </p:par>
                              <p:par>
                                <p:cTn id="11"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2" dur="20000" fill="hold"/>
                                        <p:tgtEl>
                                          <p:spTgt spid="28"/>
                                        </p:tgtEl>
                                        <p:attrNameLst>
                                          <p:attrName>ppt_x</p:attrName>
                                          <p:attrName>ppt_y</p:attrName>
                                        </p:attrNameLst>
                                      </p:cBhvr>
                                      <p:rCtr x="208" y="0"/>
                                    </p:animMotion>
                                  </p:childTnLst>
                                </p:cTn>
                              </p:par>
                              <p:par>
                                <p:cTn id="13"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4" dur="20000" fill="hold"/>
                                        <p:tgtEl>
                                          <p:spTgt spid="29"/>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603F87-40CE-5C26-74C5-C6A4FCC56F89}"/>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4" name="Picture 3" descr="A green grass field with a black background&#10;&#10;Description automatically generated">
            <a:extLst>
              <a:ext uri="{FF2B5EF4-FFF2-40B4-BE49-F238E27FC236}">
                <a16:creationId xmlns:a16="http://schemas.microsoft.com/office/drawing/2014/main" id="{39D900CE-FFEE-9104-1527-527676EB004A}"/>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5248"/>
                    </a14:imgEffect>
                  </a14:imgLayer>
                </a14:imgProps>
              </a:ext>
              <a:ext uri="{28A0092B-C50C-407E-A947-70E740481C1C}">
                <a14:useLocalDpi xmlns:a14="http://schemas.microsoft.com/office/drawing/2010/main"/>
              </a:ext>
            </a:extLst>
          </a:blip>
          <a:srcRect l="717" r="578"/>
          <a:stretch/>
        </p:blipFill>
        <p:spPr>
          <a:xfrm>
            <a:off x="0" y="-55172"/>
            <a:ext cx="12192000" cy="6100747"/>
          </a:xfrm>
          <a:prstGeom prst="rect">
            <a:avLst/>
          </a:prstGeom>
        </p:spPr>
      </p:pic>
      <p:sp>
        <p:nvSpPr>
          <p:cNvPr id="5" name="Rectangle 4">
            <a:extLst>
              <a:ext uri="{FF2B5EF4-FFF2-40B4-BE49-F238E27FC236}">
                <a16:creationId xmlns:a16="http://schemas.microsoft.com/office/drawing/2014/main" id="{4D4863B2-492D-F560-6AE4-8518A4323AB2}"/>
              </a:ext>
            </a:extLst>
          </p:cNvPr>
          <p:cNvSpPr/>
          <p:nvPr userDrawn="1"/>
        </p:nvSpPr>
        <p:spPr>
          <a:xfrm>
            <a:off x="0" y="6034889"/>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6" name="Picture 5" descr="A white cloud in a black background&#10;&#10;Description automatically generated with low confidence">
            <a:extLst>
              <a:ext uri="{FF2B5EF4-FFF2-40B4-BE49-F238E27FC236}">
                <a16:creationId xmlns:a16="http://schemas.microsoft.com/office/drawing/2014/main" id="{49C34B71-0393-3D53-517B-6E4FFDCA0EBD}"/>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64883" y="3243111"/>
            <a:ext cx="1269276" cy="525842"/>
          </a:xfrm>
          <a:prstGeom prst="rect">
            <a:avLst/>
          </a:prstGeom>
          <a:effectLst>
            <a:innerShdw blurRad="114300">
              <a:schemeClr val="accent5">
                <a:lumMod val="60000"/>
                <a:lumOff val="40000"/>
              </a:schemeClr>
            </a:innerShdw>
          </a:effectLst>
        </p:spPr>
      </p:pic>
      <p:sp>
        <p:nvSpPr>
          <p:cNvPr id="9" name="Text Placeholder 30">
            <a:extLst>
              <a:ext uri="{FF2B5EF4-FFF2-40B4-BE49-F238E27FC236}">
                <a16:creationId xmlns:a16="http://schemas.microsoft.com/office/drawing/2014/main" id="{4980BB49-4E4D-505B-58F2-E839C5BD4FC7}"/>
              </a:ext>
            </a:extLst>
          </p:cNvPr>
          <p:cNvSpPr>
            <a:spLocks noGrp="1"/>
          </p:cNvSpPr>
          <p:nvPr>
            <p:ph type="body" sz="quarter" idx="12" hasCustomPrompt="1"/>
          </p:nvPr>
        </p:nvSpPr>
        <p:spPr>
          <a:xfrm>
            <a:off x="4055925" y="1372011"/>
            <a:ext cx="3985321" cy="609600"/>
          </a:xfrm>
          <a:prstGeom prst="rect">
            <a:avLst/>
          </a:prstGeom>
        </p:spPr>
        <p:txBody>
          <a:bodyPr/>
          <a:lstStyle>
            <a:lvl1pPr marL="0" indent="0" algn="ctr">
              <a:buNone/>
              <a:defRPr lang="en-NZ" sz="3200" dirty="0">
                <a:solidFill>
                  <a:srgbClr val="5CA038"/>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solidFill>
                  <a:srgbClr val="00A3C7"/>
                </a:solidFill>
                <a:latin typeface="Arial Rounded MT Bold" panose="020F0704030504030204" pitchFamily="34" charset="0"/>
                <a:cs typeface="Arial Bold" panose="020B0704020202020204" pitchFamily="34" charset="0"/>
              </a:rPr>
              <a:t>NAME </a:t>
            </a:r>
            <a:r>
              <a:rPr lang="en-US" sz="2800" dirty="0">
                <a:solidFill>
                  <a:schemeClr val="bg1">
                    <a:lumMod val="75000"/>
                  </a:schemeClr>
                </a:solidFill>
                <a:latin typeface="Arial Rounded MT Bold" panose="020F0704030504030204" pitchFamily="34" charset="0"/>
                <a:cs typeface="Arial Bold" panose="020B0704020202020204" pitchFamily="34" charset="0"/>
              </a:rPr>
              <a:t>-</a:t>
            </a:r>
            <a:r>
              <a:rPr lang="en-US" sz="2800" dirty="0">
                <a:latin typeface="Arial Rounded MT Bold" panose="020F0704030504030204" pitchFamily="34" charset="0"/>
                <a:cs typeface="Arial Bold" panose="020B0704020202020204" pitchFamily="34" charset="0"/>
              </a:rPr>
              <a:t> </a:t>
            </a:r>
            <a:r>
              <a:rPr lang="en-US" sz="2800" dirty="0">
                <a:solidFill>
                  <a:srgbClr val="006CA5"/>
                </a:solidFill>
                <a:latin typeface="Arial Rounded MT Bold" panose="020F0704030504030204" pitchFamily="34" charset="0"/>
                <a:cs typeface="Arial Bold" panose="020B0704020202020204" pitchFamily="34" charset="0"/>
              </a:rPr>
              <a:t>NAME</a:t>
            </a:r>
            <a:r>
              <a:rPr lang="en-US" sz="2800" dirty="0">
                <a:latin typeface="Arial Rounded MT Bold" panose="020F0704030504030204" pitchFamily="34" charset="0"/>
                <a:cs typeface="Arial Bold" panose="020B0704020202020204" pitchFamily="34" charset="0"/>
              </a:rPr>
              <a:t> </a:t>
            </a:r>
            <a:r>
              <a:rPr lang="en-US" sz="2800" dirty="0">
                <a:solidFill>
                  <a:schemeClr val="bg1">
                    <a:lumMod val="75000"/>
                  </a:schemeClr>
                </a:solidFill>
                <a:latin typeface="Arial Rounded MT Bold" panose="020F0704030504030204" pitchFamily="34" charset="0"/>
                <a:cs typeface="Arial Bold" panose="020B0704020202020204" pitchFamily="34" charset="0"/>
              </a:rPr>
              <a:t>-</a:t>
            </a:r>
            <a:r>
              <a:rPr lang="en-US" sz="2800" dirty="0">
                <a:latin typeface="Arial Rounded MT Bold" panose="020F0704030504030204" pitchFamily="34" charset="0"/>
                <a:cs typeface="Arial Bold" panose="020B0704020202020204" pitchFamily="34" charset="0"/>
              </a:rPr>
              <a:t> </a:t>
            </a:r>
            <a:r>
              <a:rPr lang="en-US" sz="2800" dirty="0">
                <a:solidFill>
                  <a:srgbClr val="5CA038"/>
                </a:solidFill>
                <a:latin typeface="Arial Rounded MT Bold" panose="020F0704030504030204" pitchFamily="34" charset="0"/>
                <a:cs typeface="Arial Bold" panose="020B0704020202020204" pitchFamily="34" charset="0"/>
              </a:rPr>
              <a:t>NAME</a:t>
            </a:r>
            <a:endParaRPr lang="en-NZ" sz="2800" dirty="0">
              <a:solidFill>
                <a:srgbClr val="5CA038"/>
              </a:solidFill>
              <a:latin typeface="Arial Rounded MT Bold" panose="020F0704030504030204" pitchFamily="34" charset="0"/>
              <a:cs typeface="Arial Bold" panose="020B0704020202020204" pitchFamily="34" charset="0"/>
            </a:endParaRPr>
          </a:p>
          <a:p>
            <a:pPr lvl="0"/>
            <a:endParaRPr lang="en-NZ" dirty="0"/>
          </a:p>
        </p:txBody>
      </p:sp>
      <p:grpSp>
        <p:nvGrpSpPr>
          <p:cNvPr id="10" name="Group 9">
            <a:extLst>
              <a:ext uri="{FF2B5EF4-FFF2-40B4-BE49-F238E27FC236}">
                <a16:creationId xmlns:a16="http://schemas.microsoft.com/office/drawing/2014/main" id="{2398622C-DAED-2A45-1976-9A9BE1171F1F}"/>
              </a:ext>
            </a:extLst>
          </p:cNvPr>
          <p:cNvGrpSpPr/>
          <p:nvPr userDrawn="1"/>
        </p:nvGrpSpPr>
        <p:grpSpPr>
          <a:xfrm>
            <a:off x="2233100" y="302013"/>
            <a:ext cx="7725801" cy="930691"/>
            <a:chOff x="2501929" y="425144"/>
            <a:chExt cx="7725801" cy="930691"/>
          </a:xfrm>
        </p:grpSpPr>
        <p:sp>
          <p:nvSpPr>
            <p:cNvPr id="11" name="TextBox 10">
              <a:extLst>
                <a:ext uri="{FF2B5EF4-FFF2-40B4-BE49-F238E27FC236}">
                  <a16:creationId xmlns:a16="http://schemas.microsoft.com/office/drawing/2014/main" id="{C4559CB9-3A96-096F-6B7E-B23EBE5EA453}"/>
                </a:ext>
              </a:extLst>
            </p:cNvPr>
            <p:cNvSpPr txBox="1"/>
            <p:nvPr userDrawn="1"/>
          </p:nvSpPr>
          <p:spPr>
            <a:xfrm>
              <a:off x="2501929" y="524818"/>
              <a:ext cx="3129932" cy="707886"/>
            </a:xfrm>
            <a:prstGeom prst="rect">
              <a:avLst/>
            </a:prstGeom>
            <a:noFill/>
          </p:spPr>
          <p:txBody>
            <a:bodyPr wrap="square" rtlCol="0">
              <a:spAutoFit/>
            </a:bodyPr>
            <a:lstStyle/>
            <a:p>
              <a:pPr algn="ctr"/>
              <a:r>
                <a:rPr lang="en-US" sz="4000" dirty="0">
                  <a:latin typeface="Arial Rounded MT Bold" panose="020F0704030504030204" pitchFamily="34" charset="0"/>
                  <a:cs typeface="Arial Bold" panose="020B0704020202020204" pitchFamily="34" charset="0"/>
                </a:rPr>
                <a:t>We work for</a:t>
              </a:r>
              <a:endParaRPr lang="en-NZ" sz="4000" dirty="0">
                <a:latin typeface="Arial Rounded MT Bold" panose="020F0704030504030204" pitchFamily="34" charset="0"/>
                <a:cs typeface="Arial Bold" panose="020B0704020202020204" pitchFamily="34" charset="0"/>
              </a:endParaRPr>
            </a:p>
          </p:txBody>
        </p:sp>
        <p:pic>
          <p:nvPicPr>
            <p:cNvPr id="12" name="Picture 11" descr="A black and grey logo&#10;&#10;Description automatically generated">
              <a:extLst>
                <a:ext uri="{FF2B5EF4-FFF2-40B4-BE49-F238E27FC236}">
                  <a16:creationId xmlns:a16="http://schemas.microsoft.com/office/drawing/2014/main" id="{815A5115-ADB7-0B0A-221D-963EC9A80CC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715134" y="425144"/>
              <a:ext cx="4512596" cy="930691"/>
            </a:xfrm>
            <a:prstGeom prst="rect">
              <a:avLst/>
            </a:prstGeom>
          </p:spPr>
        </p:pic>
      </p:grpSp>
      <p:pic>
        <p:nvPicPr>
          <p:cNvPr id="13" name="Picture 12" descr="A white cloud in a black background&#10;&#10;Description automatically generated with low confidence">
            <a:extLst>
              <a:ext uri="{FF2B5EF4-FFF2-40B4-BE49-F238E27FC236}">
                <a16:creationId xmlns:a16="http://schemas.microsoft.com/office/drawing/2014/main" id="{4BBF43DD-3E28-B3AE-EB08-6BA4983CE8B2}"/>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405433" y="1506538"/>
            <a:ext cx="1269276" cy="525842"/>
          </a:xfrm>
          <a:prstGeom prst="rect">
            <a:avLst/>
          </a:prstGeom>
          <a:effectLst>
            <a:innerShdw blurRad="114300">
              <a:schemeClr val="accent5">
                <a:lumMod val="40000"/>
                <a:lumOff val="60000"/>
              </a:schemeClr>
            </a:innerShdw>
          </a:effectLst>
        </p:spPr>
      </p:pic>
      <p:grpSp>
        <p:nvGrpSpPr>
          <p:cNvPr id="18" name="Group 17">
            <a:extLst>
              <a:ext uri="{FF2B5EF4-FFF2-40B4-BE49-F238E27FC236}">
                <a16:creationId xmlns:a16="http://schemas.microsoft.com/office/drawing/2014/main" id="{B0027C4F-9826-3AB8-6A05-1191064AA6A6}"/>
              </a:ext>
            </a:extLst>
          </p:cNvPr>
          <p:cNvGrpSpPr/>
          <p:nvPr userDrawn="1"/>
        </p:nvGrpSpPr>
        <p:grpSpPr>
          <a:xfrm>
            <a:off x="763393" y="731207"/>
            <a:ext cx="1002995" cy="1002995"/>
            <a:chOff x="763392" y="731205"/>
            <a:chExt cx="1002995" cy="1002995"/>
          </a:xfrm>
        </p:grpSpPr>
        <p:sp>
          <p:nvSpPr>
            <p:cNvPr id="19" name="Oval 18">
              <a:extLst>
                <a:ext uri="{FF2B5EF4-FFF2-40B4-BE49-F238E27FC236}">
                  <a16:creationId xmlns:a16="http://schemas.microsoft.com/office/drawing/2014/main" id="{01ECAD70-5B90-8D75-3DB7-38F0904EC81A}"/>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20" name="Oval 19">
              <a:extLst>
                <a:ext uri="{FF2B5EF4-FFF2-40B4-BE49-F238E27FC236}">
                  <a16:creationId xmlns:a16="http://schemas.microsoft.com/office/drawing/2014/main" id="{41751D1D-B779-6EAA-893B-6B606BBCF239}"/>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pic>
        <p:nvPicPr>
          <p:cNvPr id="21" name="Picture 20">
            <a:extLst>
              <a:ext uri="{FF2B5EF4-FFF2-40B4-BE49-F238E27FC236}">
                <a16:creationId xmlns:a16="http://schemas.microsoft.com/office/drawing/2014/main" id="{822C458B-8AE9-1937-3D17-F141A6B6681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11954" y="6294728"/>
            <a:ext cx="1848327" cy="393239"/>
          </a:xfrm>
          <a:prstGeom prst="rect">
            <a:avLst/>
          </a:prstGeom>
        </p:spPr>
      </p:pic>
      <p:pic>
        <p:nvPicPr>
          <p:cNvPr id="22" name="Picture 21">
            <a:extLst>
              <a:ext uri="{FF2B5EF4-FFF2-40B4-BE49-F238E27FC236}">
                <a16:creationId xmlns:a16="http://schemas.microsoft.com/office/drawing/2014/main" id="{0FBC0566-EE1E-C8B4-9912-271F1E2DB3D2}"/>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0571208" y="6267605"/>
            <a:ext cx="1308840" cy="393239"/>
          </a:xfrm>
          <a:prstGeom prst="rect">
            <a:avLst/>
          </a:prstGeom>
        </p:spPr>
      </p:pic>
    </p:spTree>
    <p:extLst>
      <p:ext uri="{BB962C8B-B14F-4D97-AF65-F5344CB8AC3E}">
        <p14:creationId xmlns:p14="http://schemas.microsoft.com/office/powerpoint/2010/main" val="21214952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8" dur="20000" fill="hold"/>
                                        <p:tgtEl>
                                          <p:spTgt spid="13"/>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0671A2-47F4-224C-08EE-D73DA9C2FF39}"/>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3" name="Picture 2" descr="A white cloud in a black background&#10;&#10;Description automatically generated with low confidence">
            <a:extLst>
              <a:ext uri="{FF2B5EF4-FFF2-40B4-BE49-F238E27FC236}">
                <a16:creationId xmlns:a16="http://schemas.microsoft.com/office/drawing/2014/main" id="{55387AD8-8666-441B-FDA8-F720646AF14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5433" y="1506538"/>
            <a:ext cx="1269276" cy="525842"/>
          </a:xfrm>
          <a:prstGeom prst="rect">
            <a:avLst/>
          </a:prstGeom>
          <a:effectLst>
            <a:innerShdw blurRad="114300">
              <a:schemeClr val="accent5">
                <a:lumMod val="40000"/>
                <a:lumOff val="60000"/>
              </a:schemeClr>
            </a:innerShdw>
          </a:effectLst>
        </p:spPr>
      </p:pic>
      <p:pic>
        <p:nvPicPr>
          <p:cNvPr id="4" name="Picture 3" descr="A green and black background&#10;&#10;Description automatically generated">
            <a:extLst>
              <a:ext uri="{FF2B5EF4-FFF2-40B4-BE49-F238E27FC236}">
                <a16:creationId xmlns:a16="http://schemas.microsoft.com/office/drawing/2014/main" id="{6CAA5642-4F48-5FEF-0B01-30C6DC15B1C6}"/>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colorTemperature colorTemp="5785"/>
                    </a14:imgEffect>
                  </a14:imgLayer>
                </a14:imgProps>
              </a:ext>
              <a:ext uri="{28A0092B-C50C-407E-A947-70E740481C1C}">
                <a14:useLocalDpi xmlns:a14="http://schemas.microsoft.com/office/drawing/2010/main"/>
              </a:ext>
            </a:extLst>
          </a:blip>
          <a:srcRect r="-2846"/>
          <a:stretch/>
        </p:blipFill>
        <p:spPr>
          <a:xfrm>
            <a:off x="-1" y="-100370"/>
            <a:ext cx="12192000" cy="6183407"/>
          </a:xfrm>
          <a:prstGeom prst="rect">
            <a:avLst/>
          </a:prstGeom>
        </p:spPr>
      </p:pic>
      <p:pic>
        <p:nvPicPr>
          <p:cNvPr id="5" name="Picture 4" descr="A white cloud in a black background&#10;&#10;Description automatically generated with low confidence">
            <a:extLst>
              <a:ext uri="{FF2B5EF4-FFF2-40B4-BE49-F238E27FC236}">
                <a16:creationId xmlns:a16="http://schemas.microsoft.com/office/drawing/2014/main" id="{BDFCB6C6-B496-BAAE-A178-7B80D02BDC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219234" y="3268225"/>
            <a:ext cx="1269276" cy="525842"/>
          </a:xfrm>
          <a:prstGeom prst="rect">
            <a:avLst/>
          </a:prstGeom>
          <a:effectLst>
            <a:innerShdw blurRad="114300">
              <a:schemeClr val="accent5">
                <a:lumMod val="60000"/>
                <a:lumOff val="40000"/>
              </a:schemeClr>
            </a:innerShdw>
          </a:effectLst>
        </p:spPr>
      </p:pic>
      <p:grpSp>
        <p:nvGrpSpPr>
          <p:cNvPr id="6" name="Group 5">
            <a:extLst>
              <a:ext uri="{FF2B5EF4-FFF2-40B4-BE49-F238E27FC236}">
                <a16:creationId xmlns:a16="http://schemas.microsoft.com/office/drawing/2014/main" id="{E9F399A3-49E8-3E96-D7B7-50D1EDEE3099}"/>
              </a:ext>
            </a:extLst>
          </p:cNvPr>
          <p:cNvGrpSpPr/>
          <p:nvPr userDrawn="1"/>
        </p:nvGrpSpPr>
        <p:grpSpPr>
          <a:xfrm>
            <a:off x="763393" y="731207"/>
            <a:ext cx="1002995" cy="1002995"/>
            <a:chOff x="763392" y="731205"/>
            <a:chExt cx="1002995" cy="1002995"/>
          </a:xfrm>
        </p:grpSpPr>
        <p:sp>
          <p:nvSpPr>
            <p:cNvPr id="7" name="Oval 6">
              <a:extLst>
                <a:ext uri="{FF2B5EF4-FFF2-40B4-BE49-F238E27FC236}">
                  <a16:creationId xmlns:a16="http://schemas.microsoft.com/office/drawing/2014/main" id="{6720E57F-C321-B8F5-661E-6B16A30E9937}"/>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8" name="Oval 7">
              <a:extLst>
                <a:ext uri="{FF2B5EF4-FFF2-40B4-BE49-F238E27FC236}">
                  <a16:creationId xmlns:a16="http://schemas.microsoft.com/office/drawing/2014/main" id="{7CE72A09-7DE2-F0A0-338D-791897CC55A1}"/>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sp>
        <p:nvSpPr>
          <p:cNvPr id="9" name="Rectangle 8">
            <a:extLst>
              <a:ext uri="{FF2B5EF4-FFF2-40B4-BE49-F238E27FC236}">
                <a16:creationId xmlns:a16="http://schemas.microsoft.com/office/drawing/2014/main" id="{95D3B088-9757-641C-AA32-5118B7A90C4A}"/>
              </a:ext>
            </a:extLst>
          </p:cNvPr>
          <p:cNvSpPr/>
          <p:nvPr userDrawn="1"/>
        </p:nvSpPr>
        <p:spPr>
          <a:xfrm>
            <a:off x="0" y="6034889"/>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12" name="TextBox 11">
            <a:extLst>
              <a:ext uri="{FF2B5EF4-FFF2-40B4-BE49-F238E27FC236}">
                <a16:creationId xmlns:a16="http://schemas.microsoft.com/office/drawing/2014/main" id="{453F372A-D048-BE01-3832-F609536D0D7A}"/>
              </a:ext>
            </a:extLst>
          </p:cNvPr>
          <p:cNvSpPr txBox="1"/>
          <p:nvPr userDrawn="1"/>
        </p:nvSpPr>
        <p:spPr>
          <a:xfrm>
            <a:off x="2023558" y="692759"/>
            <a:ext cx="8144887" cy="480131"/>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NZ" sz="2800" kern="1200" dirty="0">
                <a:solidFill>
                  <a:schemeClr val="tx1"/>
                </a:solidFill>
                <a:latin typeface="Arial Rounded MT Bold" panose="020F0704030504030204" pitchFamily="34" charset="0"/>
                <a:ea typeface="+mn-ea"/>
                <a:cs typeface="+mn-cs"/>
              </a:rPr>
              <a:t>The line closest to your school runs between</a:t>
            </a:r>
            <a:endParaRPr lang="en-NZ" sz="1800" dirty="0"/>
          </a:p>
        </p:txBody>
      </p:sp>
      <p:sp>
        <p:nvSpPr>
          <p:cNvPr id="13" name="Text Placeholder 18">
            <a:extLst>
              <a:ext uri="{FF2B5EF4-FFF2-40B4-BE49-F238E27FC236}">
                <a16:creationId xmlns:a16="http://schemas.microsoft.com/office/drawing/2014/main" id="{79D3E9C3-05A3-DC10-3AE0-94472F699AF1}"/>
              </a:ext>
            </a:extLst>
          </p:cNvPr>
          <p:cNvSpPr>
            <a:spLocks noGrp="1"/>
          </p:cNvSpPr>
          <p:nvPr>
            <p:ph type="body" sz="quarter" idx="16" hasCustomPrompt="1"/>
          </p:nvPr>
        </p:nvSpPr>
        <p:spPr>
          <a:xfrm>
            <a:off x="2495778" y="1578866"/>
            <a:ext cx="7200447" cy="525462"/>
          </a:xfrm>
          <a:prstGeom prst="rect">
            <a:avLst/>
          </a:prstGeom>
        </p:spPr>
        <p:txBody>
          <a:bodyPr/>
          <a:lstStyle>
            <a:lvl1pPr algn="ctr">
              <a:defRPr sz="3200"/>
            </a:lvl1pPr>
          </a:lstStyle>
          <a:p>
            <a:pPr lvl="0"/>
            <a:r>
              <a:rPr lang="en-US" dirty="0"/>
              <a:t>TOWN and TOWN</a:t>
            </a:r>
            <a:endParaRPr lang="en-NZ" dirty="0"/>
          </a:p>
        </p:txBody>
      </p:sp>
      <p:pic>
        <p:nvPicPr>
          <p:cNvPr id="14" name="Picture 13" descr="A white cloud in a black background&#10;&#10;Description automatically generated with low confidence">
            <a:extLst>
              <a:ext uri="{FF2B5EF4-FFF2-40B4-BE49-F238E27FC236}">
                <a16:creationId xmlns:a16="http://schemas.microsoft.com/office/drawing/2014/main" id="{CFB4578B-5872-3696-922F-D7C966D4EAD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219234" y="3268225"/>
            <a:ext cx="1269276" cy="525842"/>
          </a:xfrm>
          <a:prstGeom prst="rect">
            <a:avLst/>
          </a:prstGeom>
          <a:effectLst>
            <a:innerShdw blurRad="114300">
              <a:schemeClr val="accent5">
                <a:lumMod val="60000"/>
                <a:lumOff val="40000"/>
              </a:schemeClr>
            </a:innerShdw>
          </a:effectLst>
        </p:spPr>
      </p:pic>
      <p:sp>
        <p:nvSpPr>
          <p:cNvPr id="15" name="Picture Placeholder 16">
            <a:extLst>
              <a:ext uri="{FF2B5EF4-FFF2-40B4-BE49-F238E27FC236}">
                <a16:creationId xmlns:a16="http://schemas.microsoft.com/office/drawing/2014/main" id="{6A7C26EB-9594-930D-C994-FD54FCE30E7A}"/>
              </a:ext>
            </a:extLst>
          </p:cNvPr>
          <p:cNvSpPr>
            <a:spLocks noGrp="1"/>
          </p:cNvSpPr>
          <p:nvPr>
            <p:ph type="pic" sz="quarter" idx="15" hasCustomPrompt="1"/>
          </p:nvPr>
        </p:nvSpPr>
        <p:spPr>
          <a:xfrm>
            <a:off x="261570" y="2465405"/>
            <a:ext cx="5648167" cy="3333387"/>
          </a:xfrm>
          <a:prstGeom prst="rect">
            <a:avLst/>
          </a:prstGeom>
        </p:spPr>
        <p:txBody>
          <a:bodyPr/>
          <a:lstStyle>
            <a:lvl1pPr>
              <a:defRPr sz="2800">
                <a:highlight>
                  <a:srgbClr val="FFFF00"/>
                </a:highligh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NZ" dirty="0"/>
              <a:t>SCREENSHOT OF LOCAL RLX FROM GOOGLE STREETVIEW</a:t>
            </a:r>
          </a:p>
          <a:p>
            <a:endParaRPr lang="en-NZ" dirty="0"/>
          </a:p>
        </p:txBody>
      </p:sp>
      <p:sp>
        <p:nvSpPr>
          <p:cNvPr id="16" name="Picture Placeholder 25">
            <a:extLst>
              <a:ext uri="{FF2B5EF4-FFF2-40B4-BE49-F238E27FC236}">
                <a16:creationId xmlns:a16="http://schemas.microsoft.com/office/drawing/2014/main" id="{B5386DCC-3360-6142-472C-B062D7467D9A}"/>
              </a:ext>
            </a:extLst>
          </p:cNvPr>
          <p:cNvSpPr>
            <a:spLocks noGrp="1"/>
          </p:cNvSpPr>
          <p:nvPr>
            <p:ph type="pic" sz="quarter" idx="12" hasCustomPrompt="1"/>
          </p:nvPr>
        </p:nvSpPr>
        <p:spPr>
          <a:xfrm>
            <a:off x="6282266" y="2465407"/>
            <a:ext cx="5648167" cy="3325745"/>
          </a:xfrm>
          <a:prstGeom prst="rect">
            <a:avLst/>
          </a:prstGeom>
        </p:spPr>
        <p:txBody>
          <a:bodyPr/>
          <a:lstStyle>
            <a:lvl1pPr algn="ctr">
              <a:defRPr sz="2800">
                <a:highlight>
                  <a:srgbClr val="FFFF00"/>
                </a:highlight>
              </a:defRPr>
            </a:lvl1pPr>
          </a:lstStyle>
          <a:p>
            <a:r>
              <a:rPr lang="en-NZ" dirty="0"/>
              <a:t>PICTURE OF TRAIN CARRYING LOCAL FREIGHT</a:t>
            </a:r>
          </a:p>
        </p:txBody>
      </p:sp>
      <p:pic>
        <p:nvPicPr>
          <p:cNvPr id="17" name="Picture 16">
            <a:extLst>
              <a:ext uri="{FF2B5EF4-FFF2-40B4-BE49-F238E27FC236}">
                <a16:creationId xmlns:a16="http://schemas.microsoft.com/office/drawing/2014/main" id="{7724EF73-2F8D-5DD6-7514-66F3F1474EEE}"/>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311954" y="6294728"/>
            <a:ext cx="1848327" cy="393239"/>
          </a:xfrm>
          <a:prstGeom prst="rect">
            <a:avLst/>
          </a:prstGeom>
        </p:spPr>
      </p:pic>
      <p:pic>
        <p:nvPicPr>
          <p:cNvPr id="18" name="Picture 17">
            <a:extLst>
              <a:ext uri="{FF2B5EF4-FFF2-40B4-BE49-F238E27FC236}">
                <a16:creationId xmlns:a16="http://schemas.microsoft.com/office/drawing/2014/main" id="{193F3208-1263-36C5-0689-EB961AF9AD03}"/>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0571208" y="6267605"/>
            <a:ext cx="1308840" cy="393239"/>
          </a:xfrm>
          <a:prstGeom prst="rect">
            <a:avLst/>
          </a:prstGeom>
        </p:spPr>
      </p:pic>
    </p:spTree>
    <p:extLst>
      <p:ext uri="{BB962C8B-B14F-4D97-AF65-F5344CB8AC3E}">
        <p14:creationId xmlns:p14="http://schemas.microsoft.com/office/powerpoint/2010/main" val="3353875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8" dur="20000" fill="hold"/>
                                        <p:tgtEl>
                                          <p:spTgt spid="3"/>
                                        </p:tgtEl>
                                        <p:attrNameLst>
                                          <p:attrName>ppt_x</p:attrName>
                                          <p:attrName>ppt_y</p:attrName>
                                        </p:attrNameLst>
                                      </p:cBhvr>
                                      <p:rCtr x="208" y="0"/>
                                    </p:animMotion>
                                  </p:childTnLst>
                                </p:cTn>
                              </p:par>
                              <p:par>
                                <p:cTn id="9"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10" dur="20000" fill="hold"/>
                                        <p:tgtEl>
                                          <p:spTgt spid="14"/>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49624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5B8072-557F-2A0E-512D-4A875D20BE75}"/>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4" name="Picture 3" descr="A white cloud in a black background&#10;&#10;Description automatically generated with low confidence">
            <a:extLst>
              <a:ext uri="{FF2B5EF4-FFF2-40B4-BE49-F238E27FC236}">
                <a16:creationId xmlns:a16="http://schemas.microsoft.com/office/drawing/2014/main" id="{E1260CFA-AB2D-93BC-501D-E9E3F4451D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grpSp>
        <p:nvGrpSpPr>
          <p:cNvPr id="8" name="Group 7">
            <a:extLst>
              <a:ext uri="{FF2B5EF4-FFF2-40B4-BE49-F238E27FC236}">
                <a16:creationId xmlns:a16="http://schemas.microsoft.com/office/drawing/2014/main" id="{2FC274C3-5F15-CA6B-4B4B-08C0BB79B990}"/>
              </a:ext>
            </a:extLst>
          </p:cNvPr>
          <p:cNvGrpSpPr/>
          <p:nvPr userDrawn="1"/>
        </p:nvGrpSpPr>
        <p:grpSpPr>
          <a:xfrm>
            <a:off x="0" y="2416901"/>
            <a:ext cx="12192000" cy="3843955"/>
            <a:chOff x="-160666" y="2818552"/>
            <a:chExt cx="12192000" cy="3843955"/>
          </a:xfrm>
        </p:grpSpPr>
        <p:pic>
          <p:nvPicPr>
            <p:cNvPr id="9" name="Picture 8" descr="A cartoon face with a black background&#10;&#10;Description automatically generated">
              <a:extLst>
                <a:ext uri="{FF2B5EF4-FFF2-40B4-BE49-F238E27FC236}">
                  <a16:creationId xmlns:a16="http://schemas.microsoft.com/office/drawing/2014/main" id="{BAFF7813-C301-E799-1484-A7FA4704BBBD}"/>
                </a:ext>
              </a:extLst>
            </p:cNvPr>
            <p:cNvPicPr>
              <a:picLocks noChangeAspect="1"/>
            </p:cNvPicPr>
            <p:nvPr userDrawn="1"/>
          </p:nvPicPr>
          <p:blipFill rotWithShape="1">
            <a:blip r:embed="rId3" cstate="screen">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l="486" t="37966" r="414"/>
            <a:stretch/>
          </p:blipFill>
          <p:spPr>
            <a:xfrm>
              <a:off x="-160666" y="2818552"/>
              <a:ext cx="12192000" cy="3843955"/>
            </a:xfrm>
            <a:prstGeom prst="rect">
              <a:avLst/>
            </a:prstGeom>
          </p:spPr>
        </p:pic>
        <p:pic>
          <p:nvPicPr>
            <p:cNvPr id="10" name="Picture 9" descr="A cartoon face with a black background&#10;&#10;Description automatically generated">
              <a:extLst>
                <a:ext uri="{FF2B5EF4-FFF2-40B4-BE49-F238E27FC236}">
                  <a16:creationId xmlns:a16="http://schemas.microsoft.com/office/drawing/2014/main" id="{0CBA7ADE-4F70-F3D5-1876-02ECE4BA12C2}"/>
                </a:ext>
              </a:extLst>
            </p:cNvPr>
            <p:cNvPicPr>
              <a:picLocks noChangeAspect="1"/>
            </p:cNvPicPr>
            <p:nvPr userDrawn="1"/>
          </p:nvPicPr>
          <p:blipFill rotWithShape="1">
            <a:blip r:embed="rId5" cstate="screen">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t="37966" r="414"/>
            <a:stretch/>
          </p:blipFill>
          <p:spPr>
            <a:xfrm>
              <a:off x="-160666" y="2818552"/>
              <a:ext cx="12192000" cy="3843955"/>
            </a:xfrm>
            <a:prstGeom prst="rect">
              <a:avLst/>
            </a:prstGeom>
          </p:spPr>
        </p:pic>
      </p:grpSp>
      <p:sp>
        <p:nvSpPr>
          <p:cNvPr id="11" name="Rectangle: Rounded Corners 10">
            <a:extLst>
              <a:ext uri="{FF2B5EF4-FFF2-40B4-BE49-F238E27FC236}">
                <a16:creationId xmlns:a16="http://schemas.microsoft.com/office/drawing/2014/main" id="{1EDC03B4-FC31-3938-0856-581285958E84}"/>
              </a:ext>
            </a:extLst>
          </p:cNvPr>
          <p:cNvSpPr/>
          <p:nvPr userDrawn="1"/>
        </p:nvSpPr>
        <p:spPr>
          <a:xfrm>
            <a:off x="400051" y="731207"/>
            <a:ext cx="11353799" cy="5128180"/>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12" name="Picture 11" descr="A white cloud in a black background&#10;&#10;Description automatically generated with low confidence">
            <a:extLst>
              <a:ext uri="{FF2B5EF4-FFF2-40B4-BE49-F238E27FC236}">
                <a16:creationId xmlns:a16="http://schemas.microsoft.com/office/drawing/2014/main" id="{98ADA74B-906D-0511-4994-E6E885FF25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sp>
        <p:nvSpPr>
          <p:cNvPr id="13" name="Rectangle 12">
            <a:extLst>
              <a:ext uri="{FF2B5EF4-FFF2-40B4-BE49-F238E27FC236}">
                <a16:creationId xmlns:a16="http://schemas.microsoft.com/office/drawing/2014/main" id="{6E8A65A8-1DD3-C8B3-8438-5F55C6CA1333}"/>
              </a:ext>
            </a:extLst>
          </p:cNvPr>
          <p:cNvSpPr/>
          <p:nvPr userDrawn="1"/>
        </p:nvSpPr>
        <p:spPr>
          <a:xfrm>
            <a:off x="0" y="6230473"/>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Tree>
    <p:extLst>
      <p:ext uri="{BB962C8B-B14F-4D97-AF65-F5344CB8AC3E}">
        <p14:creationId xmlns:p14="http://schemas.microsoft.com/office/powerpoint/2010/main" val="31560787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4"/>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2"/>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EE91A7-4DD0-740A-768A-6DD59A60F689}"/>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4" name="Rectangle: Rounded Corners 3">
            <a:extLst>
              <a:ext uri="{FF2B5EF4-FFF2-40B4-BE49-F238E27FC236}">
                <a16:creationId xmlns:a16="http://schemas.microsoft.com/office/drawing/2014/main" id="{D3A4D4A3-6A2C-D30A-D15E-D963BC0942FF}"/>
              </a:ext>
            </a:extLst>
          </p:cNvPr>
          <p:cNvSpPr/>
          <p:nvPr userDrawn="1"/>
        </p:nvSpPr>
        <p:spPr>
          <a:xfrm>
            <a:off x="1737360" y="1554480"/>
            <a:ext cx="8147304" cy="4014216"/>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grpSp>
        <p:nvGrpSpPr>
          <p:cNvPr id="5" name="Group 4">
            <a:extLst>
              <a:ext uri="{FF2B5EF4-FFF2-40B4-BE49-F238E27FC236}">
                <a16:creationId xmlns:a16="http://schemas.microsoft.com/office/drawing/2014/main" id="{603D5C7A-DEDE-5888-49FA-33F8F50AA625}"/>
              </a:ext>
            </a:extLst>
          </p:cNvPr>
          <p:cNvGrpSpPr/>
          <p:nvPr userDrawn="1"/>
        </p:nvGrpSpPr>
        <p:grpSpPr>
          <a:xfrm>
            <a:off x="0" y="2416901"/>
            <a:ext cx="12192000" cy="3843955"/>
            <a:chOff x="-160666" y="2818552"/>
            <a:chExt cx="12192000" cy="3843955"/>
          </a:xfrm>
        </p:grpSpPr>
        <p:pic>
          <p:nvPicPr>
            <p:cNvPr id="6" name="Picture 5" descr="A cartoon face with a black background&#10;&#10;Description automatically generated">
              <a:extLst>
                <a:ext uri="{FF2B5EF4-FFF2-40B4-BE49-F238E27FC236}">
                  <a16:creationId xmlns:a16="http://schemas.microsoft.com/office/drawing/2014/main" id="{95B6DE73-02A3-F1D9-6C6C-3BB45DD69092}"/>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l="486" t="37966" r="414"/>
            <a:stretch/>
          </p:blipFill>
          <p:spPr>
            <a:xfrm>
              <a:off x="-160666" y="2818552"/>
              <a:ext cx="12192000" cy="3843955"/>
            </a:xfrm>
            <a:prstGeom prst="rect">
              <a:avLst/>
            </a:prstGeom>
          </p:spPr>
        </p:pic>
        <p:pic>
          <p:nvPicPr>
            <p:cNvPr id="7" name="Picture 6" descr="A cartoon face with a black background&#10;&#10;Description automatically generated">
              <a:extLst>
                <a:ext uri="{FF2B5EF4-FFF2-40B4-BE49-F238E27FC236}">
                  <a16:creationId xmlns:a16="http://schemas.microsoft.com/office/drawing/2014/main" id="{1FD5D3AF-9B0B-7B55-F016-33C5073422AA}"/>
                </a:ext>
              </a:extLst>
            </p:cNvPr>
            <p:cNvPicPr>
              <a:picLocks noChangeAspect="1"/>
            </p:cNvPicPr>
            <p:nvPr userDrawn="1"/>
          </p:nvPicPr>
          <p:blipFill rotWithShape="1">
            <a:blip r:embed="rId4" cstate="screen">
              <a:alphaModFix amt="78000"/>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l="486" t="37966" r="414"/>
            <a:stretch/>
          </p:blipFill>
          <p:spPr>
            <a:xfrm>
              <a:off x="-160666" y="2818552"/>
              <a:ext cx="12192000" cy="3843955"/>
            </a:xfrm>
            <a:prstGeom prst="rect">
              <a:avLst/>
            </a:prstGeom>
          </p:spPr>
        </p:pic>
      </p:grpSp>
      <p:sp>
        <p:nvSpPr>
          <p:cNvPr id="8" name="Rectangle 7">
            <a:extLst>
              <a:ext uri="{FF2B5EF4-FFF2-40B4-BE49-F238E27FC236}">
                <a16:creationId xmlns:a16="http://schemas.microsoft.com/office/drawing/2014/main" id="{C9C645F4-8273-EA7D-C600-D347CF98D343}"/>
              </a:ext>
            </a:extLst>
          </p:cNvPr>
          <p:cNvSpPr/>
          <p:nvPr userDrawn="1"/>
        </p:nvSpPr>
        <p:spPr>
          <a:xfrm>
            <a:off x="0" y="6230473"/>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Tree>
    <p:extLst>
      <p:ext uri="{BB962C8B-B14F-4D97-AF65-F5344CB8AC3E}">
        <p14:creationId xmlns:p14="http://schemas.microsoft.com/office/powerpoint/2010/main" val="12581018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3/11/2026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50960822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53" r:id="rId5"/>
    <p:sldLayoutId id="2147483652" r:id="rId6"/>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5400" kern="1200">
          <a:solidFill>
            <a:schemeClr val="tx1"/>
          </a:solidFill>
          <a:latin typeface="Arial Rounded MT Bold" panose="020F07040305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jpeg"/><Relationship Id="rId4" Type="http://schemas.openxmlformats.org/officeDocument/2006/relationships/image" Target="../media/image37.png"/><Relationship Id="rId9"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gif"/><Relationship Id="rId5" Type="http://schemas.openxmlformats.org/officeDocument/2006/relationships/image" Target="../media/image5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5.wdp"/></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png"/><Relationship Id="rId4" Type="http://schemas.microsoft.com/office/2007/relationships/hdphoto" Target="../media/hdphoto9.wdp"/><Relationship Id="rId9"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5.png"/><Relationship Id="rId7"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png"/><Relationship Id="rId4" Type="http://schemas.microsoft.com/office/2007/relationships/hdphoto" Target="../media/hdphoto9.wdp"/></Relationships>
</file>

<file path=ppt/slides/_rels/slide3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68.png"/><Relationship Id="rId5" Type="http://schemas.openxmlformats.org/officeDocument/2006/relationships/image" Target="../media/image66.png"/><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73.png"/><Relationship Id="rId5" Type="http://schemas.openxmlformats.org/officeDocument/2006/relationships/image" Target="../media/image66.png"/><Relationship Id="rId4" Type="http://schemas.microsoft.com/office/2007/relationships/hdphoto" Target="../media/hdphoto9.wdp"/></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2.jpeg"/><Relationship Id="rId11" Type="http://schemas.openxmlformats.org/officeDocument/2006/relationships/image" Target="../media/image26.png"/><Relationship Id="rId5" Type="http://schemas.openxmlformats.org/officeDocument/2006/relationships/image" Target="../media/image21.png"/><Relationship Id="rId10" Type="http://schemas.microsoft.com/office/2007/relationships/hdphoto" Target="../media/hdphoto6.wdp"/><Relationship Id="rId4" Type="http://schemas.openxmlformats.org/officeDocument/2006/relationships/image" Target="../media/image20.png"/><Relationship Id="rId9" Type="http://schemas.openxmlformats.org/officeDocument/2006/relationships/image" Target="../media/image25.png"/></Relationships>
</file>

<file path=ppt/slides/_rels/slide4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4.png"/><Relationship Id="rId7" Type="http://schemas.openxmlformats.org/officeDocument/2006/relationships/image" Target="../media/image77.jpe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76.png"/><Relationship Id="rId5" Type="http://schemas.microsoft.com/office/2007/relationships/hdphoto" Target="../media/hdphoto10.wdp"/><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30.png"/><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8EB4FA7-3AE6-0D62-261E-96EA0A4CA645}"/>
              </a:ext>
            </a:extLst>
          </p:cNvPr>
          <p:cNvSpPr>
            <a:spLocks noGrp="1"/>
          </p:cNvSpPr>
          <p:nvPr>
            <p:ph type="body" sz="quarter" idx="10"/>
          </p:nvPr>
        </p:nvSpPr>
        <p:spPr/>
        <p:txBody>
          <a:bodyPr/>
          <a:lstStyle/>
          <a:p>
            <a:endParaRPr lang="en-NZ"/>
          </a:p>
        </p:txBody>
      </p:sp>
      <p:sp>
        <p:nvSpPr>
          <p:cNvPr id="9" name="Picture Placeholder 8">
            <a:extLst>
              <a:ext uri="{FF2B5EF4-FFF2-40B4-BE49-F238E27FC236}">
                <a16:creationId xmlns:a16="http://schemas.microsoft.com/office/drawing/2014/main" id="{69269CDB-1E51-2535-13FA-D30AF34E6FC1}"/>
              </a:ext>
            </a:extLst>
          </p:cNvPr>
          <p:cNvSpPr>
            <a:spLocks noGrp="1"/>
          </p:cNvSpPr>
          <p:nvPr>
            <p:ph type="pic" sz="quarter" idx="11"/>
          </p:nvPr>
        </p:nvSpPr>
        <p:spPr/>
        <p:txBody>
          <a:bodyPr/>
          <a:lstStyle/>
          <a:p>
            <a:endParaRPr lang="en-NZ"/>
          </a:p>
        </p:txBody>
      </p:sp>
    </p:spTree>
    <p:extLst>
      <p:ext uri="{BB962C8B-B14F-4D97-AF65-F5344CB8AC3E}">
        <p14:creationId xmlns:p14="http://schemas.microsoft.com/office/powerpoint/2010/main" val="4209925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BE3CA"/>
            </a:gs>
            <a:gs pos="100000">
              <a:srgbClr val="FFF5D5"/>
            </a:gs>
          </a:gsLst>
          <a:lin ang="5400000" scaled="1"/>
        </a:gradFill>
        <a:effectLst/>
      </p:bgPr>
    </p:bg>
    <p:spTree>
      <p:nvGrpSpPr>
        <p:cNvPr id="1" name=""/>
        <p:cNvGrpSpPr/>
        <p:nvPr/>
      </p:nvGrpSpPr>
      <p:grpSpPr>
        <a:xfrm>
          <a:off x="0" y="0"/>
          <a:ext cx="0" cy="0"/>
          <a:chOff x="0" y="0"/>
          <a:chExt cx="0" cy="0"/>
        </a:xfrm>
      </p:grpSpPr>
      <p:sp>
        <p:nvSpPr>
          <p:cNvPr id="4" name="When crossing...">
            <a:extLst>
              <a:ext uri="{FF2B5EF4-FFF2-40B4-BE49-F238E27FC236}">
                <a16:creationId xmlns:a16="http://schemas.microsoft.com/office/drawing/2014/main" id="{682280C3-B5FD-8EB6-6816-45CA0B1DF829}"/>
              </a:ext>
            </a:extLst>
          </p:cNvPr>
          <p:cNvSpPr txBox="1">
            <a:spLocks noGrp="1" noRot="1" noMove="1" noResize="1" noEditPoints="1" noAdjustHandles="1" noChangeArrowheads="1" noChangeShapeType="1"/>
          </p:cNvSpPr>
          <p:nvPr/>
        </p:nvSpPr>
        <p:spPr>
          <a:xfrm>
            <a:off x="419101" y="273432"/>
            <a:ext cx="11363325" cy="707886"/>
          </a:xfrm>
          <a:prstGeom prst="rect">
            <a:avLst/>
          </a:prstGeom>
          <a:solidFill>
            <a:schemeClr val="accent4">
              <a:lumMod val="60000"/>
              <a:lumOff val="40000"/>
            </a:schemeClr>
          </a:solidFill>
        </p:spPr>
        <p:txBody>
          <a:bodyPr wrap="square">
            <a:spAutoFit/>
          </a:bodyPr>
          <a:lstStyle/>
          <a:p>
            <a:pPr algn="ctr"/>
            <a:r>
              <a:rPr lang="en-NZ" sz="4000" b="1" dirty="0">
                <a:solidFill>
                  <a:sysClr val="windowText" lastClr="000000"/>
                </a:solidFill>
              </a:rPr>
              <a:t>When crossing at a railway level crossing, always…</a:t>
            </a:r>
          </a:p>
        </p:txBody>
      </p:sp>
      <p:pic>
        <p:nvPicPr>
          <p:cNvPr id="5" name="Girl 2 - Think" descr="A cartoon of a child holding a book&#10;&#10;Description automatically generated">
            <a:extLst>
              <a:ext uri="{FF2B5EF4-FFF2-40B4-BE49-F238E27FC236}">
                <a16:creationId xmlns:a16="http://schemas.microsoft.com/office/drawing/2014/main" id="{EBD6F6A1-6CF6-C215-BC28-2AF133E70D09}"/>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9934355" y="2939263"/>
            <a:ext cx="1125076" cy="3230257"/>
          </a:xfrm>
          <a:prstGeom prst="rect">
            <a:avLst/>
          </a:prstGeom>
          <a:effectLst>
            <a:outerShdw blurRad="76200" dir="18900000" sy="23000" kx="-1200000" algn="bl" rotWithShape="0">
              <a:prstClr val="black">
                <a:alpha val="20000"/>
              </a:prstClr>
            </a:outerShdw>
          </a:effectLst>
        </p:spPr>
      </p:pic>
      <p:pic>
        <p:nvPicPr>
          <p:cNvPr id="6" name="Girl 1 - Listen" descr="A cartoon of a child with her hand on her face&#10;&#10;Description automatically generated">
            <a:extLst>
              <a:ext uri="{FF2B5EF4-FFF2-40B4-BE49-F238E27FC236}">
                <a16:creationId xmlns:a16="http://schemas.microsoft.com/office/drawing/2014/main" id="{E77758B7-A8A0-22B4-0C8D-9A6D41C37C11}"/>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7026403" y="3161390"/>
            <a:ext cx="1086450" cy="2902112"/>
          </a:xfrm>
          <a:prstGeom prst="rect">
            <a:avLst/>
          </a:prstGeom>
          <a:effectLst>
            <a:outerShdw blurRad="76200" dir="18900000" sy="23000" kx="-1200000" algn="bl" rotWithShape="0">
              <a:prstClr val="black">
                <a:alpha val="20000"/>
              </a:prstClr>
            </a:outerShdw>
          </a:effectLst>
        </p:spPr>
      </p:pic>
      <p:pic>
        <p:nvPicPr>
          <p:cNvPr id="7" name="Boy 2 - Look" descr="A cartoon of a child holding his glasses&#10;&#10;Description automatically generated">
            <a:extLst>
              <a:ext uri="{FF2B5EF4-FFF2-40B4-BE49-F238E27FC236}">
                <a16:creationId xmlns:a16="http://schemas.microsoft.com/office/drawing/2014/main" id="{29B2AB3C-953C-9A84-7216-90AFDB82780A}"/>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4174997" y="3161390"/>
            <a:ext cx="934734" cy="2902112"/>
          </a:xfrm>
          <a:prstGeom prst="rect">
            <a:avLst/>
          </a:prstGeom>
          <a:effectLst>
            <a:outerShdw blurRad="76200" dir="18900000" sy="23000" kx="-1200000" algn="bl" rotWithShape="0">
              <a:prstClr val="black">
                <a:alpha val="20000"/>
              </a:prstClr>
            </a:outerShdw>
          </a:effectLst>
        </p:spPr>
      </p:pic>
      <p:pic>
        <p:nvPicPr>
          <p:cNvPr id="8" name="Boy 1 - Stop" descr="A cartoon of a child with a backpack&#10;&#10;Description automatically generated">
            <a:extLst>
              <a:ext uri="{FF2B5EF4-FFF2-40B4-BE49-F238E27FC236}">
                <a16:creationId xmlns:a16="http://schemas.microsoft.com/office/drawing/2014/main" id="{9A2BDA09-FDCD-ABEB-AFA4-0E15B9A4EECA}"/>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1141210" y="3214398"/>
            <a:ext cx="1147780" cy="2902112"/>
          </a:xfrm>
          <a:prstGeom prst="rect">
            <a:avLst/>
          </a:prstGeom>
          <a:effectLst>
            <a:outerShdw blurRad="76200" dir="18900000" sy="23000" kx="-1200000" algn="bl" rotWithShape="0">
              <a:prstClr val="black">
                <a:alpha val="20000"/>
              </a:prstClr>
            </a:outerShdw>
          </a:effectLst>
        </p:spPr>
      </p:pic>
      <p:sp>
        <p:nvSpPr>
          <p:cNvPr id="9" name="THINK...">
            <a:extLst>
              <a:ext uri="{FF2B5EF4-FFF2-40B4-BE49-F238E27FC236}">
                <a16:creationId xmlns:a16="http://schemas.microsoft.com/office/drawing/2014/main" id="{31227873-5943-9464-FE35-EA3723733C1E}"/>
              </a:ext>
            </a:extLst>
          </p:cNvPr>
          <p:cNvSpPr txBox="1">
            <a:spLocks noGrp="1" noRot="1" noMove="1" noResize="1" noEditPoints="1" noAdjustHandles="1" noChangeArrowheads="1" noChangeShapeType="1"/>
          </p:cNvSpPr>
          <p:nvPr/>
        </p:nvSpPr>
        <p:spPr>
          <a:xfrm>
            <a:off x="9200893"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THINK,</a:t>
            </a:r>
          </a:p>
          <a:p>
            <a:pPr algn="ctr"/>
            <a:r>
              <a:rPr lang="en-US" sz="3200" dirty="0">
                <a:latin typeface="Arial Rounded MT Bold" panose="020F0704030504030204" pitchFamily="34" charset="0"/>
                <a:cs typeface="Arial Bold" panose="020B0704020202020204" pitchFamily="34" charset="0"/>
              </a:rPr>
              <a:t>is it safe </a:t>
            </a:r>
          </a:p>
          <a:p>
            <a:pPr algn="ctr"/>
            <a:r>
              <a:rPr lang="en-US" sz="3200" dirty="0">
                <a:latin typeface="Arial Rounded MT Bold" panose="020F0704030504030204" pitchFamily="34" charset="0"/>
                <a:cs typeface="Arial Bold" panose="020B0704020202020204" pitchFamily="34" charset="0"/>
              </a:rPr>
              <a:t>to cross?</a:t>
            </a:r>
            <a:endParaRPr lang="en-NZ" sz="3200" dirty="0">
              <a:latin typeface="Arial Rounded MT Bold" panose="020F0704030504030204" pitchFamily="34" charset="0"/>
              <a:cs typeface="Arial Bold" panose="020B0704020202020204" pitchFamily="34" charset="0"/>
            </a:endParaRPr>
          </a:p>
        </p:txBody>
      </p:sp>
      <p:sp>
        <p:nvSpPr>
          <p:cNvPr id="10" name="LISTEN...">
            <a:extLst>
              <a:ext uri="{FF2B5EF4-FFF2-40B4-BE49-F238E27FC236}">
                <a16:creationId xmlns:a16="http://schemas.microsoft.com/office/drawing/2014/main" id="{33D80229-EE1A-286D-8673-DC948C49C516}"/>
              </a:ext>
            </a:extLst>
          </p:cNvPr>
          <p:cNvSpPr txBox="1">
            <a:spLocks noGrp="1" noRot="1" noMove="1" noResize="1" noEditPoints="1" noAdjustHandles="1" noChangeArrowheads="1" noChangeShapeType="1"/>
          </p:cNvSpPr>
          <p:nvPr/>
        </p:nvSpPr>
        <p:spPr>
          <a:xfrm>
            <a:off x="6273628"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LISTEN</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for trains coming</a:t>
            </a:r>
          </a:p>
        </p:txBody>
      </p:sp>
      <p:sp>
        <p:nvSpPr>
          <p:cNvPr id="11" name="LOOK...">
            <a:extLst>
              <a:ext uri="{FF2B5EF4-FFF2-40B4-BE49-F238E27FC236}">
                <a16:creationId xmlns:a16="http://schemas.microsoft.com/office/drawing/2014/main" id="{A45D71C7-0512-2B00-D9F2-763CDE294F83}"/>
              </a:ext>
            </a:extLst>
          </p:cNvPr>
          <p:cNvSpPr txBox="1">
            <a:spLocks noGrp="1" noRot="1" noMove="1" noResize="1" noEditPoints="1" noAdjustHandles="1" noChangeArrowheads="1" noChangeShapeType="1"/>
          </p:cNvSpPr>
          <p:nvPr/>
        </p:nvSpPr>
        <p:spPr>
          <a:xfrm>
            <a:off x="3346364"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LOOK</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both ways for trains</a:t>
            </a:r>
          </a:p>
        </p:txBody>
      </p:sp>
      <p:sp>
        <p:nvSpPr>
          <p:cNvPr id="12" name="STOP...">
            <a:extLst>
              <a:ext uri="{FF2B5EF4-FFF2-40B4-BE49-F238E27FC236}">
                <a16:creationId xmlns:a16="http://schemas.microsoft.com/office/drawing/2014/main" id="{7EA479B4-87A6-BE61-7D11-83B4BDDED6B7}"/>
              </a:ext>
            </a:extLst>
          </p:cNvPr>
          <p:cNvSpPr txBox="1">
            <a:spLocks noGrp="1" noRot="1" noMove="1" noResize="1" noEditPoints="1" noAdjustHandles="1" noChangeArrowheads="1" noChangeShapeType="1"/>
          </p:cNvSpPr>
          <p:nvPr/>
        </p:nvSpPr>
        <p:spPr>
          <a:xfrm>
            <a:off x="419100" y="1311726"/>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STOP</a:t>
            </a:r>
            <a:r>
              <a:rPr lang="en-US" sz="3200" dirty="0">
                <a:latin typeface="Arial Rounded MT Bold" panose="020F0704030504030204" pitchFamily="34" charset="0"/>
                <a:cs typeface="Arial Bold" panose="020B0704020202020204" pitchFamily="34" charset="0"/>
              </a:rPr>
              <a:t> behind </a:t>
            </a:r>
          </a:p>
          <a:p>
            <a:pPr algn="ctr"/>
            <a:r>
              <a:rPr lang="en-US" sz="3200" dirty="0">
                <a:latin typeface="Arial Rounded MT Bold" panose="020F0704030504030204" pitchFamily="34" charset="0"/>
                <a:cs typeface="Arial Bold" panose="020B0704020202020204" pitchFamily="34" charset="0"/>
              </a:rPr>
              <a:t>the line</a:t>
            </a:r>
          </a:p>
        </p:txBody>
      </p:sp>
      <p:sp>
        <p:nvSpPr>
          <p:cNvPr id="13" name="TextBox 12">
            <a:extLst>
              <a:ext uri="{FF2B5EF4-FFF2-40B4-BE49-F238E27FC236}">
                <a16:creationId xmlns:a16="http://schemas.microsoft.com/office/drawing/2014/main" id="{374E8210-E611-75CF-95FA-2B2F99D90C24}"/>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11496780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30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300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BE3CA"/>
            </a:gs>
            <a:gs pos="100000">
              <a:srgbClr val="FFF5D5"/>
            </a:gs>
          </a:gsLst>
          <a:lin ang="5400000" scaled="1"/>
        </a:gradFill>
        <a:effectLst/>
      </p:bgPr>
    </p:bg>
    <p:spTree>
      <p:nvGrpSpPr>
        <p:cNvPr id="1" name=""/>
        <p:cNvGrpSpPr/>
        <p:nvPr/>
      </p:nvGrpSpPr>
      <p:grpSpPr>
        <a:xfrm>
          <a:off x="0" y="0"/>
          <a:ext cx="0" cy="0"/>
          <a:chOff x="0" y="0"/>
          <a:chExt cx="0" cy="0"/>
        </a:xfrm>
      </p:grpSpPr>
      <p:sp>
        <p:nvSpPr>
          <p:cNvPr id="2" name="When crossing...">
            <a:extLst>
              <a:ext uri="{FF2B5EF4-FFF2-40B4-BE49-F238E27FC236}">
                <a16:creationId xmlns:a16="http://schemas.microsoft.com/office/drawing/2014/main" id="{86CAF29F-1A3D-A28E-6568-4F09BD28C957}"/>
              </a:ext>
            </a:extLst>
          </p:cNvPr>
          <p:cNvSpPr txBox="1">
            <a:spLocks noGrp="1" noRot="1" noMove="1" noResize="1" noEditPoints="1" noAdjustHandles="1" noChangeArrowheads="1" noChangeShapeType="1"/>
          </p:cNvSpPr>
          <p:nvPr/>
        </p:nvSpPr>
        <p:spPr>
          <a:xfrm>
            <a:off x="419101" y="273432"/>
            <a:ext cx="11363325" cy="707886"/>
          </a:xfrm>
          <a:prstGeom prst="rect">
            <a:avLst/>
          </a:prstGeom>
          <a:solidFill>
            <a:srgbClr val="FFD966"/>
          </a:solidFill>
        </p:spPr>
        <p:txBody>
          <a:bodyPr wrap="square">
            <a:spAutoFit/>
          </a:bodyPr>
          <a:lstStyle/>
          <a:p>
            <a:pPr algn="ctr"/>
            <a:r>
              <a:rPr lang="en-NZ" sz="4000" b="1" dirty="0">
                <a:solidFill>
                  <a:sysClr val="windowText" lastClr="000000"/>
                </a:solidFill>
              </a:rPr>
              <a:t>When crossing at a railway level crossing, always…</a:t>
            </a:r>
          </a:p>
        </p:txBody>
      </p:sp>
      <p:pic>
        <p:nvPicPr>
          <p:cNvPr id="3" name="Girl 2 - Think" descr="A cartoon of a child holding a book&#10;&#10;Description automatically generated">
            <a:extLst>
              <a:ext uri="{FF2B5EF4-FFF2-40B4-BE49-F238E27FC236}">
                <a16:creationId xmlns:a16="http://schemas.microsoft.com/office/drawing/2014/main" id="{09D91415-E70B-07A2-FF37-C9EC9D742A3A}"/>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9934355" y="2939263"/>
            <a:ext cx="1125076" cy="3230257"/>
          </a:xfrm>
          <a:prstGeom prst="rect">
            <a:avLst/>
          </a:prstGeom>
          <a:effectLst>
            <a:outerShdw blurRad="76200" dir="18900000" sy="23000" kx="-1200000" algn="bl" rotWithShape="0">
              <a:prstClr val="black">
                <a:alpha val="20000"/>
              </a:prstClr>
            </a:outerShdw>
          </a:effectLst>
        </p:spPr>
      </p:pic>
      <p:pic>
        <p:nvPicPr>
          <p:cNvPr id="4" name="Girl 1 - Listen" descr="A cartoon of a child with her hand on her face&#10;&#10;Description automatically generated">
            <a:extLst>
              <a:ext uri="{FF2B5EF4-FFF2-40B4-BE49-F238E27FC236}">
                <a16:creationId xmlns:a16="http://schemas.microsoft.com/office/drawing/2014/main" id="{78B56EFF-5FD3-487A-796B-7A454D01AEA9}"/>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7026403" y="3161390"/>
            <a:ext cx="1086450" cy="2902112"/>
          </a:xfrm>
          <a:prstGeom prst="rect">
            <a:avLst/>
          </a:prstGeom>
          <a:effectLst>
            <a:outerShdw blurRad="76200" dir="18900000" sy="23000" kx="-1200000" algn="bl" rotWithShape="0">
              <a:prstClr val="black">
                <a:alpha val="20000"/>
              </a:prstClr>
            </a:outerShdw>
          </a:effectLst>
        </p:spPr>
      </p:pic>
      <p:pic>
        <p:nvPicPr>
          <p:cNvPr id="5" name="Boy 2 - Look" descr="A cartoon of a child holding his glasses&#10;&#10;Description automatically generated">
            <a:extLst>
              <a:ext uri="{FF2B5EF4-FFF2-40B4-BE49-F238E27FC236}">
                <a16:creationId xmlns:a16="http://schemas.microsoft.com/office/drawing/2014/main" id="{1BACFB07-5409-B520-3553-B5384A9E3315}"/>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4174997" y="3161390"/>
            <a:ext cx="934734" cy="2902112"/>
          </a:xfrm>
          <a:prstGeom prst="rect">
            <a:avLst/>
          </a:prstGeom>
          <a:effectLst>
            <a:outerShdw blurRad="76200" dir="18900000" sy="23000" kx="-1200000" algn="bl" rotWithShape="0">
              <a:prstClr val="black">
                <a:alpha val="20000"/>
              </a:prstClr>
            </a:outerShdw>
          </a:effectLst>
        </p:spPr>
      </p:pic>
      <p:pic>
        <p:nvPicPr>
          <p:cNvPr id="6" name="Boy 1 - Stop" descr="A cartoon of a child with a backpack&#10;&#10;Description automatically generated">
            <a:extLst>
              <a:ext uri="{FF2B5EF4-FFF2-40B4-BE49-F238E27FC236}">
                <a16:creationId xmlns:a16="http://schemas.microsoft.com/office/drawing/2014/main" id="{D4A7E920-A998-B897-1449-65253452E8A6}"/>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1141210" y="3214398"/>
            <a:ext cx="1147780" cy="2902112"/>
          </a:xfrm>
          <a:prstGeom prst="rect">
            <a:avLst/>
          </a:prstGeom>
          <a:effectLst>
            <a:outerShdw blurRad="76200" dir="18900000" sy="23000" kx="-1200000" algn="bl" rotWithShape="0">
              <a:prstClr val="black">
                <a:alpha val="20000"/>
              </a:prstClr>
            </a:outerShdw>
          </a:effectLst>
        </p:spPr>
      </p:pic>
      <p:sp>
        <p:nvSpPr>
          <p:cNvPr id="7" name="THINK...">
            <a:extLst>
              <a:ext uri="{FF2B5EF4-FFF2-40B4-BE49-F238E27FC236}">
                <a16:creationId xmlns:a16="http://schemas.microsoft.com/office/drawing/2014/main" id="{72313586-CCEC-85B5-26DA-9ACFA2629A00}"/>
              </a:ext>
            </a:extLst>
          </p:cNvPr>
          <p:cNvSpPr txBox="1">
            <a:spLocks noGrp="1" noRot="1" noMove="1" noResize="1" noEditPoints="1" noAdjustHandles="1" noChangeArrowheads="1" noChangeShapeType="1"/>
          </p:cNvSpPr>
          <p:nvPr/>
        </p:nvSpPr>
        <p:spPr>
          <a:xfrm>
            <a:off x="9183959" y="1176258"/>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THINK,</a:t>
            </a:r>
          </a:p>
          <a:p>
            <a:pPr algn="ctr"/>
            <a:r>
              <a:rPr lang="en-US" sz="3200" dirty="0">
                <a:latin typeface="Arial Rounded MT Bold" panose="020F0704030504030204" pitchFamily="34" charset="0"/>
                <a:cs typeface="Arial Bold" panose="020B0704020202020204" pitchFamily="34" charset="0"/>
              </a:rPr>
              <a:t>is it safe </a:t>
            </a:r>
          </a:p>
          <a:p>
            <a:pPr algn="ctr"/>
            <a:r>
              <a:rPr lang="en-US" sz="3200" dirty="0">
                <a:latin typeface="Arial Rounded MT Bold" panose="020F0704030504030204" pitchFamily="34" charset="0"/>
                <a:cs typeface="Arial Bold" panose="020B0704020202020204" pitchFamily="34" charset="0"/>
              </a:rPr>
              <a:t>to cross?</a:t>
            </a:r>
            <a:endParaRPr lang="en-NZ" sz="3200" dirty="0">
              <a:latin typeface="Arial Rounded MT Bold" panose="020F0704030504030204" pitchFamily="34" charset="0"/>
              <a:cs typeface="Arial Bold" panose="020B0704020202020204" pitchFamily="34" charset="0"/>
            </a:endParaRPr>
          </a:p>
        </p:txBody>
      </p:sp>
      <p:sp>
        <p:nvSpPr>
          <p:cNvPr id="8" name="LISTEN...">
            <a:extLst>
              <a:ext uri="{FF2B5EF4-FFF2-40B4-BE49-F238E27FC236}">
                <a16:creationId xmlns:a16="http://schemas.microsoft.com/office/drawing/2014/main" id="{F3720510-B0DB-B370-22F9-4197747093B3}"/>
              </a:ext>
            </a:extLst>
          </p:cNvPr>
          <p:cNvSpPr txBox="1">
            <a:spLocks noGrp="1" noRot="1" noMove="1" noResize="1" noEditPoints="1" noAdjustHandles="1" noChangeArrowheads="1" noChangeShapeType="1"/>
          </p:cNvSpPr>
          <p:nvPr/>
        </p:nvSpPr>
        <p:spPr>
          <a:xfrm>
            <a:off x="6273628" y="1176258"/>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LISTEN</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for trains coming</a:t>
            </a:r>
          </a:p>
        </p:txBody>
      </p:sp>
      <p:sp>
        <p:nvSpPr>
          <p:cNvPr id="9" name="LOOK...">
            <a:extLst>
              <a:ext uri="{FF2B5EF4-FFF2-40B4-BE49-F238E27FC236}">
                <a16:creationId xmlns:a16="http://schemas.microsoft.com/office/drawing/2014/main" id="{E0F6FB7C-C383-82D8-AA98-1657B6B98842}"/>
              </a:ext>
            </a:extLst>
          </p:cNvPr>
          <p:cNvSpPr txBox="1">
            <a:spLocks noGrp="1" noRot="1" noMove="1" noResize="1" noEditPoints="1" noAdjustHandles="1" noChangeArrowheads="1" noChangeShapeType="1"/>
          </p:cNvSpPr>
          <p:nvPr/>
        </p:nvSpPr>
        <p:spPr>
          <a:xfrm>
            <a:off x="3346364" y="1176258"/>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LOOK</a:t>
            </a:r>
            <a:r>
              <a:rPr lang="en-US" sz="3200" dirty="0">
                <a:latin typeface="Arial Rounded MT Bold" panose="020F0704030504030204" pitchFamily="34" charset="0"/>
                <a:cs typeface="Arial Bold" panose="020B0704020202020204" pitchFamily="34" charset="0"/>
              </a:rPr>
              <a:t> </a:t>
            </a:r>
          </a:p>
          <a:p>
            <a:pPr algn="ctr"/>
            <a:r>
              <a:rPr lang="en-US" sz="3200" dirty="0">
                <a:latin typeface="Arial Rounded MT Bold" panose="020F0704030504030204" pitchFamily="34" charset="0"/>
                <a:cs typeface="Arial Bold" panose="020B0704020202020204" pitchFamily="34" charset="0"/>
              </a:rPr>
              <a:t>both ways for trains</a:t>
            </a:r>
          </a:p>
        </p:txBody>
      </p:sp>
      <p:sp>
        <p:nvSpPr>
          <p:cNvPr id="10" name="STOP...">
            <a:extLst>
              <a:ext uri="{FF2B5EF4-FFF2-40B4-BE49-F238E27FC236}">
                <a16:creationId xmlns:a16="http://schemas.microsoft.com/office/drawing/2014/main" id="{4E7D17A4-C818-A960-112C-850F5A04C3A5}"/>
              </a:ext>
            </a:extLst>
          </p:cNvPr>
          <p:cNvSpPr txBox="1">
            <a:spLocks noGrp="1" noRot="1" noMove="1" noResize="1" noEditPoints="1" noAdjustHandles="1" noChangeArrowheads="1" noChangeShapeType="1"/>
          </p:cNvSpPr>
          <p:nvPr/>
        </p:nvSpPr>
        <p:spPr>
          <a:xfrm>
            <a:off x="419100" y="1176258"/>
            <a:ext cx="2592000" cy="1569660"/>
          </a:xfrm>
          <a:prstGeom prst="rect">
            <a:avLst/>
          </a:prstGeom>
          <a:solidFill>
            <a:schemeClr val="bg1"/>
          </a:solidFill>
        </p:spPr>
        <p:txBody>
          <a:bodyPr wrap="square">
            <a:spAutoFit/>
          </a:bodyPr>
          <a:lstStyle/>
          <a:p>
            <a:pPr algn="ctr"/>
            <a:r>
              <a:rPr lang="en-US" sz="3200" dirty="0">
                <a:solidFill>
                  <a:srgbClr val="FF0000"/>
                </a:solidFill>
                <a:latin typeface="Arial Rounded MT Bold" panose="020F0704030504030204" pitchFamily="34" charset="0"/>
                <a:cs typeface="Arial Bold" panose="020B0704020202020204" pitchFamily="34" charset="0"/>
              </a:rPr>
              <a:t>STOP</a:t>
            </a:r>
            <a:r>
              <a:rPr lang="en-US" sz="3200" dirty="0">
                <a:latin typeface="Arial Rounded MT Bold" panose="020F0704030504030204" pitchFamily="34" charset="0"/>
                <a:cs typeface="Arial Bold" panose="020B0704020202020204" pitchFamily="34" charset="0"/>
              </a:rPr>
              <a:t> behind </a:t>
            </a:r>
          </a:p>
          <a:p>
            <a:pPr algn="ctr"/>
            <a:r>
              <a:rPr lang="en-US" sz="3200" dirty="0">
                <a:latin typeface="Arial Rounded MT Bold" panose="020F0704030504030204" pitchFamily="34" charset="0"/>
                <a:cs typeface="Arial Bold" panose="020B0704020202020204" pitchFamily="34" charset="0"/>
              </a:rPr>
              <a:t>the line</a:t>
            </a:r>
          </a:p>
        </p:txBody>
      </p:sp>
      <p:pic>
        <p:nvPicPr>
          <p:cNvPr id="11" name="Kids stopping">
            <a:extLst>
              <a:ext uri="{FF2B5EF4-FFF2-40B4-BE49-F238E27FC236}">
                <a16:creationId xmlns:a16="http://schemas.microsoft.com/office/drawing/2014/main" id="{79E15B6A-D4A8-F70E-79E3-F7E21C7F7EF1}"/>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414337" y="2135401"/>
            <a:ext cx="2592000" cy="3631623"/>
          </a:xfrm>
          <a:prstGeom prst="rect">
            <a:avLst/>
          </a:prstGeom>
          <a:ln>
            <a:noFill/>
          </a:ln>
        </p:spPr>
      </p:pic>
      <p:pic>
        <p:nvPicPr>
          <p:cNvPr id="12" name="Kids looking">
            <a:extLst>
              <a:ext uri="{FF2B5EF4-FFF2-40B4-BE49-F238E27FC236}">
                <a16:creationId xmlns:a16="http://schemas.microsoft.com/office/drawing/2014/main" id="{FD8977B8-9B17-9E98-5737-47DCE6C044AE}"/>
              </a:ext>
            </a:extLst>
          </p:cNvPr>
          <p:cNvPicPr>
            <a:picLocks noGrp="1" noRo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a:stretch/>
        </p:blipFill>
        <p:spPr>
          <a:xfrm>
            <a:off x="3346365" y="2135401"/>
            <a:ext cx="2592000" cy="3631623"/>
          </a:xfrm>
          <a:prstGeom prst="rect">
            <a:avLst/>
          </a:prstGeom>
          <a:ln>
            <a:noFill/>
          </a:ln>
        </p:spPr>
      </p:pic>
      <p:pic>
        <p:nvPicPr>
          <p:cNvPr id="13" name="Kids looking">
            <a:extLst>
              <a:ext uri="{FF2B5EF4-FFF2-40B4-BE49-F238E27FC236}">
                <a16:creationId xmlns:a16="http://schemas.microsoft.com/office/drawing/2014/main" id="{FBDC1FDB-4BD1-64CE-DE26-C71FE3140F6C}"/>
              </a:ext>
            </a:extLst>
          </p:cNvPr>
          <p:cNvPicPr>
            <a:picLocks noGrp="1" noRot="1" noMove="1" noResize="1" noEditPoints="1" noAdjustHandles="1" noChangeArrowheads="1" noChangeShapeType="1" noCrop="1"/>
          </p:cNvPicPr>
          <p:nvPr/>
        </p:nvPicPr>
        <p:blipFill rotWithShape="1">
          <a:blip r:embed="rId9" cstate="screen">
            <a:extLst>
              <a:ext uri="{28A0092B-C50C-407E-A947-70E740481C1C}">
                <a14:useLocalDpi xmlns:a14="http://schemas.microsoft.com/office/drawing/2010/main"/>
              </a:ext>
            </a:extLst>
          </a:blip>
          <a:srcRect/>
          <a:stretch/>
        </p:blipFill>
        <p:spPr>
          <a:xfrm>
            <a:off x="6273628" y="2135401"/>
            <a:ext cx="2592000" cy="3631623"/>
          </a:xfrm>
          <a:prstGeom prst="rect">
            <a:avLst/>
          </a:prstGeom>
          <a:ln>
            <a:noFill/>
          </a:ln>
        </p:spPr>
      </p:pic>
      <p:pic>
        <p:nvPicPr>
          <p:cNvPr id="14" name="Kids looking">
            <a:extLst>
              <a:ext uri="{FF2B5EF4-FFF2-40B4-BE49-F238E27FC236}">
                <a16:creationId xmlns:a16="http://schemas.microsoft.com/office/drawing/2014/main" id="{8059D1A6-FD21-70DD-32EA-A27E7BE8A7B1}"/>
              </a:ext>
            </a:extLst>
          </p:cNvPr>
          <p:cNvPicPr>
            <a:picLocks noGrp="1" noRot="1" noMove="1" noResize="1" noEditPoints="1" noAdjustHandles="1" noChangeArrowheads="1" noChangeShapeType="1" noCrop="1"/>
          </p:cNvPicPr>
          <p:nvPr/>
        </p:nvPicPr>
        <p:blipFill rotWithShape="1">
          <a:blip r:embed="rId10" cstate="screen">
            <a:extLst>
              <a:ext uri="{28A0092B-C50C-407E-A947-70E740481C1C}">
                <a14:useLocalDpi xmlns:a14="http://schemas.microsoft.com/office/drawing/2010/main"/>
              </a:ext>
            </a:extLst>
          </a:blip>
          <a:srcRect b="-1"/>
          <a:stretch/>
        </p:blipFill>
        <p:spPr>
          <a:xfrm>
            <a:off x="9185662" y="2135401"/>
            <a:ext cx="2592000" cy="3631623"/>
          </a:xfrm>
          <a:prstGeom prst="rect">
            <a:avLst/>
          </a:prstGeom>
          <a:ln>
            <a:noFill/>
          </a:ln>
        </p:spPr>
      </p:pic>
      <p:sp>
        <p:nvSpPr>
          <p:cNvPr id="15" name="When crossing...">
            <a:extLst>
              <a:ext uri="{FF2B5EF4-FFF2-40B4-BE49-F238E27FC236}">
                <a16:creationId xmlns:a16="http://schemas.microsoft.com/office/drawing/2014/main" id="{BDC7F2CE-AE0C-9D0B-4C55-EA75E27D39F1}"/>
              </a:ext>
            </a:extLst>
          </p:cNvPr>
          <p:cNvSpPr txBox="1">
            <a:spLocks noGrp="1" noRot="1" noMove="1" noResize="1" noEditPoints="1" noAdjustHandles="1" noChangeArrowheads="1" noChangeShapeType="1"/>
          </p:cNvSpPr>
          <p:nvPr/>
        </p:nvSpPr>
        <p:spPr>
          <a:xfrm>
            <a:off x="414338" y="5956714"/>
            <a:ext cx="11363325" cy="707886"/>
          </a:xfrm>
          <a:prstGeom prst="rect">
            <a:avLst/>
          </a:prstGeom>
          <a:solidFill>
            <a:srgbClr val="FFD966"/>
          </a:solidFill>
        </p:spPr>
        <p:txBody>
          <a:bodyPr wrap="square">
            <a:spAutoFit/>
          </a:bodyPr>
          <a:lstStyle/>
          <a:p>
            <a:pPr algn="ctr"/>
            <a:r>
              <a:rPr lang="en-NZ" sz="4000" b="1" dirty="0">
                <a:solidFill>
                  <a:sysClr val="windowText" lastClr="000000"/>
                </a:solidFill>
              </a:rPr>
              <a:t>Only cross when there are no trains in sight</a:t>
            </a:r>
          </a:p>
        </p:txBody>
      </p:sp>
    </p:spTree>
    <p:extLst>
      <p:ext uri="{BB962C8B-B14F-4D97-AF65-F5344CB8AC3E}">
        <p14:creationId xmlns:p14="http://schemas.microsoft.com/office/powerpoint/2010/main" val="4715520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xit" presetSubtype="0" fill="hold" grpId="0" nodeType="with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par>
                                <p:cTn id="10" presetID="64" presetClass="path" presetSubtype="0" accel="50000" decel="50000" fill="hold" grpId="0" nodeType="withEffect">
                                  <p:stCondLst>
                                    <p:cond delay="500"/>
                                  </p:stCondLst>
                                  <p:childTnLst>
                                    <p:animMotion origin="layout" path="M 5E-6 3.7037E-7 L 0.00014 -0.12778 " pathEditMode="relative" rAng="0" ptsTypes="AA">
                                      <p:cBhvr>
                                        <p:cTn id="11" dur="1500" fill="hold"/>
                                        <p:tgtEl>
                                          <p:spTgt spid="10"/>
                                        </p:tgtEl>
                                        <p:attrNameLst>
                                          <p:attrName>ppt_x</p:attrName>
                                          <p:attrName>ppt_y</p:attrName>
                                        </p:attrNameLst>
                                      </p:cBhvr>
                                      <p:rCtr x="0" y="-6389"/>
                                    </p:animMotion>
                                  </p:childTnLst>
                                </p:cTn>
                              </p:par>
                              <p:par>
                                <p:cTn id="12" presetID="10" presetClass="exit" presetSubtype="0" fill="hold" nodeType="withEffect">
                                  <p:stCondLst>
                                    <p:cond delay="90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42" presetClass="entr" presetSubtype="0" fill="hold" nodeType="withEffect">
                                  <p:stCondLst>
                                    <p:cond delay="13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64" presetClass="path" presetSubtype="0" accel="50000" decel="50000" fill="hold" grpId="0" nodeType="withEffect">
                                  <p:stCondLst>
                                    <p:cond delay="2500"/>
                                  </p:stCondLst>
                                  <p:childTnLst>
                                    <p:animMotion origin="layout" path="M 8.33333E-7 3.7037E-7 L 0.00013 -0.12778 " pathEditMode="relative" rAng="0" ptsTypes="AA">
                                      <p:cBhvr>
                                        <p:cTn id="21" dur="1500" fill="hold"/>
                                        <p:tgtEl>
                                          <p:spTgt spid="9"/>
                                        </p:tgtEl>
                                        <p:attrNameLst>
                                          <p:attrName>ppt_x</p:attrName>
                                          <p:attrName>ppt_y</p:attrName>
                                        </p:attrNameLst>
                                      </p:cBhvr>
                                      <p:rCtr x="0" y="-6389"/>
                                    </p:animMotion>
                                  </p:childTnLst>
                                </p:cTn>
                              </p:par>
                              <p:par>
                                <p:cTn id="22" presetID="10" presetClass="exit" presetSubtype="0" fill="hold" nodeType="withEffect">
                                  <p:stCondLst>
                                    <p:cond delay="290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42" presetClass="entr" presetSubtype="0" fill="hold" nodeType="withEffect">
                                  <p:stCondLst>
                                    <p:cond delay="330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64" presetClass="path" presetSubtype="0" accel="50000" decel="50000" fill="hold" grpId="0" nodeType="withEffect">
                                  <p:stCondLst>
                                    <p:cond delay="4500"/>
                                  </p:stCondLst>
                                  <p:childTnLst>
                                    <p:animMotion origin="layout" path="M -3.33333E-6 3.7037E-7 L 0.00013 -0.12778 " pathEditMode="relative" rAng="0" ptsTypes="AA">
                                      <p:cBhvr>
                                        <p:cTn id="31" dur="1500" fill="hold"/>
                                        <p:tgtEl>
                                          <p:spTgt spid="8"/>
                                        </p:tgtEl>
                                        <p:attrNameLst>
                                          <p:attrName>ppt_x</p:attrName>
                                          <p:attrName>ppt_y</p:attrName>
                                        </p:attrNameLst>
                                      </p:cBhvr>
                                      <p:rCtr x="0" y="-6389"/>
                                    </p:animMotion>
                                  </p:childTnLst>
                                </p:cTn>
                              </p:par>
                              <p:par>
                                <p:cTn id="32" presetID="10" presetClass="exit" presetSubtype="0" fill="hold" nodeType="withEffect">
                                  <p:stCondLst>
                                    <p:cond delay="4900"/>
                                  </p:stCondLst>
                                  <p:childTnLst>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par>
                                <p:cTn id="35" presetID="42" presetClass="entr" presetSubtype="0" fill="hold" nodeType="withEffect">
                                  <p:stCondLst>
                                    <p:cond delay="53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par>
                                <p:cTn id="40" presetID="64" presetClass="path" presetSubtype="0" accel="50000" decel="50000" fill="hold" grpId="0" nodeType="withEffect">
                                  <p:stCondLst>
                                    <p:cond delay="6500"/>
                                  </p:stCondLst>
                                  <p:childTnLst>
                                    <p:animMotion origin="layout" path="M 2.5E-6 3.7037E-7 L 0.00013 -0.12778 " pathEditMode="relative" rAng="0" ptsTypes="AA">
                                      <p:cBhvr>
                                        <p:cTn id="41" dur="1500" fill="hold"/>
                                        <p:tgtEl>
                                          <p:spTgt spid="7"/>
                                        </p:tgtEl>
                                        <p:attrNameLst>
                                          <p:attrName>ppt_x</p:attrName>
                                          <p:attrName>ppt_y</p:attrName>
                                        </p:attrNameLst>
                                      </p:cBhvr>
                                      <p:rCtr x="0" y="-6389"/>
                                    </p:animMotion>
                                  </p:childTnLst>
                                </p:cTn>
                              </p:par>
                              <p:par>
                                <p:cTn id="42" presetID="10" presetClass="exit" presetSubtype="0" fill="hold" nodeType="withEffect">
                                  <p:stCondLst>
                                    <p:cond delay="6900"/>
                                  </p:stCondLst>
                                  <p:childTnLst>
                                    <p:animEffect transition="out" filter="fade">
                                      <p:cBhvr>
                                        <p:cTn id="43" dur="500"/>
                                        <p:tgtEl>
                                          <p:spTgt spid="3"/>
                                        </p:tgtEl>
                                      </p:cBhvr>
                                    </p:animEffect>
                                    <p:set>
                                      <p:cBhvr>
                                        <p:cTn id="44" dur="1" fill="hold">
                                          <p:stCondLst>
                                            <p:cond delay="499"/>
                                          </p:stCondLst>
                                        </p:cTn>
                                        <p:tgtEl>
                                          <p:spTgt spid="3"/>
                                        </p:tgtEl>
                                        <p:attrNameLst>
                                          <p:attrName>style.visibility</p:attrName>
                                        </p:attrNameLst>
                                      </p:cBhvr>
                                      <p:to>
                                        <p:strVal val="hidden"/>
                                      </p:to>
                                    </p:set>
                                  </p:childTnLst>
                                </p:cTn>
                              </p:par>
                              <p:par>
                                <p:cTn id="45" presetID="42" presetClass="entr" presetSubtype="0" fill="hold" nodeType="withEffect">
                                  <p:stCondLst>
                                    <p:cond delay="730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85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5"/>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Get off...">
            <a:extLst>
              <a:ext uri="{FF2B5EF4-FFF2-40B4-BE49-F238E27FC236}">
                <a16:creationId xmlns:a16="http://schemas.microsoft.com/office/drawing/2014/main" id="{D2E1DDD0-182C-6041-F44C-E04192208DF9}"/>
              </a:ext>
            </a:extLst>
          </p:cNvPr>
          <p:cNvSpPr txBox="1">
            <a:spLocks noGrp="1" noRot="1" noMove="1" noResize="1" noEditPoints="1" noAdjustHandles="1" noChangeArrowheads="1" noChangeShapeType="1"/>
          </p:cNvSpPr>
          <p:nvPr/>
        </p:nvSpPr>
        <p:spPr>
          <a:xfrm>
            <a:off x="335665" y="5118329"/>
            <a:ext cx="3809487" cy="1133474"/>
          </a:xfrm>
          <a:prstGeom prst="rect">
            <a:avLst/>
          </a:prstGeom>
          <a:solidFill>
            <a:srgbClr val="FFFAEB"/>
          </a:solidFill>
          <a:ln>
            <a:noFill/>
          </a:ln>
        </p:spPr>
        <p:txBody>
          <a:bodyPr vert="horz" wrap="square" anchor="ctr" anchorCtr="1">
            <a:noAutofit/>
          </a:bodyPr>
          <a:lstStyle/>
          <a:p>
            <a:pPr algn="ctr"/>
            <a:r>
              <a:rPr lang="en-US" sz="2800" dirty="0">
                <a:latin typeface="Arial Rounded MT Bold" panose="020F0704030504030204" pitchFamily="34" charset="0"/>
                <a:cs typeface="Arial Bold" panose="020B0704020202020204" pitchFamily="34" charset="0"/>
              </a:rPr>
              <a:t>Get off and walk your bicycle/scooter</a:t>
            </a:r>
            <a:endParaRPr lang="en-US" sz="2000" dirty="0">
              <a:latin typeface="Arial Rounded MT Bold" panose="020F0704030504030204" pitchFamily="34" charset="0"/>
              <a:cs typeface="Arial Bold" panose="020B0704020202020204" pitchFamily="34" charset="0"/>
            </a:endParaRPr>
          </a:p>
        </p:txBody>
      </p:sp>
      <p:sp>
        <p:nvSpPr>
          <p:cNvPr id="5" name="Remove your...">
            <a:extLst>
              <a:ext uri="{FF2B5EF4-FFF2-40B4-BE49-F238E27FC236}">
                <a16:creationId xmlns:a16="http://schemas.microsoft.com/office/drawing/2014/main" id="{7D27ADDA-637D-C714-D245-039CDA326C95}"/>
              </a:ext>
            </a:extLst>
          </p:cNvPr>
          <p:cNvSpPr txBox="1">
            <a:spLocks noGrp="1" noRot="1" noMove="1" noResize="1" noEditPoints="1" noAdjustHandles="1" noChangeArrowheads="1" noChangeShapeType="1"/>
          </p:cNvSpPr>
          <p:nvPr/>
        </p:nvSpPr>
        <p:spPr>
          <a:xfrm>
            <a:off x="4543126" y="5118331"/>
            <a:ext cx="3457619" cy="1133475"/>
          </a:xfrm>
          <a:prstGeom prst="rect">
            <a:avLst/>
          </a:prstGeom>
          <a:solidFill>
            <a:srgbClr val="FFFAEB"/>
          </a:solidFill>
          <a:ln>
            <a:noFill/>
          </a:ln>
        </p:spPr>
        <p:txBody>
          <a:bodyPr vert="horz" wrap="square" anchor="ctr" anchorCtr="1">
            <a:noAutofit/>
          </a:bodyPr>
          <a:lstStyle/>
          <a:p>
            <a:pPr algn="ctr"/>
            <a:r>
              <a:rPr lang="en-US" sz="2800" dirty="0">
                <a:latin typeface="Arial Rounded MT Bold" panose="020F0704030504030204" pitchFamily="34" charset="0"/>
                <a:cs typeface="Arial Bold" panose="020B0704020202020204" pitchFamily="34" charset="0"/>
              </a:rPr>
              <a:t>Remove your </a:t>
            </a:r>
          </a:p>
          <a:p>
            <a:pPr algn="ctr"/>
            <a:r>
              <a:rPr lang="en-US" sz="2800" dirty="0">
                <a:latin typeface="Arial Rounded MT Bold" panose="020F0704030504030204" pitchFamily="34" charset="0"/>
                <a:cs typeface="Arial Bold" panose="020B0704020202020204" pitchFamily="34" charset="0"/>
              </a:rPr>
              <a:t>headphones</a:t>
            </a:r>
            <a:endParaRPr lang="en-US" sz="2000" dirty="0">
              <a:latin typeface="Arial Rounded MT Bold" panose="020F0704030504030204" pitchFamily="34" charset="0"/>
              <a:cs typeface="Arial Bold" panose="020B0704020202020204" pitchFamily="34" charset="0"/>
            </a:endParaRPr>
          </a:p>
        </p:txBody>
      </p:sp>
      <p:sp>
        <p:nvSpPr>
          <p:cNvPr id="6" name="Put your...">
            <a:extLst>
              <a:ext uri="{FF2B5EF4-FFF2-40B4-BE49-F238E27FC236}">
                <a16:creationId xmlns:a16="http://schemas.microsoft.com/office/drawing/2014/main" id="{4D4FCB46-7FCE-A016-E764-1D3D4FE0D510}"/>
              </a:ext>
            </a:extLst>
          </p:cNvPr>
          <p:cNvSpPr txBox="1">
            <a:spLocks noGrp="1" noRot="1" noMove="1" noResize="1" noEditPoints="1" noAdjustHandles="1" noChangeArrowheads="1" noChangeShapeType="1"/>
          </p:cNvSpPr>
          <p:nvPr/>
        </p:nvSpPr>
        <p:spPr>
          <a:xfrm>
            <a:off x="8398718" y="5118330"/>
            <a:ext cx="3527065" cy="1133475"/>
          </a:xfrm>
          <a:prstGeom prst="rect">
            <a:avLst/>
          </a:prstGeom>
          <a:solidFill>
            <a:srgbClr val="FFFAEB"/>
          </a:solidFill>
          <a:ln>
            <a:noFill/>
          </a:ln>
        </p:spPr>
        <p:txBody>
          <a:bodyPr vert="horz" wrap="square" anchor="ctr" anchorCtr="1">
            <a:noAutofit/>
          </a:bodyPr>
          <a:lstStyle/>
          <a:p>
            <a:pPr algn="ctr"/>
            <a:r>
              <a:rPr lang="en-US" sz="2800" dirty="0">
                <a:latin typeface="Arial Rounded MT Bold" panose="020F0704030504030204" pitchFamily="34" charset="0"/>
                <a:cs typeface="Arial Bold" panose="020B0704020202020204" pitchFamily="34" charset="0"/>
              </a:rPr>
              <a:t>Put your phone in your pocket</a:t>
            </a:r>
            <a:endParaRPr lang="en-US" sz="2000" dirty="0">
              <a:latin typeface="Arial Rounded MT Bold" panose="020F0704030504030204" pitchFamily="34" charset="0"/>
              <a:cs typeface="Arial Bold" panose="020B0704020202020204" pitchFamily="34" charset="0"/>
            </a:endParaRPr>
          </a:p>
        </p:txBody>
      </p:sp>
      <p:pic>
        <p:nvPicPr>
          <p:cNvPr id="7" name="Scooter/bike">
            <a:extLst>
              <a:ext uri="{FF2B5EF4-FFF2-40B4-BE49-F238E27FC236}">
                <a16:creationId xmlns:a16="http://schemas.microsoft.com/office/drawing/2014/main" id="{9E213A45-ED15-F6F5-833F-6280860D9414}"/>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335665" y="1681922"/>
            <a:ext cx="3809487" cy="3435352"/>
          </a:xfrm>
          <a:prstGeom prst="rect">
            <a:avLst/>
          </a:prstGeom>
          <a:ln>
            <a:noFill/>
          </a:ln>
        </p:spPr>
      </p:pic>
      <p:grpSp>
        <p:nvGrpSpPr>
          <p:cNvPr id="8" name="Group 7">
            <a:extLst>
              <a:ext uri="{FF2B5EF4-FFF2-40B4-BE49-F238E27FC236}">
                <a16:creationId xmlns:a16="http://schemas.microsoft.com/office/drawing/2014/main" id="{475C970B-12BB-EB43-8F18-1D3E37175773}"/>
              </a:ext>
            </a:extLst>
          </p:cNvPr>
          <p:cNvGrpSpPr>
            <a:grpSpLocks noGrp="1" noUngrp="1" noRot="1" noMove="1" noResize="1"/>
          </p:cNvGrpSpPr>
          <p:nvPr/>
        </p:nvGrpSpPr>
        <p:grpSpPr>
          <a:xfrm>
            <a:off x="8398718" y="1681922"/>
            <a:ext cx="3527065" cy="3435352"/>
            <a:chOff x="8134650" y="1392008"/>
            <a:chExt cx="3527065" cy="3435352"/>
          </a:xfrm>
        </p:grpSpPr>
        <p:pic>
          <p:nvPicPr>
            <p:cNvPr id="9" name="Phone">
              <a:extLst>
                <a:ext uri="{FF2B5EF4-FFF2-40B4-BE49-F238E27FC236}">
                  <a16:creationId xmlns:a16="http://schemas.microsoft.com/office/drawing/2014/main" id="{D1BD1E4E-9558-F8CB-3E2B-8AA1B0FB83BD}"/>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8134650" y="1392008"/>
              <a:ext cx="3527065" cy="3435352"/>
            </a:xfrm>
            <a:prstGeom prst="rect">
              <a:avLst/>
            </a:prstGeom>
            <a:ln>
              <a:noFill/>
            </a:ln>
          </p:spPr>
        </p:pic>
        <p:sp>
          <p:nvSpPr>
            <p:cNvPr id="10" name="Arrow: Up 9">
              <a:extLst>
                <a:ext uri="{FF2B5EF4-FFF2-40B4-BE49-F238E27FC236}">
                  <a16:creationId xmlns:a16="http://schemas.microsoft.com/office/drawing/2014/main" id="{9AE52131-19D5-9C0E-C6DB-5FDD8006EAAE}"/>
                </a:ext>
              </a:extLst>
            </p:cNvPr>
            <p:cNvSpPr>
              <a:spLocks noGrp="1" noRot="1" noMove="1" noResize="1" noEditPoints="1" noAdjustHandles="1" noChangeArrowheads="1" noChangeShapeType="1"/>
            </p:cNvSpPr>
            <p:nvPr/>
          </p:nvSpPr>
          <p:spPr>
            <a:xfrm rot="19247091">
              <a:off x="9619810" y="3475286"/>
              <a:ext cx="603028" cy="1281753"/>
            </a:xfrm>
            <a:prstGeom prst="upArrow">
              <a:avLst>
                <a:gd name="adj1" fmla="val 31350"/>
                <a:gd name="adj2" fmla="val 67483"/>
              </a:avLst>
            </a:prstGeom>
            <a:solidFill>
              <a:srgbClr val="FF0000"/>
            </a:solidFill>
            <a:ln>
              <a:no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effectLst>
                  <a:outerShdw blurRad="50800" dist="38100" dir="5400000" algn="t" rotWithShape="0">
                    <a:prstClr val="black">
                      <a:alpha val="40000"/>
                    </a:prstClr>
                  </a:outerShdw>
                </a:effectLst>
              </a:endParaRPr>
            </a:p>
          </p:txBody>
        </p:sp>
      </p:grpSp>
      <p:grpSp>
        <p:nvGrpSpPr>
          <p:cNvPr id="11" name="Group 10">
            <a:extLst>
              <a:ext uri="{FF2B5EF4-FFF2-40B4-BE49-F238E27FC236}">
                <a16:creationId xmlns:a16="http://schemas.microsoft.com/office/drawing/2014/main" id="{07A33C0C-EDC7-C283-7ACF-11D513B56744}"/>
              </a:ext>
            </a:extLst>
          </p:cNvPr>
          <p:cNvGrpSpPr>
            <a:grpSpLocks noGrp="1" noUngrp="1" noRot="1" noMove="1" noResize="1"/>
          </p:cNvGrpSpPr>
          <p:nvPr/>
        </p:nvGrpSpPr>
        <p:grpSpPr>
          <a:xfrm>
            <a:off x="4543126" y="1681922"/>
            <a:ext cx="3457619" cy="3435352"/>
            <a:chOff x="4543124" y="1392007"/>
            <a:chExt cx="3457619" cy="3435352"/>
          </a:xfrm>
        </p:grpSpPr>
        <p:pic>
          <p:nvPicPr>
            <p:cNvPr id="12" name="Headphones">
              <a:extLst>
                <a:ext uri="{FF2B5EF4-FFF2-40B4-BE49-F238E27FC236}">
                  <a16:creationId xmlns:a16="http://schemas.microsoft.com/office/drawing/2014/main" id="{1DC8F95B-54AF-42B3-FC5C-DCE5B7D55995}"/>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4543124" y="1392007"/>
              <a:ext cx="3457619" cy="3435352"/>
            </a:xfrm>
            <a:prstGeom prst="rect">
              <a:avLst/>
            </a:prstGeom>
            <a:ln>
              <a:noFill/>
            </a:ln>
          </p:spPr>
        </p:pic>
        <p:sp>
          <p:nvSpPr>
            <p:cNvPr id="13" name="Arrow: Up 12">
              <a:extLst>
                <a:ext uri="{FF2B5EF4-FFF2-40B4-BE49-F238E27FC236}">
                  <a16:creationId xmlns:a16="http://schemas.microsoft.com/office/drawing/2014/main" id="{D8A21E79-7922-DAA7-BB59-E1F4BF31F3DF}"/>
                </a:ext>
              </a:extLst>
            </p:cNvPr>
            <p:cNvSpPr>
              <a:spLocks noGrp="1" noRot="1" noMove="1" noResize="1" noEditPoints="1" noAdjustHandles="1" noChangeArrowheads="1" noChangeShapeType="1"/>
            </p:cNvSpPr>
            <p:nvPr/>
          </p:nvSpPr>
          <p:spPr>
            <a:xfrm rot="14778523">
              <a:off x="6997953" y="1305820"/>
              <a:ext cx="427144" cy="938508"/>
            </a:xfrm>
            <a:prstGeom prst="upArrow">
              <a:avLst>
                <a:gd name="adj1" fmla="val 31350"/>
                <a:gd name="adj2" fmla="val 67483"/>
              </a:avLst>
            </a:prstGeom>
            <a:solidFill>
              <a:srgbClr val="FF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effectLst>
                  <a:outerShdw blurRad="50800" dist="38100" dir="5400000" algn="t" rotWithShape="0">
                    <a:prstClr val="black">
                      <a:alpha val="40000"/>
                    </a:prstClr>
                  </a:outerShdw>
                </a:effectLst>
              </a:endParaRPr>
            </a:p>
          </p:txBody>
        </p:sp>
      </p:grpSp>
      <p:sp>
        <p:nvSpPr>
          <p:cNvPr id="14" name="Always obey...">
            <a:extLst>
              <a:ext uri="{FF2B5EF4-FFF2-40B4-BE49-F238E27FC236}">
                <a16:creationId xmlns:a16="http://schemas.microsoft.com/office/drawing/2014/main" id="{59F52A2D-EA9C-6FA7-067F-647F8BBF7B29}"/>
              </a:ext>
            </a:extLst>
          </p:cNvPr>
          <p:cNvSpPr txBox="1">
            <a:spLocks noGrp="1" noRot="1" noMove="1" noResize="1" noEditPoints="1" noAdjustHandles="1" noChangeArrowheads="1" noChangeShapeType="1"/>
          </p:cNvSpPr>
          <p:nvPr/>
        </p:nvSpPr>
        <p:spPr>
          <a:xfrm>
            <a:off x="335665" y="306098"/>
            <a:ext cx="11590117" cy="893138"/>
          </a:xfrm>
          <a:prstGeom prst="rect">
            <a:avLst/>
          </a:prstGeom>
          <a:solidFill>
            <a:srgbClr val="FFE89F"/>
          </a:solidFill>
        </p:spPr>
        <p:txBody>
          <a:bodyPr wrap="square" anchor="ctr" anchorCtr="0">
            <a:noAutofit/>
          </a:bodyPr>
          <a:lstStyle/>
          <a:p>
            <a:pPr algn="ctr"/>
            <a:r>
              <a:rPr lang="en-NZ" sz="6000" b="1" i="1" dirty="0"/>
              <a:t>When crossing, you must always…</a:t>
            </a:r>
          </a:p>
        </p:txBody>
      </p:sp>
    </p:spTree>
    <p:extLst>
      <p:ext uri="{BB962C8B-B14F-4D97-AF65-F5344CB8AC3E}">
        <p14:creationId xmlns:p14="http://schemas.microsoft.com/office/powerpoint/2010/main" val="39655579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300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5"/>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2F1C61-9A8D-9A17-43BF-01CD609EE68F}"/>
              </a:ext>
            </a:extLst>
          </p:cNvPr>
          <p:cNvSpPr>
            <a:spLocks noGrp="1" noRot="1" noMove="1" noResize="1" noEditPoints="1" noAdjustHandles="1" noChangeArrowheads="1" noChangeShapeType="1"/>
          </p:cNvSpPr>
          <p:nvPr/>
        </p:nvSpPr>
        <p:spPr>
          <a:xfrm>
            <a:off x="335666" y="3534142"/>
            <a:ext cx="11590117" cy="3032567"/>
          </a:xfrm>
          <a:prstGeom prst="rect">
            <a:avLst/>
          </a:prstGeom>
          <a:solidFill>
            <a:srgbClr val="FFFA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Keep out" descr="A yellow sign on a wooden post next to a train track&#10;&#10;Description automatically generated">
            <a:extLst>
              <a:ext uri="{FF2B5EF4-FFF2-40B4-BE49-F238E27FC236}">
                <a16:creationId xmlns:a16="http://schemas.microsoft.com/office/drawing/2014/main" id="{4CA66FE9-67E2-D4CF-9B60-75CB97E8DBDE}"/>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457051" y="3641208"/>
            <a:ext cx="1815187" cy="2818421"/>
          </a:xfrm>
          <a:prstGeom prst="rect">
            <a:avLst/>
          </a:prstGeom>
          <a:ln>
            <a:noFill/>
          </a:ln>
        </p:spPr>
      </p:pic>
      <p:pic>
        <p:nvPicPr>
          <p:cNvPr id="4" name="Look for trains" descr="A person walking on a train track&#10;&#10;Description automatically generated">
            <a:extLst>
              <a:ext uri="{FF2B5EF4-FFF2-40B4-BE49-F238E27FC236}">
                <a16:creationId xmlns:a16="http://schemas.microsoft.com/office/drawing/2014/main" id="{272B8726-DC3F-C155-A230-E16ABCB03CCA}"/>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4650758" y="3641208"/>
            <a:ext cx="2150510" cy="2818421"/>
          </a:xfrm>
          <a:prstGeom prst="rect">
            <a:avLst/>
          </a:prstGeom>
        </p:spPr>
      </p:pic>
      <p:pic>
        <p:nvPicPr>
          <p:cNvPr id="5" name="No entry" descr="A group of kids standing at a train station&#10;&#10;Description automatically generated">
            <a:extLst>
              <a:ext uri="{FF2B5EF4-FFF2-40B4-BE49-F238E27FC236}">
                <a16:creationId xmlns:a16="http://schemas.microsoft.com/office/drawing/2014/main" id="{B9088663-4C99-C5B0-74DC-2DCE3859F09A}"/>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2354452" y="3641208"/>
            <a:ext cx="2214095" cy="2818421"/>
          </a:xfrm>
          <a:prstGeom prst="rect">
            <a:avLst/>
          </a:prstGeom>
        </p:spPr>
      </p:pic>
      <p:sp>
        <p:nvSpPr>
          <p:cNvPr id="6" name="Always obey...">
            <a:extLst>
              <a:ext uri="{FF2B5EF4-FFF2-40B4-BE49-F238E27FC236}">
                <a16:creationId xmlns:a16="http://schemas.microsoft.com/office/drawing/2014/main" id="{FA745D71-E09D-DBAF-BA8F-B1666853FE32}"/>
              </a:ext>
            </a:extLst>
          </p:cNvPr>
          <p:cNvSpPr txBox="1">
            <a:spLocks noGrp="1" noRot="1" noMove="1" noResize="1" noEditPoints="1" noAdjustHandles="1" noChangeArrowheads="1" noChangeShapeType="1"/>
          </p:cNvSpPr>
          <p:nvPr/>
        </p:nvSpPr>
        <p:spPr>
          <a:xfrm>
            <a:off x="335665" y="306098"/>
            <a:ext cx="11590117" cy="893138"/>
          </a:xfrm>
          <a:prstGeom prst="rect">
            <a:avLst/>
          </a:prstGeom>
          <a:solidFill>
            <a:srgbClr val="FFE89F"/>
          </a:solidFill>
        </p:spPr>
        <p:txBody>
          <a:bodyPr wrap="square" anchor="ctr" anchorCtr="0">
            <a:noAutofit/>
          </a:bodyPr>
          <a:lstStyle/>
          <a:p>
            <a:pPr algn="ctr"/>
            <a:r>
              <a:rPr lang="en-NZ" sz="6000" b="1" i="1" dirty="0"/>
              <a:t>When crossing, you must always…</a:t>
            </a:r>
          </a:p>
        </p:txBody>
      </p:sp>
      <p:pic>
        <p:nvPicPr>
          <p:cNvPr id="7" name="Train">
            <a:extLst>
              <a:ext uri="{FF2B5EF4-FFF2-40B4-BE49-F238E27FC236}">
                <a16:creationId xmlns:a16="http://schemas.microsoft.com/office/drawing/2014/main" id="{1A45484F-8B2C-6F01-1587-D12C1FA415D8}"/>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6883481" y="3634412"/>
            <a:ext cx="4928470" cy="2818421"/>
          </a:xfrm>
          <a:prstGeom prst="rect">
            <a:avLst/>
          </a:prstGeom>
        </p:spPr>
      </p:pic>
      <p:sp>
        <p:nvSpPr>
          <p:cNvPr id="8" name="Always obey...">
            <a:extLst>
              <a:ext uri="{FF2B5EF4-FFF2-40B4-BE49-F238E27FC236}">
                <a16:creationId xmlns:a16="http://schemas.microsoft.com/office/drawing/2014/main" id="{26B9CE37-CE38-1629-9219-1C04D983CE00}"/>
              </a:ext>
            </a:extLst>
          </p:cNvPr>
          <p:cNvSpPr txBox="1">
            <a:spLocks noGrp="1" noRot="1" noMove="1" noResize="1" noEditPoints="1" noAdjustHandles="1" noChangeArrowheads="1" noChangeShapeType="1"/>
          </p:cNvSpPr>
          <p:nvPr/>
        </p:nvSpPr>
        <p:spPr>
          <a:xfrm>
            <a:off x="335665" y="2020477"/>
            <a:ext cx="11590117" cy="697862"/>
          </a:xfrm>
          <a:prstGeom prst="rect">
            <a:avLst/>
          </a:prstGeom>
          <a:solidFill>
            <a:srgbClr val="FFFAEB"/>
          </a:solidFill>
        </p:spPr>
        <p:txBody>
          <a:bodyPr wrap="square" anchor="ctr" anchorCtr="0">
            <a:noAutofit/>
          </a:bodyPr>
          <a:lstStyle/>
          <a:p>
            <a:pPr algn="ctr"/>
            <a:r>
              <a:rPr lang="en-NZ" sz="4400" b="1" dirty="0"/>
              <a:t>Expect trains from either direction.</a:t>
            </a:r>
          </a:p>
        </p:txBody>
      </p:sp>
      <p:sp>
        <p:nvSpPr>
          <p:cNvPr id="9" name="Always obey...">
            <a:extLst>
              <a:ext uri="{FF2B5EF4-FFF2-40B4-BE49-F238E27FC236}">
                <a16:creationId xmlns:a16="http://schemas.microsoft.com/office/drawing/2014/main" id="{F6F0836A-E53E-54B5-A9FA-24B08B00BA5D}"/>
              </a:ext>
            </a:extLst>
          </p:cNvPr>
          <p:cNvSpPr txBox="1">
            <a:spLocks noGrp="1" noRot="1" noMove="1" noResize="1" noEditPoints="1" noAdjustHandles="1" noChangeArrowheads="1" noChangeShapeType="1"/>
          </p:cNvSpPr>
          <p:nvPr/>
        </p:nvSpPr>
        <p:spPr>
          <a:xfrm>
            <a:off x="335665" y="2702758"/>
            <a:ext cx="11590117" cy="580288"/>
          </a:xfrm>
          <a:prstGeom prst="rect">
            <a:avLst/>
          </a:prstGeom>
          <a:solidFill>
            <a:srgbClr val="FFFAEB"/>
          </a:solidFill>
        </p:spPr>
        <p:txBody>
          <a:bodyPr wrap="square" anchor="ctr" anchorCtr="0">
            <a:noAutofit/>
          </a:bodyPr>
          <a:lstStyle/>
          <a:p>
            <a:pPr algn="ctr"/>
            <a:r>
              <a:rPr lang="en-NZ" sz="4400" b="1" dirty="0"/>
              <a:t>Cross with care.</a:t>
            </a:r>
            <a:endParaRPr lang="en-NZ" sz="4800" b="1" dirty="0"/>
          </a:p>
        </p:txBody>
      </p:sp>
      <p:sp>
        <p:nvSpPr>
          <p:cNvPr id="10" name="Always obey...">
            <a:extLst>
              <a:ext uri="{FF2B5EF4-FFF2-40B4-BE49-F238E27FC236}">
                <a16:creationId xmlns:a16="http://schemas.microsoft.com/office/drawing/2014/main" id="{6B226185-83B2-8474-7DEE-6DB4C6526D6A}"/>
              </a:ext>
            </a:extLst>
          </p:cNvPr>
          <p:cNvSpPr txBox="1">
            <a:spLocks noGrp="1" noRot="1" noMove="1" noResize="1" noEditPoints="1" noAdjustHandles="1" noChangeArrowheads="1" noChangeShapeType="1"/>
          </p:cNvSpPr>
          <p:nvPr/>
        </p:nvSpPr>
        <p:spPr>
          <a:xfrm>
            <a:off x="335665" y="1465653"/>
            <a:ext cx="11590117" cy="560200"/>
          </a:xfrm>
          <a:prstGeom prst="rect">
            <a:avLst/>
          </a:prstGeom>
          <a:solidFill>
            <a:srgbClr val="FFFAEB"/>
          </a:solidFill>
        </p:spPr>
        <p:txBody>
          <a:bodyPr wrap="none" anchor="ctr" anchorCtr="0">
            <a:noAutofit/>
          </a:bodyPr>
          <a:lstStyle/>
          <a:p>
            <a:pPr algn="ctr"/>
            <a:r>
              <a:rPr lang="en-NZ" sz="4400" b="1" dirty="0"/>
              <a:t>Obey all signs and signals.</a:t>
            </a:r>
            <a:endParaRPr lang="en-NZ" sz="4800" b="1" dirty="0"/>
          </a:p>
        </p:txBody>
      </p:sp>
    </p:spTree>
    <p:extLst>
      <p:ext uri="{BB962C8B-B14F-4D97-AF65-F5344CB8AC3E}">
        <p14:creationId xmlns:p14="http://schemas.microsoft.com/office/powerpoint/2010/main" val="31005461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00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00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00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Soda" descr="A red and white striped cup with a straw&#10;&#10;Description automatically generated">
            <a:extLst>
              <a:ext uri="{FF2B5EF4-FFF2-40B4-BE49-F238E27FC236}">
                <a16:creationId xmlns:a16="http://schemas.microsoft.com/office/drawing/2014/main" id="{881DCBB1-3236-DE71-C6FA-3E4614E6AF47}"/>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rot="720249">
            <a:off x="7472591" y="2333102"/>
            <a:ext cx="1548733" cy="1548733"/>
          </a:xfrm>
          <a:prstGeom prst="rect">
            <a:avLst/>
          </a:prstGeom>
        </p:spPr>
      </p:pic>
      <p:pic>
        <p:nvPicPr>
          <p:cNvPr id="3" name="Popcorn" descr="A red and white striped box with popcorn&#10;&#10;Description automatically generated">
            <a:extLst>
              <a:ext uri="{FF2B5EF4-FFF2-40B4-BE49-F238E27FC236}">
                <a16:creationId xmlns:a16="http://schemas.microsoft.com/office/drawing/2014/main" id="{E1C517A5-E36F-C804-84B0-00E7D1226A4E}"/>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3221435" y="2324422"/>
            <a:ext cx="1521362" cy="1521362"/>
          </a:xfrm>
          <a:prstGeom prst="rect">
            <a:avLst/>
          </a:prstGeom>
        </p:spPr>
      </p:pic>
      <p:pic>
        <p:nvPicPr>
          <p:cNvPr id="4" name="Movie time" descr="A red and yellow movie sign&#10;&#10;Description automatically generated">
            <a:extLst>
              <a:ext uri="{FF2B5EF4-FFF2-40B4-BE49-F238E27FC236}">
                <a16:creationId xmlns:a16="http://schemas.microsoft.com/office/drawing/2014/main" id="{635CEF96-BEFD-0702-A0A6-2B4E0C02FBA5}"/>
              </a:ext>
            </a:extLst>
          </p:cNvPr>
          <p:cNvPicPr>
            <a:picLocks noGrp="1" noRot="1" noMove="1" noResize="1" noEditPoints="1" noAdjustHandles="1" noChangeArrowheads="1" noChangeShapeType="1" noCrop="1"/>
          </p:cNvPicPr>
          <p:nvPr/>
        </p:nvPicPr>
        <p:blipFill>
          <a:blip r:embed="rId6">
            <a:extLst>
              <a:ext uri="{28A0092B-C50C-407E-A947-70E740481C1C}">
                <a14:useLocalDpi xmlns:a14="http://schemas.microsoft.com/office/drawing/2010/main"/>
              </a:ext>
            </a:extLst>
          </a:blip>
          <a:stretch>
            <a:fillRect/>
          </a:stretch>
        </p:blipFill>
        <p:spPr>
          <a:xfrm>
            <a:off x="4372767" y="1006923"/>
            <a:ext cx="3733185" cy="3733185"/>
          </a:xfrm>
          <a:prstGeom prst="rect">
            <a:avLst/>
          </a:prstGeom>
        </p:spPr>
      </p:pic>
    </p:spTree>
    <p:extLst>
      <p:ext uri="{BB962C8B-B14F-4D97-AF65-F5344CB8AC3E}">
        <p14:creationId xmlns:p14="http://schemas.microsoft.com/office/powerpoint/2010/main" val="34883687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32" presetClass="emph" presetSubtype="0" fill="hold" nodeType="withEffect">
                                  <p:stCondLst>
                                    <p:cond delay="0"/>
                                  </p:stCondLst>
                                  <p:childTnLst>
                                    <p:animRot by="120000">
                                      <p:cBhvr>
                                        <p:cTn id="11" dur="150" fill="hold">
                                          <p:stCondLst>
                                            <p:cond delay="0"/>
                                          </p:stCondLst>
                                        </p:cTn>
                                        <p:tgtEl>
                                          <p:spTgt spid="3"/>
                                        </p:tgtEl>
                                        <p:attrNameLst>
                                          <p:attrName>r</p:attrName>
                                        </p:attrNameLst>
                                      </p:cBhvr>
                                    </p:animRot>
                                    <p:animRot by="-240000">
                                      <p:cBhvr>
                                        <p:cTn id="12" dur="300" fill="hold">
                                          <p:stCondLst>
                                            <p:cond delay="300"/>
                                          </p:stCondLst>
                                        </p:cTn>
                                        <p:tgtEl>
                                          <p:spTgt spid="3"/>
                                        </p:tgtEl>
                                        <p:attrNameLst>
                                          <p:attrName>r</p:attrName>
                                        </p:attrNameLst>
                                      </p:cBhvr>
                                    </p:animRot>
                                    <p:animRot by="240000">
                                      <p:cBhvr>
                                        <p:cTn id="13" dur="300" fill="hold">
                                          <p:stCondLst>
                                            <p:cond delay="600"/>
                                          </p:stCondLst>
                                        </p:cTn>
                                        <p:tgtEl>
                                          <p:spTgt spid="3"/>
                                        </p:tgtEl>
                                        <p:attrNameLst>
                                          <p:attrName>r</p:attrName>
                                        </p:attrNameLst>
                                      </p:cBhvr>
                                    </p:animRot>
                                    <p:animRot by="-240000">
                                      <p:cBhvr>
                                        <p:cTn id="14" dur="300" fill="hold">
                                          <p:stCondLst>
                                            <p:cond delay="900"/>
                                          </p:stCondLst>
                                        </p:cTn>
                                        <p:tgtEl>
                                          <p:spTgt spid="3"/>
                                        </p:tgtEl>
                                        <p:attrNameLst>
                                          <p:attrName>r</p:attrName>
                                        </p:attrNameLst>
                                      </p:cBhvr>
                                    </p:animRot>
                                    <p:animRot by="120000">
                                      <p:cBhvr>
                                        <p:cTn id="15" dur="300" fill="hold">
                                          <p:stCondLst>
                                            <p:cond delay="1200"/>
                                          </p:stCondLst>
                                        </p:cTn>
                                        <p:tgtEl>
                                          <p:spTgt spid="3"/>
                                        </p:tgtEl>
                                        <p:attrNameLst>
                                          <p:attrName>r</p:attrName>
                                        </p:attrNameLst>
                                      </p:cBhvr>
                                    </p:animRot>
                                  </p:childTnLst>
                                </p:cTn>
                              </p:par>
                              <p:par>
                                <p:cTn id="16" presetID="32" presetClass="emph" presetSubtype="0" fill="hold" nodeType="withEffect">
                                  <p:stCondLst>
                                    <p:cond delay="0"/>
                                  </p:stCondLst>
                                  <p:childTnLst>
                                    <p:animRot by="120000">
                                      <p:cBhvr>
                                        <p:cTn id="17" dur="150" fill="hold">
                                          <p:stCondLst>
                                            <p:cond delay="0"/>
                                          </p:stCondLst>
                                        </p:cTn>
                                        <p:tgtEl>
                                          <p:spTgt spid="2"/>
                                        </p:tgtEl>
                                        <p:attrNameLst>
                                          <p:attrName>r</p:attrName>
                                        </p:attrNameLst>
                                      </p:cBhvr>
                                    </p:animRot>
                                    <p:animRot by="-240000">
                                      <p:cBhvr>
                                        <p:cTn id="18" dur="300" fill="hold">
                                          <p:stCondLst>
                                            <p:cond delay="300"/>
                                          </p:stCondLst>
                                        </p:cTn>
                                        <p:tgtEl>
                                          <p:spTgt spid="2"/>
                                        </p:tgtEl>
                                        <p:attrNameLst>
                                          <p:attrName>r</p:attrName>
                                        </p:attrNameLst>
                                      </p:cBhvr>
                                    </p:animRot>
                                    <p:animRot by="240000">
                                      <p:cBhvr>
                                        <p:cTn id="19" dur="300" fill="hold">
                                          <p:stCondLst>
                                            <p:cond delay="600"/>
                                          </p:stCondLst>
                                        </p:cTn>
                                        <p:tgtEl>
                                          <p:spTgt spid="2"/>
                                        </p:tgtEl>
                                        <p:attrNameLst>
                                          <p:attrName>r</p:attrName>
                                        </p:attrNameLst>
                                      </p:cBhvr>
                                    </p:animRot>
                                    <p:animRot by="-240000">
                                      <p:cBhvr>
                                        <p:cTn id="20" dur="300" fill="hold">
                                          <p:stCondLst>
                                            <p:cond delay="900"/>
                                          </p:stCondLst>
                                        </p:cTn>
                                        <p:tgtEl>
                                          <p:spTgt spid="2"/>
                                        </p:tgtEl>
                                        <p:attrNameLst>
                                          <p:attrName>r</p:attrName>
                                        </p:attrNameLst>
                                      </p:cBhvr>
                                    </p:animRot>
                                    <p:animRot by="120000">
                                      <p:cBhvr>
                                        <p:cTn id="21" dur="300" fill="hold">
                                          <p:stCondLst>
                                            <p:cond delay="1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370771"/>
      </p:ext>
    </p:extLst>
  </p:cSld>
  <p:clrMapOvr>
    <a:masterClrMapping/>
  </p:clrMapOvr>
  <mc:AlternateContent xmlns:mc="http://schemas.openxmlformats.org/markup-compatibility/2006" xmlns:p14="http://schemas.microsoft.com/office/powerpoint/2010/main">
    <mc:Choice Requires="p14">
      <p:transition p14:dur="0" advClick="0" advTm="500"/>
    </mc:Choice>
    <mc:Fallback xmlns="">
      <p:transition advClick="0" advTm="5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eta.app - What would you ask a train driver_ ��-(1080p50) (1)">
            <a:hlinkClick r:id="" action="ppaction://media"/>
            <a:extLst>
              <a:ext uri="{FF2B5EF4-FFF2-40B4-BE49-F238E27FC236}">
                <a16:creationId xmlns:a16="http://schemas.microsoft.com/office/drawing/2014/main" id="{4A61D8D1-8813-39B3-AD2B-D838FCA56CB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pic>
        <p:nvPicPr>
          <p:cNvPr id="3" name="Picture 1" descr="A white text on a black background&#10;&#10;Description automatically generated">
            <a:extLst>
              <a:ext uri="{FF2B5EF4-FFF2-40B4-BE49-F238E27FC236}">
                <a16:creationId xmlns:a16="http://schemas.microsoft.com/office/drawing/2014/main" id="{6790BB6B-4303-810D-7368-F2360E9157F1}"/>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3737021" y="2927119"/>
            <a:ext cx="4717961" cy="1003765"/>
          </a:xfrm>
          <a:prstGeom prst="rect">
            <a:avLst/>
          </a:prstGeom>
        </p:spPr>
      </p:pic>
    </p:spTree>
    <p:extLst>
      <p:ext uri="{BB962C8B-B14F-4D97-AF65-F5344CB8AC3E}">
        <p14:creationId xmlns:p14="http://schemas.microsoft.com/office/powerpoint/2010/main" val="2387352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8206" fill="hold"/>
                                        <p:tgtEl>
                                          <p:spTgt spid="2"/>
                                        </p:tgtEl>
                                      </p:cBhvr>
                                    </p:cmd>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iz time">
            <a:extLst>
              <a:ext uri="{FF2B5EF4-FFF2-40B4-BE49-F238E27FC236}">
                <a16:creationId xmlns:a16="http://schemas.microsoft.com/office/drawing/2014/main" id="{D6769BA2-60A5-6FF4-105B-F01DAC881CDD}"/>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l="12250" t="19178" r="11916" b="19707"/>
          <a:stretch/>
        </p:blipFill>
        <p:spPr>
          <a:xfrm>
            <a:off x="4058172" y="1296564"/>
            <a:ext cx="4395080" cy="3542089"/>
          </a:xfrm>
          <a:prstGeom prst="rect">
            <a:avLst/>
          </a:prstGeom>
        </p:spPr>
      </p:pic>
      <p:sp>
        <p:nvSpPr>
          <p:cNvPr id="3" name="?">
            <a:extLst>
              <a:ext uri="{FF2B5EF4-FFF2-40B4-BE49-F238E27FC236}">
                <a16:creationId xmlns:a16="http://schemas.microsoft.com/office/drawing/2014/main" id="{7961F81A-EFED-BFE5-6A6E-2C26E5F40223}"/>
              </a:ext>
            </a:extLst>
          </p:cNvPr>
          <p:cNvSpPr>
            <a:spLocks noGrp="1" noRot="1" noMove="1" noResize="1" noEditPoints="1" noAdjustHandles="1" noChangeArrowheads="1" noChangeShapeType="1"/>
          </p:cNvSpPr>
          <p:nvPr/>
        </p:nvSpPr>
        <p:spPr>
          <a:xfrm>
            <a:off x="2308688" y="2481027"/>
            <a:ext cx="1365662" cy="1365662"/>
          </a:xfrm>
          <a:prstGeom prst="ellipse">
            <a:avLst/>
          </a:prstGeom>
          <a:solidFill>
            <a:srgbClr val="8109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1500" b="1" dirty="0">
                <a:solidFill>
                  <a:srgbClr val="FAC527"/>
                </a:solidFill>
                <a:latin typeface="Aptos" panose="020B0004020202020204" pitchFamily="34" charset="0"/>
                <a:ea typeface="ADLaM Display" panose="020F0502020204030204" pitchFamily="2" charset="0"/>
                <a:cs typeface="ADLaM Display" panose="020F0502020204030204" pitchFamily="2" charset="0"/>
              </a:rPr>
              <a:t>?</a:t>
            </a:r>
            <a:endParaRPr lang="en-NZ" sz="8000" b="1" dirty="0">
              <a:solidFill>
                <a:srgbClr val="FAC527"/>
              </a:solidFill>
              <a:latin typeface="Aptos" panose="020B0004020202020204" pitchFamily="34" charset="0"/>
              <a:ea typeface="ADLaM Display" panose="020F0502020204030204" pitchFamily="2" charset="0"/>
              <a:cs typeface="ADLaM Display" panose="020F0502020204030204" pitchFamily="2" charset="0"/>
            </a:endParaRPr>
          </a:p>
        </p:txBody>
      </p:sp>
      <p:sp>
        <p:nvSpPr>
          <p:cNvPr id="4" name="?">
            <a:extLst>
              <a:ext uri="{FF2B5EF4-FFF2-40B4-BE49-F238E27FC236}">
                <a16:creationId xmlns:a16="http://schemas.microsoft.com/office/drawing/2014/main" id="{54976468-57AC-28C0-C2F6-6D44F1C1EC08}"/>
              </a:ext>
            </a:extLst>
          </p:cNvPr>
          <p:cNvSpPr>
            <a:spLocks noGrp="1" noRot="1" noMove="1" noResize="1" noEditPoints="1" noAdjustHandles="1" noChangeArrowheads="1" noChangeShapeType="1"/>
          </p:cNvSpPr>
          <p:nvPr/>
        </p:nvSpPr>
        <p:spPr>
          <a:xfrm>
            <a:off x="8633874" y="1431011"/>
            <a:ext cx="1365662" cy="1365662"/>
          </a:xfrm>
          <a:prstGeom prst="ellipse">
            <a:avLst/>
          </a:prstGeom>
          <a:solidFill>
            <a:srgbClr val="FAC5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1500" b="1" dirty="0">
                <a:solidFill>
                  <a:srgbClr val="8109DF"/>
                </a:solidFill>
                <a:latin typeface="Aptos" panose="020B0004020202020204" pitchFamily="34" charset="0"/>
                <a:ea typeface="ADLaM Display" panose="020F0502020204030204" pitchFamily="2" charset="0"/>
                <a:cs typeface="ADLaM Display" panose="020F0502020204030204" pitchFamily="2" charset="0"/>
              </a:rPr>
              <a:t>?</a:t>
            </a:r>
            <a:endParaRPr lang="en-NZ" sz="8000" b="1" dirty="0">
              <a:solidFill>
                <a:srgbClr val="8109DF"/>
              </a:solidFill>
              <a:latin typeface="Aptos" panose="020B0004020202020204" pitchFamily="34" charset="0"/>
              <a:ea typeface="ADLaM Display" panose="020F0502020204030204" pitchFamily="2" charset="0"/>
              <a:cs typeface="ADLaM Display" panose="020F0502020204030204" pitchFamily="2" charset="0"/>
            </a:endParaRPr>
          </a:p>
        </p:txBody>
      </p:sp>
    </p:spTree>
    <p:extLst>
      <p:ext uri="{BB962C8B-B14F-4D97-AF65-F5344CB8AC3E}">
        <p14:creationId xmlns:p14="http://schemas.microsoft.com/office/powerpoint/2010/main" val="24283786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ppt_w</p:attrName>
                                        </p:attrNameLst>
                                      </p:cBhvr>
                                      <p:tavLst>
                                        <p:tav tm="0">
                                          <p:val>
                                            <p:fltVal val="0"/>
                                          </p:val>
                                        </p:tav>
                                        <p:tav tm="100000">
                                          <p:val>
                                            <p:strVal val="#ppt_w"/>
                                          </p:val>
                                        </p:tav>
                                      </p:tavLst>
                                    </p:anim>
                                    <p:anim calcmode="lin" valueType="num">
                                      <p:cBhvr>
                                        <p:cTn id="8" dur="1500" fill="hold"/>
                                        <p:tgtEl>
                                          <p:spTgt spid="2"/>
                                        </p:tgtEl>
                                        <p:attrNameLst>
                                          <p:attrName>ppt_h</p:attrName>
                                        </p:attrNameLst>
                                      </p:cBhvr>
                                      <p:tavLst>
                                        <p:tav tm="0">
                                          <p:val>
                                            <p:fltVal val="0"/>
                                          </p:val>
                                        </p:tav>
                                        <p:tav tm="100000">
                                          <p:val>
                                            <p:strVal val="#ppt_h"/>
                                          </p:val>
                                        </p:tav>
                                      </p:tavLst>
                                    </p:anim>
                                    <p:animEffect transition="in" filter="fade">
                                      <p:cBhvr>
                                        <p:cTn id="9" dur="1500"/>
                                        <p:tgtEl>
                                          <p:spTgt spid="2"/>
                                        </p:tgtEl>
                                      </p:cBhvr>
                                    </p:animEffect>
                                  </p:childTnLst>
                                </p:cTn>
                              </p:par>
                              <p:par>
                                <p:cTn id="10" presetID="4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anim calcmode="lin" valueType="num">
                                      <p:cBhvr>
                                        <p:cTn id="18" dur="2000" fill="hold"/>
                                        <p:tgtEl>
                                          <p:spTgt spid="4"/>
                                        </p:tgtEl>
                                        <p:attrNameLst>
                                          <p:attrName>ppt_w</p:attrName>
                                        </p:attrNameLst>
                                      </p:cBhvr>
                                      <p:tavLst>
                                        <p:tav tm="0" fmla="#ppt_w*sin(2.5*pi*$)">
                                          <p:val>
                                            <p:fltVal val="0"/>
                                          </p:val>
                                        </p:tav>
                                        <p:tav tm="100000">
                                          <p:val>
                                            <p:fltVal val="1"/>
                                          </p:val>
                                        </p:tav>
                                      </p:tavLst>
                                    </p:anim>
                                    <p:anim calcmode="lin" valueType="num">
                                      <p:cBhvr>
                                        <p:cTn id="1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BE3ADA-6DB4-B16C-E0EC-DEA6373D1891}"/>
              </a:ext>
            </a:extLst>
          </p:cNvPr>
          <p:cNvSpPr txBox="1">
            <a:spLocks noGrp="1" noRot="1" noMove="1" noResize="1" noEditPoints="1" noAdjustHandles="1" noChangeArrowheads="1" noChangeShapeType="1"/>
          </p:cNvSpPr>
          <p:nvPr/>
        </p:nvSpPr>
        <p:spPr>
          <a:xfrm>
            <a:off x="1530589" y="1717962"/>
            <a:ext cx="9130822" cy="954107"/>
          </a:xfrm>
          <a:prstGeom prst="rect">
            <a:avLst/>
          </a:prstGeom>
          <a:noFill/>
        </p:spPr>
        <p:txBody>
          <a:bodyPr wrap="square">
            <a:spAutoFit/>
          </a:bodyPr>
          <a:lstStyle/>
          <a:p>
            <a:pPr algn="ctr"/>
            <a:r>
              <a:rPr lang="en-US" sz="2800" dirty="0">
                <a:latin typeface="Arial Rounded MT Bold" panose="020F0704030504030204" pitchFamily="34" charset="0"/>
              </a:rPr>
              <a:t>The questions have two or three possible answers.</a:t>
            </a:r>
          </a:p>
          <a:p>
            <a:pPr algn="ctr"/>
            <a:r>
              <a:rPr lang="en-US" sz="2800" dirty="0">
                <a:latin typeface="Arial Rounded MT Bold" panose="020F0704030504030204" pitchFamily="34" charset="0"/>
              </a:rPr>
              <a:t>If you think the answer is…</a:t>
            </a:r>
          </a:p>
        </p:txBody>
      </p:sp>
      <p:sp>
        <p:nvSpPr>
          <p:cNvPr id="3" name="TextBox 2">
            <a:extLst>
              <a:ext uri="{FF2B5EF4-FFF2-40B4-BE49-F238E27FC236}">
                <a16:creationId xmlns:a16="http://schemas.microsoft.com/office/drawing/2014/main" id="{AB5839F6-F010-FE74-6A74-B7E2A9928E1C}"/>
              </a:ext>
            </a:extLst>
          </p:cNvPr>
          <p:cNvSpPr txBox="1">
            <a:spLocks noGrp="1" noRot="1" noMove="1" noResize="1" noEditPoints="1" noAdjustHandles="1" noChangeArrowheads="1" noChangeShapeType="1"/>
          </p:cNvSpPr>
          <p:nvPr/>
        </p:nvSpPr>
        <p:spPr>
          <a:xfrm>
            <a:off x="1678248" y="2915493"/>
            <a:ext cx="3200578" cy="1969770"/>
          </a:xfrm>
          <a:prstGeom prst="rect">
            <a:avLst/>
          </a:prstGeom>
          <a:noFill/>
        </p:spPr>
        <p:txBody>
          <a:bodyPr wrap="square">
            <a:spAutoFit/>
          </a:bodyPr>
          <a:lstStyle/>
          <a:p>
            <a:pPr algn="ctr"/>
            <a:r>
              <a:rPr lang="en-US" sz="6600" dirty="0">
                <a:solidFill>
                  <a:srgbClr val="00B050"/>
                </a:solidFill>
                <a:latin typeface="Arial Rounded MT Bold" panose="020F0704030504030204" pitchFamily="34" charset="0"/>
              </a:rPr>
              <a:t>A</a:t>
            </a:r>
            <a:r>
              <a:rPr lang="en-US" sz="2800" dirty="0">
                <a:latin typeface="Arial Rounded MT Bold" panose="020F0704030504030204" pitchFamily="34" charset="0"/>
              </a:rPr>
              <a:t> </a:t>
            </a:r>
            <a:endParaRPr lang="en-US" sz="600" dirty="0">
              <a:latin typeface="Arial Rounded MT Bold" panose="020F0704030504030204" pitchFamily="34" charset="0"/>
            </a:endParaRPr>
          </a:p>
          <a:p>
            <a:pPr algn="ctr"/>
            <a:r>
              <a:rPr lang="en-US" sz="2800" dirty="0">
                <a:latin typeface="Arial Rounded MT Bold" panose="020F0704030504030204" pitchFamily="34" charset="0"/>
              </a:rPr>
              <a:t>Put your hands on your </a:t>
            </a:r>
            <a:r>
              <a:rPr lang="en-US" sz="2800" dirty="0">
                <a:solidFill>
                  <a:srgbClr val="00B050"/>
                </a:solidFill>
                <a:latin typeface="Arial Rounded MT Bold" panose="020F0704030504030204" pitchFamily="34" charset="0"/>
              </a:rPr>
              <a:t>HIPS!</a:t>
            </a:r>
          </a:p>
        </p:txBody>
      </p:sp>
      <p:sp>
        <p:nvSpPr>
          <p:cNvPr id="4" name="TextBox 3">
            <a:extLst>
              <a:ext uri="{FF2B5EF4-FFF2-40B4-BE49-F238E27FC236}">
                <a16:creationId xmlns:a16="http://schemas.microsoft.com/office/drawing/2014/main" id="{E2349E63-9242-85AE-1CDB-5F9BFA85815B}"/>
              </a:ext>
            </a:extLst>
          </p:cNvPr>
          <p:cNvSpPr txBox="1">
            <a:spLocks noGrp="1" noRot="1" noMove="1" noResize="1" noEditPoints="1" noAdjustHandles="1" noChangeArrowheads="1" noChangeShapeType="1"/>
          </p:cNvSpPr>
          <p:nvPr/>
        </p:nvSpPr>
        <p:spPr>
          <a:xfrm>
            <a:off x="4572295" y="2915493"/>
            <a:ext cx="3194318" cy="1969770"/>
          </a:xfrm>
          <a:prstGeom prst="rect">
            <a:avLst/>
          </a:prstGeom>
          <a:noFill/>
        </p:spPr>
        <p:txBody>
          <a:bodyPr wrap="square">
            <a:spAutoFit/>
          </a:bodyPr>
          <a:lstStyle/>
          <a:p>
            <a:pPr algn="ctr"/>
            <a:r>
              <a:rPr lang="en-US" sz="6600" dirty="0">
                <a:solidFill>
                  <a:schemeClr val="accent5"/>
                </a:solidFill>
                <a:highlight>
                  <a:srgbClr val="EFF5FB"/>
                </a:highlight>
                <a:latin typeface="Arial Rounded MT Bold" panose="020F0704030504030204" pitchFamily="34" charset="0"/>
              </a:rPr>
              <a:t>B</a:t>
            </a:r>
            <a:endParaRPr lang="en-US" sz="2800" dirty="0">
              <a:solidFill>
                <a:schemeClr val="accent5"/>
              </a:solidFill>
              <a:highlight>
                <a:srgbClr val="EFF5FB"/>
              </a:highlight>
              <a:latin typeface="Arial Rounded MT Bold" panose="020F0704030504030204" pitchFamily="34" charset="0"/>
            </a:endParaRPr>
          </a:p>
          <a:p>
            <a:pPr algn="ctr"/>
            <a:r>
              <a:rPr lang="en-US" sz="2800" dirty="0">
                <a:latin typeface="Arial Rounded MT Bold" panose="020F0704030504030204" pitchFamily="34" charset="0"/>
              </a:rPr>
              <a:t>Put your hands </a:t>
            </a:r>
          </a:p>
          <a:p>
            <a:pPr algn="ctr"/>
            <a:r>
              <a:rPr lang="en-US" sz="2800" dirty="0">
                <a:latin typeface="Arial Rounded MT Bold" panose="020F0704030504030204" pitchFamily="34" charset="0"/>
              </a:rPr>
              <a:t>in the </a:t>
            </a:r>
            <a:r>
              <a:rPr lang="en-US" sz="2800" dirty="0">
                <a:solidFill>
                  <a:srgbClr val="5B9BD5"/>
                </a:solidFill>
                <a:latin typeface="Arial Rounded MT Bold" panose="020F0704030504030204" pitchFamily="34" charset="0"/>
              </a:rPr>
              <a:t>AIR</a:t>
            </a:r>
            <a:r>
              <a:rPr lang="en-US" sz="2800" dirty="0">
                <a:latin typeface="Arial Rounded MT Bold" panose="020F0704030504030204" pitchFamily="34" charset="0"/>
              </a:rPr>
              <a:t>!</a:t>
            </a:r>
          </a:p>
        </p:txBody>
      </p:sp>
      <p:sp>
        <p:nvSpPr>
          <p:cNvPr id="5" name="TextBox 4">
            <a:extLst>
              <a:ext uri="{FF2B5EF4-FFF2-40B4-BE49-F238E27FC236}">
                <a16:creationId xmlns:a16="http://schemas.microsoft.com/office/drawing/2014/main" id="{580F138B-593E-07CE-8A6F-A32E9833430A}"/>
              </a:ext>
            </a:extLst>
          </p:cNvPr>
          <p:cNvSpPr txBox="1">
            <a:spLocks noGrp="1" noRot="1" noMove="1" noResize="1" noEditPoints="1" noAdjustHandles="1" noChangeArrowheads="1" noChangeShapeType="1"/>
          </p:cNvSpPr>
          <p:nvPr/>
        </p:nvSpPr>
        <p:spPr>
          <a:xfrm>
            <a:off x="7523810" y="2915493"/>
            <a:ext cx="3118479" cy="1969770"/>
          </a:xfrm>
          <a:prstGeom prst="rect">
            <a:avLst/>
          </a:prstGeom>
          <a:noFill/>
        </p:spPr>
        <p:txBody>
          <a:bodyPr wrap="square">
            <a:spAutoFit/>
          </a:bodyPr>
          <a:lstStyle/>
          <a:p>
            <a:pPr algn="ctr"/>
            <a:r>
              <a:rPr lang="en-US" sz="6600" dirty="0">
                <a:solidFill>
                  <a:srgbClr val="C00000"/>
                </a:solidFill>
                <a:latin typeface="Arial Rounded MT Bold" panose="020F0704030504030204" pitchFamily="34" charset="0"/>
              </a:rPr>
              <a:t>C</a:t>
            </a:r>
            <a:r>
              <a:rPr lang="en-US" sz="2800" dirty="0">
                <a:latin typeface="Arial Rounded MT Bold" panose="020F0704030504030204" pitchFamily="34" charset="0"/>
              </a:rPr>
              <a:t> </a:t>
            </a:r>
          </a:p>
          <a:p>
            <a:pPr algn="ctr"/>
            <a:r>
              <a:rPr lang="en-US" sz="2800" dirty="0">
                <a:latin typeface="Arial Rounded MT Bold" panose="020F0704030504030204" pitchFamily="34" charset="0"/>
              </a:rPr>
              <a:t>Put your hands on your </a:t>
            </a:r>
            <a:r>
              <a:rPr lang="en-US" sz="2800" dirty="0">
                <a:solidFill>
                  <a:srgbClr val="C00000"/>
                </a:solidFill>
                <a:latin typeface="Arial Rounded MT Bold" panose="020F0704030504030204" pitchFamily="34" charset="0"/>
              </a:rPr>
              <a:t>HEAD!</a:t>
            </a:r>
            <a:endParaRPr lang="en-NZ" sz="28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3247192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F2815D-EEAE-0974-175E-0C5AC8CA4111}"/>
              </a:ext>
            </a:extLst>
          </p:cNvPr>
          <p:cNvSpPr txBox="1">
            <a:spLocks noGrp="1" noRot="1" noMove="1" noResize="1" noEditPoints="1" noAdjustHandles="1" noChangeArrowheads="1" noChangeShapeType="1"/>
          </p:cNvSpPr>
          <p:nvPr/>
        </p:nvSpPr>
        <p:spPr>
          <a:xfrm>
            <a:off x="8353890" y="380638"/>
            <a:ext cx="3233426" cy="1169551"/>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a:p>
            <a:r>
              <a:rPr lang="en-US" sz="1400" dirty="0">
                <a:latin typeface="Arial Rounded MT Bold" panose="020F0704030504030204" pitchFamily="34" charset="0"/>
              </a:rPr>
              <a:t>C – Put your hands on your </a:t>
            </a:r>
            <a:r>
              <a:rPr lang="en-US" sz="1400" dirty="0">
                <a:solidFill>
                  <a:srgbClr val="C00000"/>
                </a:solidFill>
                <a:latin typeface="Arial Rounded MT Bold" panose="020F0704030504030204" pitchFamily="34" charset="0"/>
              </a:rPr>
              <a:t>HEAD</a:t>
            </a:r>
            <a:endParaRPr lang="en-NZ" sz="1400" dirty="0">
              <a:solidFill>
                <a:srgbClr val="C00000"/>
              </a:solidFill>
            </a:endParaRPr>
          </a:p>
        </p:txBody>
      </p:sp>
      <p:sp>
        <p:nvSpPr>
          <p:cNvPr id="3" name="TextBox 2">
            <a:extLst>
              <a:ext uri="{FF2B5EF4-FFF2-40B4-BE49-F238E27FC236}">
                <a16:creationId xmlns:a16="http://schemas.microsoft.com/office/drawing/2014/main" id="{A006E8C9-ED5F-2BE0-7A3E-18A40B78C341}"/>
              </a:ext>
            </a:extLst>
          </p:cNvPr>
          <p:cNvSpPr txBox="1">
            <a:spLocks noGrp="1" noRot="1" noMove="1" noResize="1" noEditPoints="1" noAdjustHandles="1" noChangeArrowheads="1" noChangeShapeType="1"/>
          </p:cNvSpPr>
          <p:nvPr/>
        </p:nvSpPr>
        <p:spPr>
          <a:xfrm>
            <a:off x="1035356" y="1918575"/>
            <a:ext cx="10121289" cy="584775"/>
          </a:xfrm>
          <a:prstGeom prst="rect">
            <a:avLst/>
          </a:prstGeom>
          <a:noFill/>
        </p:spPr>
        <p:txBody>
          <a:bodyPr wrap="square">
            <a:spAutoFit/>
          </a:bodyPr>
          <a:lstStyle/>
          <a:p>
            <a:pPr algn="ctr"/>
            <a:r>
              <a:rPr lang="en-US" sz="3200" dirty="0">
                <a:latin typeface="Arial Rounded MT Bold" panose="020F0704030504030204" pitchFamily="34" charset="0"/>
              </a:rPr>
              <a:t>Which of these is safe to do around train tracks?</a:t>
            </a:r>
          </a:p>
        </p:txBody>
      </p:sp>
      <p:sp>
        <p:nvSpPr>
          <p:cNvPr id="4" name="TextBox 3">
            <a:extLst>
              <a:ext uri="{FF2B5EF4-FFF2-40B4-BE49-F238E27FC236}">
                <a16:creationId xmlns:a16="http://schemas.microsoft.com/office/drawing/2014/main" id="{B1B729FA-38B1-951F-C25D-E2E1E2683E60}"/>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1</a:t>
            </a:r>
            <a:endParaRPr lang="en-NZ" sz="3200" dirty="0">
              <a:latin typeface="Arial Rounded MT Bold" panose="020F0704030504030204" pitchFamily="34" charset="0"/>
            </a:endParaRPr>
          </a:p>
        </p:txBody>
      </p:sp>
      <p:sp>
        <p:nvSpPr>
          <p:cNvPr id="5" name="TextBox 4">
            <a:extLst>
              <a:ext uri="{FF2B5EF4-FFF2-40B4-BE49-F238E27FC236}">
                <a16:creationId xmlns:a16="http://schemas.microsoft.com/office/drawing/2014/main" id="{465C9345-E1AC-31C3-8DE9-0BFB28EA91C6}"/>
              </a:ext>
            </a:extLst>
          </p:cNvPr>
          <p:cNvSpPr txBox="1">
            <a:spLocks noGrp="1" noRot="1" noMove="1" noResize="1" noEditPoints="1" noAdjustHandles="1" noChangeArrowheads="1" noChangeShapeType="1"/>
          </p:cNvSpPr>
          <p:nvPr/>
        </p:nvSpPr>
        <p:spPr>
          <a:xfrm>
            <a:off x="1406334" y="3127230"/>
            <a:ext cx="8983102" cy="1861458"/>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Play with balls, scooters, and skateboards</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Stay at least 5 metres away from the tracks at all times</a:t>
            </a:r>
          </a:p>
          <a:p>
            <a:pPr marL="144000">
              <a:lnSpc>
                <a:spcPct val="150000"/>
              </a:lnSpc>
              <a:spcAft>
                <a:spcPts val="600"/>
              </a:spcAft>
            </a:pPr>
            <a:r>
              <a:rPr lang="en-NZ" sz="2400" dirty="0">
                <a:latin typeface="Arial Rounded MT Bold" panose="020F0704030504030204" pitchFamily="34" charset="0"/>
              </a:rPr>
              <a:t>C.  Play music out loud or listen through your headphones</a:t>
            </a:r>
          </a:p>
        </p:txBody>
      </p:sp>
    </p:spTree>
    <p:extLst>
      <p:ext uri="{BB962C8B-B14F-4D97-AF65-F5344CB8AC3E}">
        <p14:creationId xmlns:p14="http://schemas.microsoft.com/office/powerpoint/2010/main" val="1835899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C4D8937-17B6-404B-415A-D7D85D00BB9D}"/>
              </a:ext>
            </a:extLst>
          </p:cNvPr>
          <p:cNvSpPr>
            <a:spLocks noGrp="1"/>
          </p:cNvSpPr>
          <p:nvPr>
            <p:ph type="body" sz="quarter" idx="12"/>
          </p:nvPr>
        </p:nvSpPr>
        <p:spPr>
          <a:xfrm>
            <a:off x="4055925" y="1372011"/>
            <a:ext cx="5103841" cy="609600"/>
          </a:xfrm>
        </p:spPr>
        <p:txBody>
          <a:bodyPr/>
          <a:lstStyle/>
          <a:p>
            <a:pPr algn="ctr"/>
            <a:endParaRPr lang="en-NZ" dirty="0"/>
          </a:p>
        </p:txBody>
      </p:sp>
      <p:pic>
        <p:nvPicPr>
          <p:cNvPr id="2" name="Picture 1" descr="A blue circle with white text&#10;&#10;Description automatically generated">
            <a:extLst>
              <a:ext uri="{FF2B5EF4-FFF2-40B4-BE49-F238E27FC236}">
                <a16:creationId xmlns:a16="http://schemas.microsoft.com/office/drawing/2014/main" id="{5FE0C0D4-D926-E05F-3936-3F226A75A504}"/>
              </a:ext>
            </a:extLst>
          </p:cNvPr>
          <p:cNvPicPr>
            <a:picLocks noGrp="1" noRot="1" noChangeAspect="1" noMove="1" noResize="1" noEditPoints="1" noAdjustHandles="1" noChangeArrowheads="1" noChangeShapeType="1" noCrop="1"/>
          </p:cNvPicPr>
          <p:nvPr/>
        </p:nvPicPr>
        <p:blipFill>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rot="252885">
            <a:off x="4823616" y="3003684"/>
            <a:ext cx="2449936" cy="2449936"/>
          </a:xfrm>
          <a:prstGeom prst="ellipse">
            <a:avLst/>
          </a:prstGeom>
        </p:spPr>
      </p:pic>
      <p:pic>
        <p:nvPicPr>
          <p:cNvPr id="4" name="Picture 3">
            <a:extLst>
              <a:ext uri="{FF2B5EF4-FFF2-40B4-BE49-F238E27FC236}">
                <a16:creationId xmlns:a16="http://schemas.microsoft.com/office/drawing/2014/main" id="{D4D79C9D-C7E1-1B58-35FC-2E2D6CAE1A1C}"/>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7360269" y="3239930"/>
            <a:ext cx="1587500" cy="2767373"/>
          </a:xfrm>
          <a:prstGeom prst="rect">
            <a:avLst/>
          </a:prstGeom>
          <a:effectLst>
            <a:glow rad="63500">
              <a:schemeClr val="bg1"/>
            </a:glow>
            <a:outerShdw blurRad="76200" dir="21540000" sy="-23000" kx="-800400" algn="bl" rotWithShape="0">
              <a:prstClr val="black">
                <a:alpha val="20000"/>
              </a:prstClr>
            </a:outerShdw>
          </a:effectLst>
        </p:spPr>
      </p:pic>
      <p:pic>
        <p:nvPicPr>
          <p:cNvPr id="5" name="Picture 4">
            <a:extLst>
              <a:ext uri="{FF2B5EF4-FFF2-40B4-BE49-F238E27FC236}">
                <a16:creationId xmlns:a16="http://schemas.microsoft.com/office/drawing/2014/main" id="{47433959-BA6A-6703-F888-B13AE0FB694C}"/>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flipH="1">
            <a:off x="3314700" y="3206914"/>
            <a:ext cx="1358403" cy="2767372"/>
          </a:xfrm>
          <a:prstGeom prst="rect">
            <a:avLst/>
          </a:prstGeom>
          <a:effectLst>
            <a:glow rad="63500">
              <a:schemeClr val="bg1"/>
            </a:glow>
            <a:outerShdw blurRad="76200" dist="12700" dir="2700000" sy="-23000" kx="-800400" algn="bl" rotWithShape="0">
              <a:prstClr val="black">
                <a:alpha val="20000"/>
              </a:prstClr>
            </a:outerShdw>
          </a:effectLst>
        </p:spPr>
      </p:pic>
      <p:sp>
        <p:nvSpPr>
          <p:cNvPr id="6" name="TextBox 5">
            <a:extLst>
              <a:ext uri="{FF2B5EF4-FFF2-40B4-BE49-F238E27FC236}">
                <a16:creationId xmlns:a16="http://schemas.microsoft.com/office/drawing/2014/main" id="{685D3AB7-43C4-FABE-2034-3594DD6E322C}"/>
              </a:ext>
            </a:extLst>
          </p:cNvPr>
          <p:cNvSpPr txBox="1">
            <a:spLocks noGrp="1" noRot="1" noMove="1" noResize="1" noEditPoints="1" noAdjustHandles="1" noChangeArrowheads="1" noChangeShapeType="1"/>
          </p:cNvSpPr>
          <p:nvPr/>
        </p:nvSpPr>
        <p:spPr>
          <a:xfrm>
            <a:off x="2132459" y="2316712"/>
            <a:ext cx="7927080"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28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Bold" panose="020B0704020202020204" pitchFamily="34" charset="0"/>
              </a:rPr>
              <a:t>We are visiting your school because it is…</a:t>
            </a:r>
          </a:p>
          <a:p>
            <a:endParaRPr lang="en-NZ" sz="1800" dirty="0"/>
          </a:p>
        </p:txBody>
      </p:sp>
    </p:spTree>
    <p:extLst>
      <p:ext uri="{BB962C8B-B14F-4D97-AF65-F5344CB8AC3E}">
        <p14:creationId xmlns:p14="http://schemas.microsoft.com/office/powerpoint/2010/main" val="147059935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 presetClass="entr" presetSubtype="2" accel="8000" decel="12333"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3000" fill="hold"/>
                                        <p:tgtEl>
                                          <p:spTgt spid="4"/>
                                        </p:tgtEl>
                                        <p:attrNameLst>
                                          <p:attrName>ppt_x</p:attrName>
                                        </p:attrNameLst>
                                      </p:cBhvr>
                                      <p:tavLst>
                                        <p:tav tm="0">
                                          <p:val>
                                            <p:strVal val="1+#ppt_w/2"/>
                                          </p:val>
                                        </p:tav>
                                        <p:tav tm="100000">
                                          <p:val>
                                            <p:strVal val="#ppt_x"/>
                                          </p:val>
                                        </p:tav>
                                      </p:tavLst>
                                    </p:anim>
                                    <p:anim calcmode="lin" valueType="num">
                                      <p:cBhvr additive="base">
                                        <p:cTn id="11" dur="3000" fill="hold"/>
                                        <p:tgtEl>
                                          <p:spTgt spid="4"/>
                                        </p:tgtEl>
                                        <p:attrNameLst>
                                          <p:attrName>ppt_y</p:attrName>
                                        </p:attrNameLst>
                                      </p:cBhvr>
                                      <p:tavLst>
                                        <p:tav tm="0">
                                          <p:val>
                                            <p:strVal val="#ppt_y"/>
                                          </p:val>
                                        </p:tav>
                                        <p:tav tm="100000">
                                          <p:val>
                                            <p:strVal val="#ppt_y"/>
                                          </p:val>
                                        </p:tav>
                                      </p:tavLst>
                                    </p:anim>
                                  </p:childTnLst>
                                </p:cTn>
                              </p:par>
                              <p:par>
                                <p:cTn id="12" presetID="2" presetClass="entr" presetSubtype="8" accel="8000" decel="12333"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3000" fill="hold"/>
                                        <p:tgtEl>
                                          <p:spTgt spid="5"/>
                                        </p:tgtEl>
                                        <p:attrNameLst>
                                          <p:attrName>ppt_x</p:attrName>
                                        </p:attrNameLst>
                                      </p:cBhvr>
                                      <p:tavLst>
                                        <p:tav tm="0">
                                          <p:val>
                                            <p:strVal val="0-#ppt_w/2"/>
                                          </p:val>
                                        </p:tav>
                                        <p:tav tm="100000">
                                          <p:val>
                                            <p:strVal val="#ppt_x"/>
                                          </p:val>
                                        </p:tav>
                                      </p:tavLst>
                                    </p:anim>
                                    <p:anim calcmode="lin" valueType="num">
                                      <p:cBhvr additive="base">
                                        <p:cTn id="15" dur="3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41000774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B8A876-1122-BE11-2EFF-22ED5E5D69CE}"/>
              </a:ext>
            </a:extLst>
          </p:cNvPr>
          <p:cNvSpPr txBox="1">
            <a:spLocks noGrp="1" noRot="1" noMove="1" noResize="1" noEditPoints="1" noAdjustHandles="1" noChangeArrowheads="1" noChangeShapeType="1"/>
          </p:cNvSpPr>
          <p:nvPr/>
        </p:nvSpPr>
        <p:spPr>
          <a:xfrm>
            <a:off x="1035356" y="1918575"/>
            <a:ext cx="10121289" cy="584775"/>
          </a:xfrm>
          <a:prstGeom prst="rect">
            <a:avLst/>
          </a:prstGeom>
          <a:noFill/>
        </p:spPr>
        <p:txBody>
          <a:bodyPr wrap="square">
            <a:spAutoFit/>
          </a:bodyPr>
          <a:lstStyle/>
          <a:p>
            <a:pPr algn="ctr"/>
            <a:r>
              <a:rPr lang="en-US" sz="3200" dirty="0">
                <a:latin typeface="Arial Rounded MT Bold" panose="020F0704030504030204" pitchFamily="34" charset="0"/>
              </a:rPr>
              <a:t>Which of these is safe to do around train tracks?</a:t>
            </a:r>
          </a:p>
        </p:txBody>
      </p:sp>
      <p:sp>
        <p:nvSpPr>
          <p:cNvPr id="3" name="TextBox 2">
            <a:extLst>
              <a:ext uri="{FF2B5EF4-FFF2-40B4-BE49-F238E27FC236}">
                <a16:creationId xmlns:a16="http://schemas.microsoft.com/office/drawing/2014/main" id="{50EAE7BA-BA4A-0D24-C0A5-6D92EE01C435}"/>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1</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3AB4DCD5-A070-5D7A-D9E1-58395AE25D92}"/>
              </a:ext>
            </a:extLst>
          </p:cNvPr>
          <p:cNvSpPr txBox="1">
            <a:spLocks noGrp="1" noRot="1" noMove="1" noResize="1" noEditPoints="1" noAdjustHandles="1" noChangeArrowheads="1" noChangeShapeType="1"/>
          </p:cNvSpPr>
          <p:nvPr/>
        </p:nvSpPr>
        <p:spPr>
          <a:xfrm>
            <a:off x="1406334" y="3127230"/>
            <a:ext cx="9612186" cy="1861458"/>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Play with balls, scooters, and skateboards</a:t>
            </a:r>
            <a:endParaRPr lang="en-US" sz="2400" dirty="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dirty="0">
                <a:solidFill>
                  <a:srgbClr val="00B050"/>
                </a:solidFill>
                <a:latin typeface="Arial Rounded MT Bold" panose="020F0704030504030204" pitchFamily="34" charset="0"/>
              </a:rPr>
              <a:t>B.  Stay at least 5 metres away from the tracks at all times</a:t>
            </a:r>
            <a:r>
              <a:rPr lang="en-NZ" sz="2400" b="1" dirty="0">
                <a:solidFill>
                  <a:srgbClr val="00B050"/>
                </a:solidFill>
                <a:latin typeface="Arial Rounded MT Bold" panose="020F0704030504030204" pitchFamily="34" charset="0"/>
              </a:rPr>
              <a:t> ✓✓✓</a:t>
            </a:r>
            <a:endParaRPr lang="en-NZ" sz="2400" dirty="0">
              <a:solidFill>
                <a:srgbClr val="00B050"/>
              </a:solidFill>
              <a:latin typeface="Arial Rounded MT Bold" panose="020F0704030504030204" pitchFamily="34" charset="0"/>
            </a:endParaRPr>
          </a:p>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C.  Play music out loud or listen through your headphones</a:t>
            </a:r>
          </a:p>
        </p:txBody>
      </p:sp>
    </p:spTree>
    <p:extLst>
      <p:ext uri="{BB962C8B-B14F-4D97-AF65-F5344CB8AC3E}">
        <p14:creationId xmlns:p14="http://schemas.microsoft.com/office/powerpoint/2010/main" val="3946710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2B7B9D-9FC1-F2D0-F431-3216C67EB42A}"/>
              </a:ext>
            </a:extLst>
          </p:cNvPr>
          <p:cNvSpPr txBox="1">
            <a:spLocks noGrp="1" noRot="1" noMove="1" noResize="1" noEditPoints="1" noAdjustHandles="1" noChangeArrowheads="1" noChangeShapeType="1"/>
          </p:cNvSpPr>
          <p:nvPr/>
        </p:nvSpPr>
        <p:spPr>
          <a:xfrm>
            <a:off x="1035356" y="1918575"/>
            <a:ext cx="10121289" cy="584775"/>
          </a:xfrm>
          <a:prstGeom prst="rect">
            <a:avLst/>
          </a:prstGeom>
          <a:noFill/>
        </p:spPr>
        <p:txBody>
          <a:bodyPr wrap="square">
            <a:spAutoFit/>
          </a:bodyPr>
          <a:lstStyle/>
          <a:p>
            <a:pPr algn="ctr"/>
            <a:r>
              <a:rPr lang="en-NZ" sz="3200" dirty="0">
                <a:latin typeface="Arial Rounded MT Bold" panose="020F0704030504030204" pitchFamily="34" charset="0"/>
              </a:rPr>
              <a:t>It is safe to play on and walk along railway tracks:</a:t>
            </a:r>
            <a:endParaRPr lang="en-US"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355E1C88-B710-E477-2472-711BBC252B32}"/>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2</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F0353546-3BCA-02FA-A612-4606317EFDBB}"/>
              </a:ext>
            </a:extLst>
          </p:cNvPr>
          <p:cNvSpPr txBox="1">
            <a:spLocks noGrp="1" noRot="1" noMove="1" noResize="1" noEditPoints="1" noAdjustHandles="1" noChangeArrowheads="1" noChangeShapeType="1"/>
          </p:cNvSpPr>
          <p:nvPr/>
        </p:nvSpPr>
        <p:spPr>
          <a:xfrm>
            <a:off x="2112391" y="3492336"/>
            <a:ext cx="4589353"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True</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False</a:t>
            </a:r>
          </a:p>
        </p:txBody>
      </p:sp>
      <p:pic>
        <p:nvPicPr>
          <p:cNvPr id="5" name="Picture 4" descr="A cartoon of a child dancing&#10;&#10;Description automatically generated">
            <a:extLst>
              <a:ext uri="{FF2B5EF4-FFF2-40B4-BE49-F238E27FC236}">
                <a16:creationId xmlns:a16="http://schemas.microsoft.com/office/drawing/2014/main" id="{F5E216D0-270C-091F-0EAD-762408B86146}"/>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648508" y="3220423"/>
            <a:ext cx="1514765" cy="2927927"/>
          </a:xfrm>
          <a:prstGeom prst="rect">
            <a:avLst/>
          </a:prstGeom>
        </p:spPr>
      </p:pic>
      <p:sp>
        <p:nvSpPr>
          <p:cNvPr id="6" name="TextBox 5">
            <a:extLst>
              <a:ext uri="{FF2B5EF4-FFF2-40B4-BE49-F238E27FC236}">
                <a16:creationId xmlns:a16="http://schemas.microsoft.com/office/drawing/2014/main" id="{CAEAF487-4C18-C068-9247-5B6D817672E0}"/>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FEF04DD3-F45E-C22E-6094-0B22C50C8737}"/>
              </a:ext>
            </a:extLst>
          </p:cNvPr>
          <p:cNvSpPr txBox="1">
            <a:spLocks noGrp="1" noRot="1" noMove="1" noResize="1" noEditPoints="1" noAdjustHandles="1" noChangeArrowheads="1" noChangeShapeType="1"/>
          </p:cNvSpPr>
          <p:nvPr/>
        </p:nvSpPr>
        <p:spPr>
          <a:xfrm>
            <a:off x="8353890" y="380638"/>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Tree>
    <p:extLst>
      <p:ext uri="{BB962C8B-B14F-4D97-AF65-F5344CB8AC3E}">
        <p14:creationId xmlns:p14="http://schemas.microsoft.com/office/powerpoint/2010/main" val="28550066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5"/>
                                        </p:tgtEl>
                                        <p:attrNameLst>
                                          <p:attrName>r</p:attrName>
                                        </p:attrNameLst>
                                      </p:cBhvr>
                                    </p:animRot>
                                    <p:animRot by="-240000">
                                      <p:cBhvr>
                                        <p:cTn id="7" dur="300" fill="hold">
                                          <p:stCondLst>
                                            <p:cond delay="300"/>
                                          </p:stCondLst>
                                        </p:cTn>
                                        <p:tgtEl>
                                          <p:spTgt spid="5"/>
                                        </p:tgtEl>
                                        <p:attrNameLst>
                                          <p:attrName>r</p:attrName>
                                        </p:attrNameLst>
                                      </p:cBhvr>
                                    </p:animRot>
                                    <p:animRot by="240000">
                                      <p:cBhvr>
                                        <p:cTn id="8" dur="300" fill="hold">
                                          <p:stCondLst>
                                            <p:cond delay="600"/>
                                          </p:stCondLst>
                                        </p:cTn>
                                        <p:tgtEl>
                                          <p:spTgt spid="5"/>
                                        </p:tgtEl>
                                        <p:attrNameLst>
                                          <p:attrName>r</p:attrName>
                                        </p:attrNameLst>
                                      </p:cBhvr>
                                    </p:animRot>
                                    <p:animRot by="-240000">
                                      <p:cBhvr>
                                        <p:cTn id="9" dur="300" fill="hold">
                                          <p:stCondLst>
                                            <p:cond delay="900"/>
                                          </p:stCondLst>
                                        </p:cTn>
                                        <p:tgtEl>
                                          <p:spTgt spid="5"/>
                                        </p:tgtEl>
                                        <p:attrNameLst>
                                          <p:attrName>r</p:attrName>
                                        </p:attrNameLst>
                                      </p:cBhvr>
                                    </p:animRot>
                                    <p:animRot by="120000">
                                      <p:cBhvr>
                                        <p:cTn id="10" dur="300" fill="hold">
                                          <p:stCondLst>
                                            <p:cond delay="12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410867001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E07EBA-D48F-AD65-DDA9-A0A4343A1DE2}"/>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2</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AD8A87D6-636C-D38B-2DD4-2033F78E7131}"/>
              </a:ext>
            </a:extLst>
          </p:cNvPr>
          <p:cNvSpPr txBox="1">
            <a:spLocks noGrp="1" noRot="1" noMove="1" noResize="1" noEditPoints="1" noAdjustHandles="1" noChangeArrowheads="1" noChangeShapeType="1"/>
          </p:cNvSpPr>
          <p:nvPr/>
        </p:nvSpPr>
        <p:spPr>
          <a:xfrm>
            <a:off x="2112391" y="3480761"/>
            <a:ext cx="4635651"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True</a:t>
            </a:r>
            <a:endParaRPr lang="en-US" sz="2400" dirty="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dirty="0">
                <a:solidFill>
                  <a:srgbClr val="00B050"/>
                </a:solidFill>
                <a:latin typeface="Arial Rounded MT Bold" panose="020F0704030504030204" pitchFamily="34" charset="0"/>
              </a:rPr>
              <a:t>B.  False</a:t>
            </a:r>
            <a:r>
              <a:rPr lang="en-NZ" sz="2400" b="1" dirty="0">
                <a:solidFill>
                  <a:srgbClr val="00B050"/>
                </a:solidFill>
                <a:latin typeface="Arial Rounded MT Bold" panose="020F0704030504030204" pitchFamily="34" charset="0"/>
              </a:rPr>
              <a:t> ✓✓✓</a:t>
            </a:r>
            <a:endParaRPr lang="en-NZ" sz="2400" dirty="0">
              <a:solidFill>
                <a:srgbClr val="00B050"/>
              </a:solidFill>
              <a:latin typeface="Arial Rounded MT Bold" panose="020F0704030504030204" pitchFamily="34" charset="0"/>
            </a:endParaRPr>
          </a:p>
        </p:txBody>
      </p:sp>
      <p:sp>
        <p:nvSpPr>
          <p:cNvPr id="4" name="&quot;Not Allowed&quot; Symbol 3">
            <a:extLst>
              <a:ext uri="{FF2B5EF4-FFF2-40B4-BE49-F238E27FC236}">
                <a16:creationId xmlns:a16="http://schemas.microsoft.com/office/drawing/2014/main" id="{DD65C375-53B9-7B9D-C7DC-F28DB91B8ABD}"/>
              </a:ext>
            </a:extLst>
          </p:cNvPr>
          <p:cNvSpPr>
            <a:spLocks noGrp="1" noRot="1" noMove="1" noResize="1" noEditPoints="1" noAdjustHandles="1" noChangeArrowheads="1" noChangeShapeType="1"/>
          </p:cNvSpPr>
          <p:nvPr/>
        </p:nvSpPr>
        <p:spPr>
          <a:xfrm>
            <a:off x="7291785" y="3200165"/>
            <a:ext cx="2510692" cy="2510692"/>
          </a:xfrm>
          <a:prstGeom prst="noSmoking">
            <a:avLst>
              <a:gd name="adj" fmla="val 667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solidFill>
                <a:schemeClr val="tx1"/>
              </a:solidFill>
            </a:endParaRPr>
          </a:p>
        </p:txBody>
      </p:sp>
      <p:pic>
        <p:nvPicPr>
          <p:cNvPr id="5" name="Picture 4" descr="A cartoon of a child dancing&#10;&#10;Description automatically generated">
            <a:extLst>
              <a:ext uri="{FF2B5EF4-FFF2-40B4-BE49-F238E27FC236}">
                <a16:creationId xmlns:a16="http://schemas.microsoft.com/office/drawing/2014/main" id="{8547CEFD-C373-8690-F847-C0568A7B7062}"/>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7648508" y="3220423"/>
            <a:ext cx="1514765" cy="2927927"/>
          </a:xfrm>
          <a:prstGeom prst="rect">
            <a:avLst/>
          </a:prstGeom>
        </p:spPr>
      </p:pic>
      <p:sp>
        <p:nvSpPr>
          <p:cNvPr id="6" name="TextBox 5">
            <a:extLst>
              <a:ext uri="{FF2B5EF4-FFF2-40B4-BE49-F238E27FC236}">
                <a16:creationId xmlns:a16="http://schemas.microsoft.com/office/drawing/2014/main" id="{C0877481-7C4C-3EAB-8A17-D1DB30303498}"/>
              </a:ext>
            </a:extLst>
          </p:cNvPr>
          <p:cNvSpPr txBox="1">
            <a:spLocks noGrp="1" noRot="1" noMove="1" noResize="1" noEditPoints="1" noAdjustHandles="1" noChangeArrowheads="1" noChangeShapeType="1"/>
          </p:cNvSpPr>
          <p:nvPr/>
        </p:nvSpPr>
        <p:spPr>
          <a:xfrm>
            <a:off x="1035356" y="1918575"/>
            <a:ext cx="10121289" cy="584775"/>
          </a:xfrm>
          <a:prstGeom prst="rect">
            <a:avLst/>
          </a:prstGeom>
          <a:noFill/>
        </p:spPr>
        <p:txBody>
          <a:bodyPr wrap="square">
            <a:spAutoFit/>
          </a:bodyPr>
          <a:lstStyle/>
          <a:p>
            <a:pPr algn="ctr"/>
            <a:r>
              <a:rPr lang="en-NZ" sz="3200" dirty="0">
                <a:latin typeface="Arial Rounded MT Bold" panose="020F0704030504030204" pitchFamily="34" charset="0"/>
              </a:rPr>
              <a:t>It is safe to play on and walk along railway tracks:</a:t>
            </a:r>
            <a:endParaRPr lang="en-US" sz="3200" dirty="0">
              <a:latin typeface="Arial Rounded MT Bold" panose="020F0704030504030204" pitchFamily="34" charset="0"/>
            </a:endParaRPr>
          </a:p>
        </p:txBody>
      </p:sp>
      <p:sp>
        <p:nvSpPr>
          <p:cNvPr id="7" name="TextBox 6">
            <a:extLst>
              <a:ext uri="{FF2B5EF4-FFF2-40B4-BE49-F238E27FC236}">
                <a16:creationId xmlns:a16="http://schemas.microsoft.com/office/drawing/2014/main" id="{6B916826-A502-55DC-3A81-029820B42D4B}"/>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2658924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5"/>
                                        </p:tgtEl>
                                        <p:attrNameLst>
                                          <p:attrName>r</p:attrName>
                                        </p:attrNameLst>
                                      </p:cBhvr>
                                    </p:animRot>
                                    <p:animRot by="-240000">
                                      <p:cBhvr>
                                        <p:cTn id="7" dur="300" fill="hold">
                                          <p:stCondLst>
                                            <p:cond delay="300"/>
                                          </p:stCondLst>
                                        </p:cTn>
                                        <p:tgtEl>
                                          <p:spTgt spid="5"/>
                                        </p:tgtEl>
                                        <p:attrNameLst>
                                          <p:attrName>r</p:attrName>
                                        </p:attrNameLst>
                                      </p:cBhvr>
                                    </p:animRot>
                                    <p:animRot by="240000">
                                      <p:cBhvr>
                                        <p:cTn id="8" dur="300" fill="hold">
                                          <p:stCondLst>
                                            <p:cond delay="600"/>
                                          </p:stCondLst>
                                        </p:cTn>
                                        <p:tgtEl>
                                          <p:spTgt spid="5"/>
                                        </p:tgtEl>
                                        <p:attrNameLst>
                                          <p:attrName>r</p:attrName>
                                        </p:attrNameLst>
                                      </p:cBhvr>
                                    </p:animRot>
                                    <p:animRot by="-240000">
                                      <p:cBhvr>
                                        <p:cTn id="9" dur="300" fill="hold">
                                          <p:stCondLst>
                                            <p:cond delay="900"/>
                                          </p:stCondLst>
                                        </p:cTn>
                                        <p:tgtEl>
                                          <p:spTgt spid="5"/>
                                        </p:tgtEl>
                                        <p:attrNameLst>
                                          <p:attrName>r</p:attrName>
                                        </p:attrNameLst>
                                      </p:cBhvr>
                                    </p:animRot>
                                    <p:animRot by="120000">
                                      <p:cBhvr>
                                        <p:cTn id="10" dur="300" fill="hold">
                                          <p:stCondLst>
                                            <p:cond delay="12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EEE06F-5E95-85AC-F738-28CC2A7E4EE6}"/>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3</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C8746B25-541B-2AC2-7FF1-77FE1DFDB919}"/>
              </a:ext>
            </a:extLst>
          </p:cNvPr>
          <p:cNvSpPr txBox="1">
            <a:spLocks noGrp="1" noRot="1" noMove="1" noResize="1" noEditPoints="1" noAdjustHandles="1" noChangeArrowheads="1" noChangeShapeType="1"/>
          </p:cNvSpPr>
          <p:nvPr/>
        </p:nvSpPr>
        <p:spPr>
          <a:xfrm>
            <a:off x="2053538" y="3492336"/>
            <a:ext cx="7183061"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Join in with them and start playing together</a:t>
            </a:r>
          </a:p>
          <a:p>
            <a:pPr marL="144000">
              <a:lnSpc>
                <a:spcPct val="150000"/>
              </a:lnSpc>
              <a:spcAft>
                <a:spcPts val="600"/>
              </a:spcAft>
            </a:pPr>
            <a:r>
              <a:rPr lang="en-NZ" sz="2400" dirty="0">
                <a:latin typeface="Arial Rounded MT Bold" panose="020F0704030504030204" pitchFamily="34" charset="0"/>
              </a:rPr>
              <a:t>B.  Tell an adult straight away</a:t>
            </a:r>
          </a:p>
        </p:txBody>
      </p:sp>
      <p:sp>
        <p:nvSpPr>
          <p:cNvPr id="4" name="TextBox 3">
            <a:extLst>
              <a:ext uri="{FF2B5EF4-FFF2-40B4-BE49-F238E27FC236}">
                <a16:creationId xmlns:a16="http://schemas.microsoft.com/office/drawing/2014/main" id="{0C9960AB-30C8-4964-6512-3DD945312EA5}"/>
              </a:ext>
            </a:extLst>
          </p:cNvPr>
          <p:cNvSpPr txBox="1">
            <a:spLocks noGrp="1" noRot="1" noMove="1" noResize="1" noEditPoints="1" noAdjustHandles="1" noChangeArrowheads="1" noChangeShapeType="1"/>
          </p:cNvSpPr>
          <p:nvPr/>
        </p:nvSpPr>
        <p:spPr>
          <a:xfrm>
            <a:off x="2082189" y="1918573"/>
            <a:ext cx="8027622" cy="1077218"/>
          </a:xfrm>
          <a:prstGeom prst="rect">
            <a:avLst/>
          </a:prstGeom>
          <a:noFill/>
        </p:spPr>
        <p:txBody>
          <a:bodyPr wrap="square">
            <a:spAutoFit/>
          </a:bodyPr>
          <a:lstStyle/>
          <a:p>
            <a:pPr algn="ctr"/>
            <a:r>
              <a:rPr lang="en-NZ" sz="3200" dirty="0">
                <a:latin typeface="Arial Rounded MT Bold" panose="020F0704030504030204" pitchFamily="34" charset="0"/>
              </a:rPr>
              <a:t>What should you do if you see someone playing on the railway tracks?</a:t>
            </a:r>
          </a:p>
        </p:txBody>
      </p:sp>
      <p:pic>
        <p:nvPicPr>
          <p:cNvPr id="5" name="Picture 4">
            <a:extLst>
              <a:ext uri="{FF2B5EF4-FFF2-40B4-BE49-F238E27FC236}">
                <a16:creationId xmlns:a16="http://schemas.microsoft.com/office/drawing/2014/main" id="{D143376A-CF24-6522-BA05-56E285E03A94}"/>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flipH="1">
            <a:off x="9509761" y="2995791"/>
            <a:ext cx="1219003" cy="3185090"/>
          </a:xfrm>
          <a:prstGeom prst="rect">
            <a:avLst/>
          </a:prstGeom>
          <a:effectLst>
            <a:outerShdw blurRad="76200" dist="12700" dir="2400000" sy="-23000" kx="-800400" algn="bl" rotWithShape="0">
              <a:prstClr val="black">
                <a:alpha val="20000"/>
              </a:prstClr>
            </a:outerShdw>
          </a:effectLst>
        </p:spPr>
      </p:pic>
      <p:sp>
        <p:nvSpPr>
          <p:cNvPr id="6" name="TextBox 5">
            <a:extLst>
              <a:ext uri="{FF2B5EF4-FFF2-40B4-BE49-F238E27FC236}">
                <a16:creationId xmlns:a16="http://schemas.microsoft.com/office/drawing/2014/main" id="{B7F02B57-6272-9410-FF01-B8C0BDE12F13}"/>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0EE819ED-1FE0-55CC-BD48-8900ACB02923}"/>
              </a:ext>
            </a:extLst>
          </p:cNvPr>
          <p:cNvSpPr txBox="1">
            <a:spLocks noGrp="1" noRot="1" noMove="1" noResize="1" noEditPoints="1" noAdjustHandles="1" noChangeArrowheads="1" noChangeShapeType="1"/>
          </p:cNvSpPr>
          <p:nvPr/>
        </p:nvSpPr>
        <p:spPr>
          <a:xfrm>
            <a:off x="8353890" y="380638"/>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Tree>
    <p:extLst>
      <p:ext uri="{BB962C8B-B14F-4D97-AF65-F5344CB8AC3E}">
        <p14:creationId xmlns:p14="http://schemas.microsoft.com/office/powerpoint/2010/main" val="169563588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43207152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AAE8E2-FEEC-4382-1C2E-77A5E7C30F01}"/>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3</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34EC1BD4-8C65-9B85-AC71-0BCE36CBA1F1}"/>
              </a:ext>
            </a:extLst>
          </p:cNvPr>
          <p:cNvSpPr txBox="1">
            <a:spLocks noGrp="1" noRot="1" noMove="1" noResize="1" noEditPoints="1" noAdjustHandles="1" noChangeArrowheads="1" noChangeShapeType="1"/>
          </p:cNvSpPr>
          <p:nvPr/>
        </p:nvSpPr>
        <p:spPr>
          <a:xfrm>
            <a:off x="2082189" y="1918573"/>
            <a:ext cx="8027622" cy="1077218"/>
          </a:xfrm>
          <a:prstGeom prst="rect">
            <a:avLst/>
          </a:prstGeom>
          <a:noFill/>
        </p:spPr>
        <p:txBody>
          <a:bodyPr wrap="square">
            <a:spAutoFit/>
          </a:bodyPr>
          <a:lstStyle/>
          <a:p>
            <a:pPr algn="ctr"/>
            <a:r>
              <a:rPr lang="en-NZ" sz="3200" dirty="0">
                <a:latin typeface="Arial Rounded MT Bold" panose="020F0704030504030204" pitchFamily="34" charset="0"/>
              </a:rPr>
              <a:t>What should you do if you see someone playing on the railway tracks?</a:t>
            </a:r>
          </a:p>
        </p:txBody>
      </p:sp>
      <p:sp>
        <p:nvSpPr>
          <p:cNvPr id="4" name="TextBox 3">
            <a:extLst>
              <a:ext uri="{FF2B5EF4-FFF2-40B4-BE49-F238E27FC236}">
                <a16:creationId xmlns:a16="http://schemas.microsoft.com/office/drawing/2014/main" id="{F797D186-25AC-83EC-94F9-97F858F3A174}"/>
              </a:ext>
            </a:extLst>
          </p:cNvPr>
          <p:cNvSpPr txBox="1">
            <a:spLocks noGrp="1" noRot="1" noMove="1" noResize="1" noEditPoints="1" noAdjustHandles="1" noChangeArrowheads="1" noChangeShapeType="1"/>
          </p:cNvSpPr>
          <p:nvPr/>
        </p:nvSpPr>
        <p:spPr>
          <a:xfrm>
            <a:off x="2053538" y="3492336"/>
            <a:ext cx="7183061"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Join in with them and start playing together</a:t>
            </a:r>
          </a:p>
          <a:p>
            <a:pPr marL="144000">
              <a:lnSpc>
                <a:spcPct val="150000"/>
              </a:lnSpc>
              <a:spcAft>
                <a:spcPts val="600"/>
              </a:spcAft>
            </a:pPr>
            <a:r>
              <a:rPr lang="en-NZ" sz="2400" dirty="0">
                <a:solidFill>
                  <a:srgbClr val="00B050"/>
                </a:solidFill>
                <a:latin typeface="Arial Rounded MT Bold" panose="020F0704030504030204" pitchFamily="34" charset="0"/>
              </a:rPr>
              <a:t>B.  Tell an adult straight away</a:t>
            </a:r>
            <a:r>
              <a:rPr lang="en-NZ" sz="2400" b="1" dirty="0">
                <a:solidFill>
                  <a:srgbClr val="00B050"/>
                </a:solidFill>
                <a:latin typeface="Arial Rounded MT Bold" panose="020F0704030504030204" pitchFamily="34" charset="0"/>
              </a:rPr>
              <a:t> ✓✓✓</a:t>
            </a:r>
            <a:endParaRPr lang="en-NZ" sz="2400" dirty="0">
              <a:solidFill>
                <a:srgbClr val="00B05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947D70BF-6967-67A2-ECE0-B6607FFA3B77}"/>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9340770" y="2995791"/>
            <a:ext cx="1504708" cy="3185090"/>
          </a:xfrm>
          <a:prstGeom prst="rect">
            <a:avLst/>
          </a:prstGeom>
          <a:effectLst>
            <a:outerShdw blurRad="76200" dist="12700" dir="2400000" sy="-23000" kx="-800400" algn="bl" rotWithShape="0">
              <a:prstClr val="black">
                <a:alpha val="20000"/>
              </a:prstClr>
            </a:outerShdw>
          </a:effectLst>
        </p:spPr>
      </p:pic>
      <p:sp>
        <p:nvSpPr>
          <p:cNvPr id="6" name="TextBox 5">
            <a:extLst>
              <a:ext uri="{FF2B5EF4-FFF2-40B4-BE49-F238E27FC236}">
                <a16:creationId xmlns:a16="http://schemas.microsoft.com/office/drawing/2014/main" id="{94B4A1E5-F2DF-41A2-6395-8389923E2F1C}"/>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2159401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476606-8BC1-55A7-E19A-0F3EAA9242E7}"/>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4</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59F1DADD-ECC6-B6E7-0D0A-CE460AEAC294}"/>
              </a:ext>
            </a:extLst>
          </p:cNvPr>
          <p:cNvSpPr txBox="1">
            <a:spLocks noGrp="1" noRot="1" noMove="1" noResize="1" noEditPoints="1" noAdjustHandles="1" noChangeArrowheads="1" noChangeShapeType="1"/>
          </p:cNvSpPr>
          <p:nvPr/>
        </p:nvSpPr>
        <p:spPr>
          <a:xfrm>
            <a:off x="1182547" y="1918575"/>
            <a:ext cx="9826906" cy="584775"/>
          </a:xfrm>
          <a:prstGeom prst="rect">
            <a:avLst/>
          </a:prstGeom>
          <a:noFill/>
        </p:spPr>
        <p:txBody>
          <a:bodyPr wrap="square">
            <a:spAutoFit/>
          </a:bodyPr>
          <a:lstStyle/>
          <a:p>
            <a:pPr algn="ctr"/>
            <a:r>
              <a:rPr lang="en-NZ" sz="3200" dirty="0">
                <a:latin typeface="Arial Rounded MT Bold" panose="020F0704030504030204" pitchFamily="34" charset="0"/>
              </a:rPr>
              <a:t>Where are you allowed to cross a railway track?</a:t>
            </a:r>
          </a:p>
        </p:txBody>
      </p:sp>
      <p:pic>
        <p:nvPicPr>
          <p:cNvPr id="4" name="Picture 3">
            <a:extLst>
              <a:ext uri="{FF2B5EF4-FFF2-40B4-BE49-F238E27FC236}">
                <a16:creationId xmlns:a16="http://schemas.microsoft.com/office/drawing/2014/main" id="{6036A1CE-CDB1-BCD2-E3BD-738490653ACC}"/>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flipH="1">
            <a:off x="8924668" y="2825649"/>
            <a:ext cx="1295158" cy="3058011"/>
          </a:xfrm>
          <a:prstGeom prst="rect">
            <a:avLst/>
          </a:prstGeom>
          <a:effectLst>
            <a:outerShdw blurRad="76200" dist="12700" dir="2400000" sy="-23000" kx="-800400" algn="bl" rotWithShape="0">
              <a:prstClr val="black">
                <a:alpha val="20000"/>
              </a:prstClr>
            </a:outerShdw>
          </a:effectLst>
        </p:spPr>
      </p:pic>
      <p:sp>
        <p:nvSpPr>
          <p:cNvPr id="5" name="TextBox 4">
            <a:extLst>
              <a:ext uri="{FF2B5EF4-FFF2-40B4-BE49-F238E27FC236}">
                <a16:creationId xmlns:a16="http://schemas.microsoft.com/office/drawing/2014/main" id="{A469B487-EACA-FDCC-C3C4-D4FB71AF27F2}"/>
              </a:ext>
            </a:extLst>
          </p:cNvPr>
          <p:cNvSpPr txBox="1">
            <a:spLocks noGrp="1" noRot="1" noMove="1" noResize="1" noEditPoints="1" noAdjustHandles="1" noChangeArrowheads="1" noChangeShapeType="1"/>
          </p:cNvSpPr>
          <p:nvPr/>
        </p:nvSpPr>
        <p:spPr>
          <a:xfrm>
            <a:off x="1736208" y="3035221"/>
            <a:ext cx="6991109" cy="1942478"/>
          </a:xfrm>
          <a:prstGeom prst="rect">
            <a:avLst/>
          </a:prstGeom>
          <a:solidFill>
            <a:srgbClr val="FFFFFF">
              <a:alpha val="80000"/>
            </a:srgbClr>
          </a:solidFill>
        </p:spPr>
        <p:txBody>
          <a:bodyPr wrap="square" anchor="ctr" anchorCtr="0">
            <a:noAutofit/>
          </a:bodyPr>
          <a:lstStyle/>
          <a:p>
            <a:pPr marL="601200" indent="-457200">
              <a:spcBef>
                <a:spcPts val="600"/>
              </a:spcBef>
              <a:buAutoNum type="alphaUcPeriod"/>
            </a:pPr>
            <a:r>
              <a:rPr lang="en-NZ" sz="2400" dirty="0">
                <a:latin typeface="Arial Rounded MT Bold" panose="020F0704030504030204" pitchFamily="34" charset="0"/>
              </a:rPr>
              <a:t>At a formed crossing with a footpath, yellow lines, and railway signs </a:t>
            </a:r>
            <a:endParaRPr lang="en-US" sz="2400" dirty="0">
              <a:latin typeface="Arial Rounded MT Bold" panose="020F0704030504030204" pitchFamily="34" charset="0"/>
            </a:endParaRPr>
          </a:p>
          <a:p>
            <a:pPr marL="601200" indent="-457200">
              <a:spcBef>
                <a:spcPts val="600"/>
              </a:spcBef>
              <a:buAutoNum type="alphaUcPeriod" startAt="2"/>
            </a:pPr>
            <a:r>
              <a:rPr lang="en-NZ" sz="2400" dirty="0">
                <a:latin typeface="Arial Rounded MT Bold" panose="020F0704030504030204" pitchFamily="34" charset="0"/>
              </a:rPr>
              <a:t>Anywhere that you want to cross as long as there are no trains coming</a:t>
            </a:r>
          </a:p>
        </p:txBody>
      </p:sp>
      <p:sp>
        <p:nvSpPr>
          <p:cNvPr id="6" name="TextBox 5">
            <a:extLst>
              <a:ext uri="{FF2B5EF4-FFF2-40B4-BE49-F238E27FC236}">
                <a16:creationId xmlns:a16="http://schemas.microsoft.com/office/drawing/2014/main" id="{6B82398A-C480-423E-7150-2CA7232F1A97}"/>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DA4342EA-8EBB-E5BE-49BE-354AEE14EF59}"/>
              </a:ext>
            </a:extLst>
          </p:cNvPr>
          <p:cNvSpPr txBox="1">
            <a:spLocks noGrp="1" noRot="1" noMove="1" noResize="1" noEditPoints="1" noAdjustHandles="1" noChangeArrowheads="1" noChangeShapeType="1"/>
          </p:cNvSpPr>
          <p:nvPr/>
        </p:nvSpPr>
        <p:spPr>
          <a:xfrm>
            <a:off x="8353890" y="380638"/>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Tree>
    <p:extLst>
      <p:ext uri="{BB962C8B-B14F-4D97-AF65-F5344CB8AC3E}">
        <p14:creationId xmlns:p14="http://schemas.microsoft.com/office/powerpoint/2010/main" val="262512821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19290232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9B484C-A7DD-7652-A1B8-C92792DD4095}"/>
              </a:ext>
            </a:extLst>
          </p:cNvPr>
          <p:cNvSpPr>
            <a:spLocks noGrp="1"/>
          </p:cNvSpPr>
          <p:nvPr>
            <p:ph type="body" sz="quarter" idx="16"/>
          </p:nvPr>
        </p:nvSpPr>
        <p:spPr/>
        <p:txBody>
          <a:bodyPr>
            <a:normAutofit lnSpcReduction="10000"/>
          </a:bodyPr>
          <a:lstStyle/>
          <a:p>
            <a:endParaRPr lang="en-NZ"/>
          </a:p>
        </p:txBody>
      </p:sp>
      <p:sp>
        <p:nvSpPr>
          <p:cNvPr id="3" name="Picture Placeholder 2">
            <a:extLst>
              <a:ext uri="{FF2B5EF4-FFF2-40B4-BE49-F238E27FC236}">
                <a16:creationId xmlns:a16="http://schemas.microsoft.com/office/drawing/2014/main" id="{BB1E9E13-582B-B6CA-1862-3310DF7D2C02}"/>
              </a:ext>
            </a:extLst>
          </p:cNvPr>
          <p:cNvSpPr>
            <a:spLocks noGrp="1"/>
          </p:cNvSpPr>
          <p:nvPr>
            <p:ph type="pic" sz="quarter" idx="15"/>
          </p:nvPr>
        </p:nvSpPr>
        <p:spPr/>
        <p:txBody>
          <a:bodyPr/>
          <a:lstStyle/>
          <a:p>
            <a:endParaRPr lang="en-NZ"/>
          </a:p>
        </p:txBody>
      </p:sp>
      <p:sp>
        <p:nvSpPr>
          <p:cNvPr id="4" name="Picture Placeholder 3">
            <a:extLst>
              <a:ext uri="{FF2B5EF4-FFF2-40B4-BE49-F238E27FC236}">
                <a16:creationId xmlns:a16="http://schemas.microsoft.com/office/drawing/2014/main" id="{1B1906C6-E84F-B61E-D943-3888AC7E8F2A}"/>
              </a:ext>
            </a:extLst>
          </p:cNvPr>
          <p:cNvSpPr>
            <a:spLocks noGrp="1"/>
          </p:cNvSpPr>
          <p:nvPr>
            <p:ph type="pic" sz="quarter" idx="12"/>
          </p:nvPr>
        </p:nvSpPr>
        <p:spPr/>
        <p:txBody>
          <a:bodyPr/>
          <a:lstStyle/>
          <a:p>
            <a:endParaRPr lang="en-NZ"/>
          </a:p>
        </p:txBody>
      </p:sp>
      <p:pic>
        <p:nvPicPr>
          <p:cNvPr id="5" name="Picture 4" descr="A train on the tracks&#10;&#10;Description automatically generated">
            <a:extLst>
              <a:ext uri="{FF2B5EF4-FFF2-40B4-BE49-F238E27FC236}">
                <a16:creationId xmlns:a16="http://schemas.microsoft.com/office/drawing/2014/main" id="{0A194E50-CD96-664B-B2C6-E837254080E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995"/>
                    </a14:imgEffect>
                    <a14:imgEffect>
                      <a14:saturation sat="60000"/>
                    </a14:imgEffect>
                    <a14:imgEffect>
                      <a14:brightnessContrast bright="18000"/>
                    </a14:imgEffect>
                  </a14:imgLayer>
                </a14:imgProps>
              </a:ext>
              <a:ext uri="{28A0092B-C50C-407E-A947-70E740481C1C}">
                <a14:useLocalDpi xmlns:a14="http://schemas.microsoft.com/office/drawing/2010/main"/>
              </a:ext>
            </a:extLst>
          </a:blip>
          <a:srcRect/>
          <a:stretch/>
        </p:blipFill>
        <p:spPr>
          <a:xfrm>
            <a:off x="-8248328" y="7615773"/>
            <a:ext cx="5648167" cy="3325745"/>
          </a:xfrm>
          <a:prstGeom prst="rect">
            <a:avLst/>
          </a:prstGeom>
        </p:spPr>
      </p:pic>
      <p:pic>
        <p:nvPicPr>
          <p:cNvPr id="6" name="Picture 5" descr="A train on the tracks&#10;&#10;Description automatically generated">
            <a:extLst>
              <a:ext uri="{FF2B5EF4-FFF2-40B4-BE49-F238E27FC236}">
                <a16:creationId xmlns:a16="http://schemas.microsoft.com/office/drawing/2014/main" id="{4DB9EC4D-CFB9-A2F3-3305-B77EF7DF155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377697" y="7608131"/>
            <a:ext cx="5628609" cy="3333387"/>
          </a:xfrm>
          <a:prstGeom prst="rect">
            <a:avLst/>
          </a:prstGeom>
        </p:spPr>
      </p:pic>
      <p:pic>
        <p:nvPicPr>
          <p:cNvPr id="7" name="Picture 6" descr="A train on the tracks&#10;&#10;Description automatically generated">
            <a:extLst>
              <a:ext uri="{FF2B5EF4-FFF2-40B4-BE49-F238E27FC236}">
                <a16:creationId xmlns:a16="http://schemas.microsoft.com/office/drawing/2014/main" id="{308B207A-84DC-D781-22A4-BD407CB7D4F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485280" y="7608131"/>
            <a:ext cx="5673781" cy="3333387"/>
          </a:xfrm>
          <a:prstGeom prst="rect">
            <a:avLst/>
          </a:prstGeom>
        </p:spPr>
      </p:pic>
      <p:pic>
        <p:nvPicPr>
          <p:cNvPr id="8" name="Picture 7" descr="A train on the tracks&#10;&#10;Description automatically generated">
            <a:extLst>
              <a:ext uri="{FF2B5EF4-FFF2-40B4-BE49-F238E27FC236}">
                <a16:creationId xmlns:a16="http://schemas.microsoft.com/office/drawing/2014/main" id="{C5D185E4-D77A-6661-9D7B-0C06E6B354A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224940" y="7608131"/>
            <a:ext cx="5648168" cy="3325745"/>
          </a:xfrm>
          <a:prstGeom prst="rect">
            <a:avLst/>
          </a:prstGeom>
        </p:spPr>
      </p:pic>
      <p:pic>
        <p:nvPicPr>
          <p:cNvPr id="9" name="Picture 8" descr="A train on the tracks by the beach&#10;&#10;Description automatically generated">
            <a:extLst>
              <a:ext uri="{FF2B5EF4-FFF2-40B4-BE49-F238E27FC236}">
                <a16:creationId xmlns:a16="http://schemas.microsoft.com/office/drawing/2014/main" id="{85762207-B624-2A3B-9C9E-D0F9751447D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381525" y="7608131"/>
            <a:ext cx="5648167" cy="3333387"/>
          </a:xfrm>
          <a:prstGeom prst="rect">
            <a:avLst/>
          </a:prstGeom>
        </p:spPr>
      </p:pic>
      <p:sp>
        <p:nvSpPr>
          <p:cNvPr id="10" name="TextBox 9">
            <a:extLst>
              <a:ext uri="{FF2B5EF4-FFF2-40B4-BE49-F238E27FC236}">
                <a16:creationId xmlns:a16="http://schemas.microsoft.com/office/drawing/2014/main" id="{4C505246-2832-22C3-8BCD-05B3F281CE64}"/>
              </a:ext>
            </a:extLst>
          </p:cNvPr>
          <p:cNvSpPr txBox="1"/>
          <p:nvPr/>
        </p:nvSpPr>
        <p:spPr>
          <a:xfrm>
            <a:off x="-6105181" y="6858001"/>
            <a:ext cx="1361872" cy="646331"/>
          </a:xfrm>
          <a:prstGeom prst="rect">
            <a:avLst/>
          </a:prstGeom>
          <a:noFill/>
        </p:spPr>
        <p:txBody>
          <a:bodyPr wrap="square" rtlCol="0">
            <a:spAutoFit/>
          </a:bodyPr>
          <a:lstStyle/>
          <a:p>
            <a:r>
              <a:rPr lang="en-NZ" sz="3600" dirty="0"/>
              <a:t>GAS</a:t>
            </a:r>
          </a:p>
        </p:txBody>
      </p:sp>
      <p:sp>
        <p:nvSpPr>
          <p:cNvPr id="11" name="TextBox 10">
            <a:extLst>
              <a:ext uri="{FF2B5EF4-FFF2-40B4-BE49-F238E27FC236}">
                <a16:creationId xmlns:a16="http://schemas.microsoft.com/office/drawing/2014/main" id="{3D2A827B-8C56-7F83-9DF5-C2AA7CF2F4FD}"/>
              </a:ext>
            </a:extLst>
          </p:cNvPr>
          <p:cNvSpPr txBox="1"/>
          <p:nvPr/>
        </p:nvSpPr>
        <p:spPr>
          <a:xfrm>
            <a:off x="-2224391" y="6969442"/>
            <a:ext cx="2062263" cy="646331"/>
          </a:xfrm>
          <a:prstGeom prst="rect">
            <a:avLst/>
          </a:prstGeom>
          <a:noFill/>
        </p:spPr>
        <p:txBody>
          <a:bodyPr wrap="square" rtlCol="0">
            <a:spAutoFit/>
          </a:bodyPr>
          <a:lstStyle/>
          <a:p>
            <a:r>
              <a:rPr lang="en-NZ" sz="3600" dirty="0"/>
              <a:t>FREIGHT</a:t>
            </a:r>
          </a:p>
        </p:txBody>
      </p:sp>
      <p:sp>
        <p:nvSpPr>
          <p:cNvPr id="12" name="TextBox 11">
            <a:extLst>
              <a:ext uri="{FF2B5EF4-FFF2-40B4-BE49-F238E27FC236}">
                <a16:creationId xmlns:a16="http://schemas.microsoft.com/office/drawing/2014/main" id="{7CF64C6E-6FDF-4FA7-F646-DCF9DBD41E27}"/>
              </a:ext>
            </a:extLst>
          </p:cNvPr>
          <p:cNvSpPr txBox="1"/>
          <p:nvPr/>
        </p:nvSpPr>
        <p:spPr>
          <a:xfrm>
            <a:off x="5482613" y="6969441"/>
            <a:ext cx="2062263" cy="646331"/>
          </a:xfrm>
          <a:prstGeom prst="rect">
            <a:avLst/>
          </a:prstGeom>
          <a:noFill/>
        </p:spPr>
        <p:txBody>
          <a:bodyPr wrap="square" rtlCol="0">
            <a:spAutoFit/>
          </a:bodyPr>
          <a:lstStyle/>
          <a:p>
            <a:r>
              <a:rPr lang="en-NZ" sz="3600" dirty="0"/>
              <a:t>COAL</a:t>
            </a:r>
          </a:p>
        </p:txBody>
      </p:sp>
      <p:sp>
        <p:nvSpPr>
          <p:cNvPr id="13" name="TextBox 12">
            <a:extLst>
              <a:ext uri="{FF2B5EF4-FFF2-40B4-BE49-F238E27FC236}">
                <a16:creationId xmlns:a16="http://schemas.microsoft.com/office/drawing/2014/main" id="{3FA3B8AB-CE7A-94D1-9F3A-0B166C8A0817}"/>
              </a:ext>
            </a:extLst>
          </p:cNvPr>
          <p:cNvSpPr txBox="1"/>
          <p:nvPr/>
        </p:nvSpPr>
        <p:spPr>
          <a:xfrm>
            <a:off x="12959935" y="6969441"/>
            <a:ext cx="2062263" cy="646331"/>
          </a:xfrm>
          <a:prstGeom prst="rect">
            <a:avLst/>
          </a:prstGeom>
          <a:noFill/>
        </p:spPr>
        <p:txBody>
          <a:bodyPr wrap="square" rtlCol="0">
            <a:spAutoFit/>
          </a:bodyPr>
          <a:lstStyle/>
          <a:p>
            <a:r>
              <a:rPr lang="en-NZ" sz="3600" dirty="0"/>
              <a:t>MILK</a:t>
            </a:r>
          </a:p>
        </p:txBody>
      </p:sp>
      <p:sp>
        <p:nvSpPr>
          <p:cNvPr id="14" name="TextBox 13">
            <a:extLst>
              <a:ext uri="{FF2B5EF4-FFF2-40B4-BE49-F238E27FC236}">
                <a16:creationId xmlns:a16="http://schemas.microsoft.com/office/drawing/2014/main" id="{4F3E0A66-B7E1-80D8-FAD4-7D0862F4F6F8}"/>
              </a:ext>
            </a:extLst>
          </p:cNvPr>
          <p:cNvSpPr txBox="1"/>
          <p:nvPr/>
        </p:nvSpPr>
        <p:spPr>
          <a:xfrm>
            <a:off x="17404312" y="6969440"/>
            <a:ext cx="2062263" cy="646331"/>
          </a:xfrm>
          <a:prstGeom prst="rect">
            <a:avLst/>
          </a:prstGeom>
          <a:noFill/>
        </p:spPr>
        <p:txBody>
          <a:bodyPr wrap="square" rtlCol="0">
            <a:spAutoFit/>
          </a:bodyPr>
          <a:lstStyle/>
          <a:p>
            <a:r>
              <a:rPr lang="en-NZ" sz="3600" dirty="0"/>
              <a:t>LOGS</a:t>
            </a:r>
          </a:p>
        </p:txBody>
      </p:sp>
    </p:spTree>
    <p:extLst>
      <p:ext uri="{BB962C8B-B14F-4D97-AF65-F5344CB8AC3E}">
        <p14:creationId xmlns:p14="http://schemas.microsoft.com/office/powerpoint/2010/main" val="40910363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F17CC1-86B3-3995-F24B-7101E421DA53}"/>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4</a:t>
            </a:r>
            <a:endParaRPr lang="en-NZ"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5ED11915-2647-B9D1-7257-A789D0F6E0C0}"/>
              </a:ext>
            </a:extLst>
          </p:cNvPr>
          <p:cNvSpPr txBox="1">
            <a:spLocks noGrp="1" noRot="1" noMove="1" noResize="1" noEditPoints="1" noAdjustHandles="1" noChangeArrowheads="1" noChangeShapeType="1"/>
          </p:cNvSpPr>
          <p:nvPr/>
        </p:nvSpPr>
        <p:spPr>
          <a:xfrm>
            <a:off x="1182547" y="1918575"/>
            <a:ext cx="9826906" cy="584775"/>
          </a:xfrm>
          <a:prstGeom prst="rect">
            <a:avLst/>
          </a:prstGeom>
          <a:noFill/>
        </p:spPr>
        <p:txBody>
          <a:bodyPr wrap="square">
            <a:spAutoFit/>
          </a:bodyPr>
          <a:lstStyle/>
          <a:p>
            <a:pPr algn="ctr"/>
            <a:r>
              <a:rPr lang="en-NZ" sz="3200" dirty="0">
                <a:latin typeface="Arial Rounded MT Bold" panose="020F0704030504030204" pitchFamily="34" charset="0"/>
              </a:rPr>
              <a:t>Where are you allowed to cross a railway track?</a:t>
            </a:r>
          </a:p>
        </p:txBody>
      </p:sp>
      <p:pic>
        <p:nvPicPr>
          <p:cNvPr id="4" name="Picture 3">
            <a:extLst>
              <a:ext uri="{FF2B5EF4-FFF2-40B4-BE49-F238E27FC236}">
                <a16:creationId xmlns:a16="http://schemas.microsoft.com/office/drawing/2014/main" id="{9055DDC3-A884-4DB2-E23B-9FDE15977D24}"/>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8924668" y="2825649"/>
            <a:ext cx="1295158" cy="3058011"/>
          </a:xfrm>
          <a:prstGeom prst="rect">
            <a:avLst/>
          </a:prstGeom>
          <a:effectLst>
            <a:outerShdw blurRad="76200" dist="12700" dir="2400000" sy="-23000" kx="-800400" algn="bl" rotWithShape="0">
              <a:prstClr val="black">
                <a:alpha val="20000"/>
              </a:prstClr>
            </a:outerShdw>
          </a:effectLst>
        </p:spPr>
      </p:pic>
      <p:sp>
        <p:nvSpPr>
          <p:cNvPr id="5" name="TextBox 4">
            <a:extLst>
              <a:ext uri="{FF2B5EF4-FFF2-40B4-BE49-F238E27FC236}">
                <a16:creationId xmlns:a16="http://schemas.microsoft.com/office/drawing/2014/main" id="{7400FD38-879F-739C-1659-3DFE11ED6FF2}"/>
              </a:ext>
            </a:extLst>
          </p:cNvPr>
          <p:cNvSpPr txBox="1">
            <a:spLocks noGrp="1" noRot="1" noMove="1" noResize="1" noEditPoints="1" noAdjustHandles="1" noChangeArrowheads="1" noChangeShapeType="1"/>
          </p:cNvSpPr>
          <p:nvPr/>
        </p:nvSpPr>
        <p:spPr>
          <a:xfrm>
            <a:off x="1736208" y="3035221"/>
            <a:ext cx="6991109" cy="1942478"/>
          </a:xfrm>
          <a:prstGeom prst="rect">
            <a:avLst/>
          </a:prstGeom>
          <a:solidFill>
            <a:srgbClr val="FFFFFF">
              <a:alpha val="80000"/>
            </a:srgbClr>
          </a:solidFill>
        </p:spPr>
        <p:txBody>
          <a:bodyPr wrap="square" anchor="ctr" anchorCtr="0">
            <a:noAutofit/>
          </a:bodyPr>
          <a:lstStyle/>
          <a:p>
            <a:pPr marL="601200" indent="-457200">
              <a:spcBef>
                <a:spcPts val="600"/>
              </a:spcBef>
              <a:buAutoNum type="alphaUcPeriod"/>
            </a:pPr>
            <a:r>
              <a:rPr lang="en-NZ" sz="2400" dirty="0">
                <a:solidFill>
                  <a:srgbClr val="00B050"/>
                </a:solidFill>
                <a:latin typeface="Arial Rounded MT Bold" panose="020F0704030504030204" pitchFamily="34" charset="0"/>
              </a:rPr>
              <a:t>At a formed crossing with a footpath, yellow lines, and railway signs </a:t>
            </a:r>
            <a:r>
              <a:rPr lang="en-NZ" sz="2400" b="1" dirty="0">
                <a:solidFill>
                  <a:srgbClr val="00B050"/>
                </a:solidFill>
                <a:latin typeface="Arial Rounded MT Bold" panose="020F0704030504030204" pitchFamily="34" charset="0"/>
              </a:rPr>
              <a:t>✓✓✓</a:t>
            </a:r>
            <a:endParaRPr lang="en-US" sz="2400" b="1" dirty="0">
              <a:solidFill>
                <a:srgbClr val="00B050"/>
              </a:solidFill>
              <a:latin typeface="Arial Rounded MT Bold" panose="020F0704030504030204" pitchFamily="34" charset="0"/>
            </a:endParaRPr>
          </a:p>
          <a:p>
            <a:pPr marL="601200" indent="-457200">
              <a:spcBef>
                <a:spcPts val="600"/>
              </a:spcBef>
              <a:buAutoNum type="alphaUcPeriod" startAt="2"/>
            </a:pPr>
            <a:r>
              <a:rPr lang="en-NZ" sz="2400" dirty="0">
                <a:solidFill>
                  <a:schemeClr val="bg2">
                    <a:lumMod val="50000"/>
                  </a:schemeClr>
                </a:solidFill>
                <a:latin typeface="Arial Rounded MT Bold" panose="020F0704030504030204" pitchFamily="34" charset="0"/>
              </a:rPr>
              <a:t>Anywhere that you want to cross as long as there are no trains coming</a:t>
            </a:r>
          </a:p>
        </p:txBody>
      </p:sp>
      <p:sp>
        <p:nvSpPr>
          <p:cNvPr id="6" name="TextBox 5">
            <a:extLst>
              <a:ext uri="{FF2B5EF4-FFF2-40B4-BE49-F238E27FC236}">
                <a16:creationId xmlns:a16="http://schemas.microsoft.com/office/drawing/2014/main" id="{4ED30985-6EB2-C1C7-0D41-E82F41F88394}"/>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1028105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D797D3-A004-F50D-99F1-7B6879350030}"/>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5</a:t>
            </a:r>
            <a:endParaRPr lang="en-NZ" sz="3200" dirty="0">
              <a:latin typeface="Arial Rounded MT Bold" panose="020F0704030504030204" pitchFamily="34" charset="0"/>
            </a:endParaRPr>
          </a:p>
        </p:txBody>
      </p:sp>
      <p:pic>
        <p:nvPicPr>
          <p:cNvPr id="3" name="Picture 2">
            <a:extLst>
              <a:ext uri="{FF2B5EF4-FFF2-40B4-BE49-F238E27FC236}">
                <a16:creationId xmlns:a16="http://schemas.microsoft.com/office/drawing/2014/main" id="{327AF876-9434-B1B3-D179-68324552B9FB}"/>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l="-9723" t="-688" r="-14323" b="-367"/>
          <a:stretch/>
        </p:blipFill>
        <p:spPr>
          <a:xfrm flipH="1">
            <a:off x="9695557" y="2995791"/>
            <a:ext cx="1295158" cy="3193188"/>
          </a:xfrm>
          <a:prstGeom prst="rect">
            <a:avLst/>
          </a:prstGeom>
          <a:effectLst>
            <a:outerShdw blurRad="76200" dist="12700" dir="2400000" sy="-23000" kx="-800400" algn="bl" rotWithShape="0">
              <a:prstClr val="black">
                <a:alpha val="20000"/>
              </a:prstClr>
            </a:outerShdw>
          </a:effectLst>
        </p:spPr>
      </p:pic>
      <p:sp>
        <p:nvSpPr>
          <p:cNvPr id="4" name="TextBox 3">
            <a:extLst>
              <a:ext uri="{FF2B5EF4-FFF2-40B4-BE49-F238E27FC236}">
                <a16:creationId xmlns:a16="http://schemas.microsoft.com/office/drawing/2014/main" id="{B307110C-03F9-A764-ECA2-EFA16116AB14}"/>
              </a:ext>
            </a:extLst>
          </p:cNvPr>
          <p:cNvSpPr txBox="1">
            <a:spLocks noGrp="1" noRot="1" noMove="1" noResize="1" noEditPoints="1" noAdjustHandles="1" noChangeArrowheads="1" noChangeShapeType="1"/>
          </p:cNvSpPr>
          <p:nvPr/>
        </p:nvSpPr>
        <p:spPr>
          <a:xfrm>
            <a:off x="2078631" y="1918573"/>
            <a:ext cx="8034743" cy="1077218"/>
          </a:xfrm>
          <a:prstGeom prst="rect">
            <a:avLst/>
          </a:prstGeom>
          <a:noFill/>
        </p:spPr>
        <p:txBody>
          <a:bodyPr wrap="square">
            <a:spAutoFit/>
          </a:bodyPr>
          <a:lstStyle/>
          <a:p>
            <a:pPr algn="ctr"/>
            <a:r>
              <a:rPr lang="en-NZ" sz="3200" dirty="0">
                <a:latin typeface="Arial Rounded MT Bold" panose="020F0704030504030204" pitchFamily="34" charset="0"/>
              </a:rPr>
              <a:t>Which of these should you do when crossing a railway track?</a:t>
            </a:r>
            <a:endParaRPr lang="en-US" sz="3200" dirty="0">
              <a:latin typeface="Arial Rounded MT Bold" panose="020F0704030504030204" pitchFamily="34" charset="0"/>
            </a:endParaRPr>
          </a:p>
        </p:txBody>
      </p:sp>
      <p:sp>
        <p:nvSpPr>
          <p:cNvPr id="5" name="TextBox 4">
            <a:extLst>
              <a:ext uri="{FF2B5EF4-FFF2-40B4-BE49-F238E27FC236}">
                <a16:creationId xmlns:a16="http://schemas.microsoft.com/office/drawing/2014/main" id="{0B54F440-156B-BCA0-F804-C709B6F332EF}"/>
              </a:ext>
            </a:extLst>
          </p:cNvPr>
          <p:cNvSpPr txBox="1">
            <a:spLocks noGrp="1" noRot="1" noMove="1" noResize="1" noEditPoints="1" noAdjustHandles="1" noChangeArrowheads="1" noChangeShapeType="1"/>
          </p:cNvSpPr>
          <p:nvPr/>
        </p:nvSpPr>
        <p:spPr>
          <a:xfrm>
            <a:off x="1145894" y="3254555"/>
            <a:ext cx="8241174" cy="2648534"/>
          </a:xfrm>
          <a:prstGeom prst="rect">
            <a:avLst/>
          </a:prstGeom>
          <a:solidFill>
            <a:srgbClr val="FFFFFF">
              <a:alpha val="80000"/>
            </a:srgbClr>
          </a:solidFill>
        </p:spPr>
        <p:txBody>
          <a:bodyPr wrap="square" anchor="ctr" anchorCtr="0">
            <a:noAutofit/>
          </a:bodyPr>
          <a:lstStyle/>
          <a:p>
            <a:pPr marL="601200" indent="-457200">
              <a:spcBef>
                <a:spcPts val="600"/>
              </a:spcBef>
              <a:buFont typeface="+mj-lt"/>
              <a:buAutoNum type="alphaUcPeriod"/>
            </a:pPr>
            <a:r>
              <a:rPr lang="en-NZ" sz="2400" dirty="0">
                <a:latin typeface="Arial Rounded MT Bold" panose="020F0704030504030204" pitchFamily="34" charset="0"/>
              </a:rPr>
              <a:t>Run across as fast as you can to beat any trains coming</a:t>
            </a:r>
          </a:p>
          <a:p>
            <a:pPr marL="601200" indent="-457200">
              <a:spcBef>
                <a:spcPts val="600"/>
              </a:spcBef>
              <a:buFont typeface="+mj-lt"/>
              <a:buAutoNum type="alphaUcPeriod" startAt="2"/>
            </a:pPr>
            <a:r>
              <a:rPr lang="en-NZ" sz="2400" dirty="0">
                <a:latin typeface="Arial Rounded MT Bold" panose="020F0704030504030204" pitchFamily="34" charset="0"/>
              </a:rPr>
              <a:t>Cross when the lights are flashing or the bells are ringing</a:t>
            </a:r>
          </a:p>
          <a:p>
            <a:pPr marL="601200" indent="-457200">
              <a:spcBef>
                <a:spcPts val="600"/>
              </a:spcBef>
              <a:buFontTx/>
              <a:buAutoNum type="alphaUcPeriod" startAt="2"/>
            </a:pPr>
            <a:r>
              <a:rPr lang="en-NZ" sz="2400" dirty="0">
                <a:latin typeface="Arial Rounded MT Bold" panose="020F0704030504030204" pitchFamily="34" charset="0"/>
              </a:rPr>
              <a:t>Stop, look both ways and listen to make sure there are no trains coming</a:t>
            </a:r>
            <a:endParaRPr lang="en-US" sz="2400" dirty="0">
              <a:latin typeface="Arial Rounded MT Bold" panose="020F0704030504030204" pitchFamily="34" charset="0"/>
            </a:endParaRPr>
          </a:p>
        </p:txBody>
      </p:sp>
      <p:sp>
        <p:nvSpPr>
          <p:cNvPr id="6" name="TextBox 5">
            <a:extLst>
              <a:ext uri="{FF2B5EF4-FFF2-40B4-BE49-F238E27FC236}">
                <a16:creationId xmlns:a16="http://schemas.microsoft.com/office/drawing/2014/main" id="{E6201D02-DBAB-F180-E4F5-E6D4704AD71C}"/>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
        <p:nvSpPr>
          <p:cNvPr id="7" name="TextBox 6">
            <a:extLst>
              <a:ext uri="{FF2B5EF4-FFF2-40B4-BE49-F238E27FC236}">
                <a16:creationId xmlns:a16="http://schemas.microsoft.com/office/drawing/2014/main" id="{457227D3-EFEA-C5AB-1312-624E8A5CA702}"/>
              </a:ext>
            </a:extLst>
          </p:cNvPr>
          <p:cNvSpPr txBox="1">
            <a:spLocks noGrp="1" noRot="1" noMove="1" noResize="1" noEditPoints="1" noAdjustHandles="1" noChangeArrowheads="1" noChangeShapeType="1"/>
          </p:cNvSpPr>
          <p:nvPr/>
        </p:nvSpPr>
        <p:spPr>
          <a:xfrm>
            <a:off x="8353890" y="380638"/>
            <a:ext cx="3233426" cy="1169551"/>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a:p>
            <a:r>
              <a:rPr lang="en-US" sz="1400" dirty="0">
                <a:latin typeface="Arial Rounded MT Bold" panose="020F0704030504030204" pitchFamily="34" charset="0"/>
              </a:rPr>
              <a:t>C – Put your hands on your </a:t>
            </a:r>
            <a:r>
              <a:rPr lang="en-US" sz="1400" dirty="0">
                <a:solidFill>
                  <a:srgbClr val="C00000"/>
                </a:solidFill>
                <a:latin typeface="Arial Rounded MT Bold" panose="020F0704030504030204" pitchFamily="34" charset="0"/>
              </a:rPr>
              <a:t>HEAD</a:t>
            </a:r>
            <a:endParaRPr lang="en-NZ" sz="1400" dirty="0">
              <a:solidFill>
                <a:srgbClr val="C00000"/>
              </a:solidFill>
            </a:endParaRPr>
          </a:p>
        </p:txBody>
      </p:sp>
    </p:spTree>
    <p:extLst>
      <p:ext uri="{BB962C8B-B14F-4D97-AF65-F5344CB8AC3E}">
        <p14:creationId xmlns:p14="http://schemas.microsoft.com/office/powerpoint/2010/main" val="26105883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25159618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FCCB0E-534A-42A3-494D-4A041BB336E0}"/>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5</a:t>
            </a:r>
            <a:endParaRPr lang="en-NZ" sz="3200" dirty="0">
              <a:latin typeface="Arial Rounded MT Bold" panose="020F0704030504030204" pitchFamily="34" charset="0"/>
            </a:endParaRPr>
          </a:p>
        </p:txBody>
      </p:sp>
      <p:pic>
        <p:nvPicPr>
          <p:cNvPr id="3" name="Picture 2">
            <a:extLst>
              <a:ext uri="{FF2B5EF4-FFF2-40B4-BE49-F238E27FC236}">
                <a16:creationId xmlns:a16="http://schemas.microsoft.com/office/drawing/2014/main" id="{D479C374-E2F2-B4B3-4FB9-5E1D9F9B9D55}"/>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l="-9723" t="-688" r="-14323" b="-367"/>
          <a:stretch/>
        </p:blipFill>
        <p:spPr>
          <a:xfrm>
            <a:off x="9695557" y="2995791"/>
            <a:ext cx="1295158" cy="3193188"/>
          </a:xfrm>
          <a:prstGeom prst="rect">
            <a:avLst/>
          </a:prstGeom>
          <a:effectLst>
            <a:outerShdw blurRad="76200" dist="12700" dir="2400000" sy="-23000" kx="-800400" algn="bl" rotWithShape="0">
              <a:prstClr val="black">
                <a:alpha val="20000"/>
              </a:prstClr>
            </a:outerShdw>
          </a:effectLst>
        </p:spPr>
      </p:pic>
      <p:sp>
        <p:nvSpPr>
          <p:cNvPr id="4" name="TextBox 3">
            <a:extLst>
              <a:ext uri="{FF2B5EF4-FFF2-40B4-BE49-F238E27FC236}">
                <a16:creationId xmlns:a16="http://schemas.microsoft.com/office/drawing/2014/main" id="{F8522B5F-6950-3CF1-1E69-CC9FB05F089B}"/>
              </a:ext>
            </a:extLst>
          </p:cNvPr>
          <p:cNvSpPr txBox="1">
            <a:spLocks noGrp="1" noRot="1" noMove="1" noResize="1" noEditPoints="1" noAdjustHandles="1" noChangeArrowheads="1" noChangeShapeType="1"/>
          </p:cNvSpPr>
          <p:nvPr/>
        </p:nvSpPr>
        <p:spPr>
          <a:xfrm>
            <a:off x="2078631" y="1918573"/>
            <a:ext cx="8034743" cy="1077218"/>
          </a:xfrm>
          <a:prstGeom prst="rect">
            <a:avLst/>
          </a:prstGeom>
          <a:noFill/>
        </p:spPr>
        <p:txBody>
          <a:bodyPr wrap="square">
            <a:spAutoFit/>
          </a:bodyPr>
          <a:lstStyle/>
          <a:p>
            <a:pPr algn="ctr"/>
            <a:r>
              <a:rPr lang="en-NZ" sz="3200" dirty="0">
                <a:latin typeface="Arial Rounded MT Bold" panose="020F0704030504030204" pitchFamily="34" charset="0"/>
              </a:rPr>
              <a:t>Which of these should you do when crossing a railway track?</a:t>
            </a:r>
            <a:endParaRPr lang="en-US" sz="3200" dirty="0">
              <a:latin typeface="Arial Rounded MT Bold" panose="020F0704030504030204" pitchFamily="34" charset="0"/>
            </a:endParaRPr>
          </a:p>
        </p:txBody>
      </p:sp>
      <p:sp>
        <p:nvSpPr>
          <p:cNvPr id="5" name="TextBox 4">
            <a:extLst>
              <a:ext uri="{FF2B5EF4-FFF2-40B4-BE49-F238E27FC236}">
                <a16:creationId xmlns:a16="http://schemas.microsoft.com/office/drawing/2014/main" id="{AB6E2D83-4AC4-4849-4279-6C45B355DA76}"/>
              </a:ext>
            </a:extLst>
          </p:cNvPr>
          <p:cNvSpPr txBox="1">
            <a:spLocks noGrp="1" noRot="1" noMove="1" noResize="1" noEditPoints="1" noAdjustHandles="1" noChangeArrowheads="1" noChangeShapeType="1"/>
          </p:cNvSpPr>
          <p:nvPr/>
        </p:nvSpPr>
        <p:spPr>
          <a:xfrm>
            <a:off x="1145894" y="3254555"/>
            <a:ext cx="8241174" cy="2648534"/>
          </a:xfrm>
          <a:prstGeom prst="rect">
            <a:avLst/>
          </a:prstGeom>
          <a:solidFill>
            <a:srgbClr val="FFFFFF">
              <a:alpha val="80000"/>
            </a:srgbClr>
          </a:solidFill>
        </p:spPr>
        <p:txBody>
          <a:bodyPr wrap="square" anchor="ctr" anchorCtr="0">
            <a:noAutofit/>
          </a:bodyPr>
          <a:lstStyle/>
          <a:p>
            <a:pPr marL="601200" indent="-457200">
              <a:spcBef>
                <a:spcPts val="600"/>
              </a:spcBef>
              <a:buFont typeface="+mj-lt"/>
              <a:buAutoNum type="alphaUcPeriod"/>
            </a:pPr>
            <a:r>
              <a:rPr lang="en-NZ" sz="2400" dirty="0">
                <a:solidFill>
                  <a:schemeClr val="bg2">
                    <a:lumMod val="50000"/>
                  </a:schemeClr>
                </a:solidFill>
                <a:latin typeface="Arial Rounded MT Bold" panose="020F0704030504030204" pitchFamily="34" charset="0"/>
              </a:rPr>
              <a:t>Run across as fast as you can to beat any trains coming</a:t>
            </a:r>
          </a:p>
          <a:p>
            <a:pPr marL="601200" indent="-457200">
              <a:spcBef>
                <a:spcPts val="600"/>
              </a:spcBef>
              <a:buFont typeface="+mj-lt"/>
              <a:buAutoNum type="alphaUcPeriod" startAt="2"/>
            </a:pPr>
            <a:r>
              <a:rPr lang="en-NZ" sz="2400" dirty="0">
                <a:solidFill>
                  <a:schemeClr val="bg2">
                    <a:lumMod val="50000"/>
                  </a:schemeClr>
                </a:solidFill>
                <a:latin typeface="Arial Rounded MT Bold" panose="020F0704030504030204" pitchFamily="34" charset="0"/>
              </a:rPr>
              <a:t>Cross when the lights are flashing or the bells are ringing</a:t>
            </a:r>
          </a:p>
          <a:p>
            <a:pPr marL="601200" indent="-457200">
              <a:spcBef>
                <a:spcPts val="600"/>
              </a:spcBef>
              <a:buFontTx/>
              <a:buAutoNum type="alphaUcPeriod" startAt="2"/>
            </a:pPr>
            <a:r>
              <a:rPr lang="en-NZ" sz="2400" dirty="0">
                <a:solidFill>
                  <a:srgbClr val="00B050"/>
                </a:solidFill>
                <a:latin typeface="Arial Rounded MT Bold" panose="020F0704030504030204" pitchFamily="34" charset="0"/>
              </a:rPr>
              <a:t>Stop, look both ways and listen to make sure there are no trains coming </a:t>
            </a:r>
            <a:r>
              <a:rPr lang="en-NZ" sz="2400" b="1" dirty="0">
                <a:solidFill>
                  <a:srgbClr val="00B050"/>
                </a:solidFill>
                <a:latin typeface="Arial Rounded MT Bold" panose="020F0704030504030204" pitchFamily="34" charset="0"/>
              </a:rPr>
              <a:t>✓✓✓</a:t>
            </a:r>
            <a:endParaRPr lang="en-US" sz="2400" dirty="0">
              <a:solidFill>
                <a:srgbClr val="00B050"/>
              </a:solidFill>
              <a:latin typeface="Arial Rounded MT Bold" panose="020F0704030504030204" pitchFamily="34" charset="0"/>
            </a:endParaRPr>
          </a:p>
        </p:txBody>
      </p:sp>
      <p:sp>
        <p:nvSpPr>
          <p:cNvPr id="6" name="TextBox 5">
            <a:extLst>
              <a:ext uri="{FF2B5EF4-FFF2-40B4-BE49-F238E27FC236}">
                <a16:creationId xmlns:a16="http://schemas.microsoft.com/office/drawing/2014/main" id="{96663DDC-8353-4186-7DCE-B1F08F4874A2}"/>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dirty="0">
                <a:solidFill>
                  <a:schemeClr val="accent1">
                    <a:lumMod val="40000"/>
                    <a:lumOff val="60000"/>
                  </a:schemeClr>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3253137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220FD8-57A8-7C00-BC7B-4325301CD1D5}"/>
              </a:ext>
            </a:extLst>
          </p:cNvPr>
          <p:cNvSpPr txBox="1">
            <a:spLocks noGrp="1" noRot="1" noMove="1" noResize="1" noEditPoints="1" noAdjustHandles="1" noChangeArrowheads="1" noChangeShapeType="1"/>
          </p:cNvSpPr>
          <p:nvPr/>
        </p:nvSpPr>
        <p:spPr>
          <a:xfrm>
            <a:off x="1347825" y="1918575"/>
            <a:ext cx="9496353" cy="584775"/>
          </a:xfrm>
          <a:prstGeom prst="rect">
            <a:avLst/>
          </a:prstGeom>
          <a:noFill/>
        </p:spPr>
        <p:txBody>
          <a:bodyPr wrap="square">
            <a:spAutoFit/>
          </a:bodyPr>
          <a:lstStyle/>
          <a:p>
            <a:pPr algn="ctr"/>
            <a:r>
              <a:rPr lang="en-NZ" sz="3200" dirty="0">
                <a:latin typeface="Arial Rounded MT Bold" panose="020F0704030504030204" pitchFamily="34" charset="0"/>
              </a:rPr>
              <a:t>Trains can come from any direction at any time:</a:t>
            </a:r>
            <a:endParaRPr lang="en-US"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1A72AF10-ED8F-6119-3AFE-B8B875218D83}"/>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6</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6F99167E-95FC-CB0B-CC0F-7177F7334649}"/>
              </a:ext>
            </a:extLst>
          </p:cNvPr>
          <p:cNvSpPr txBox="1">
            <a:spLocks noGrp="1" noRot="1" noMove="1" noResize="1" noEditPoints="1" noAdjustHandles="1" noChangeArrowheads="1" noChangeShapeType="1"/>
          </p:cNvSpPr>
          <p:nvPr/>
        </p:nvSpPr>
        <p:spPr>
          <a:xfrm>
            <a:off x="2311216" y="2854078"/>
            <a:ext cx="2686052"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True</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False</a:t>
            </a:r>
          </a:p>
        </p:txBody>
      </p:sp>
      <p:sp>
        <p:nvSpPr>
          <p:cNvPr id="5" name="TextBox 4">
            <a:extLst>
              <a:ext uri="{FF2B5EF4-FFF2-40B4-BE49-F238E27FC236}">
                <a16:creationId xmlns:a16="http://schemas.microsoft.com/office/drawing/2014/main" id="{0A4B7156-34BD-20A8-0492-4175B71778B8}"/>
              </a:ext>
            </a:extLst>
          </p:cNvPr>
          <p:cNvSpPr txBox="1">
            <a:spLocks noGrp="1" noRot="1" noMove="1" noResize="1" noEditPoints="1" noAdjustHandles="1" noChangeArrowheads="1" noChangeShapeType="1"/>
          </p:cNvSpPr>
          <p:nvPr/>
        </p:nvSpPr>
        <p:spPr>
          <a:xfrm>
            <a:off x="8353890" y="380638"/>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
        <p:nvSpPr>
          <p:cNvPr id="6" name="Rectangle 5">
            <a:extLst>
              <a:ext uri="{FF2B5EF4-FFF2-40B4-BE49-F238E27FC236}">
                <a16:creationId xmlns:a16="http://schemas.microsoft.com/office/drawing/2014/main" id="{6A2CCAF9-BF0B-4E68-B5BB-4F21C6DF006A}"/>
              </a:ext>
            </a:extLst>
          </p:cNvPr>
          <p:cNvSpPr>
            <a:spLocks noGrp="1" noRot="1" noMove="1" noResize="1" noEditPoints="1" noAdjustHandles="1" noChangeArrowheads="1" noChangeShapeType="1"/>
          </p:cNvSpPr>
          <p:nvPr/>
        </p:nvSpPr>
        <p:spPr>
          <a:xfrm>
            <a:off x="0" y="5667375"/>
            <a:ext cx="12192000" cy="876300"/>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7" name="Picture 6">
            <a:extLst>
              <a:ext uri="{FF2B5EF4-FFF2-40B4-BE49-F238E27FC236}">
                <a16:creationId xmlns:a16="http://schemas.microsoft.com/office/drawing/2014/main" id="{E3734E37-5C69-2E2C-3F95-E1B766E337EF}"/>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763324"/>
            <a:ext cx="12192000" cy="180109"/>
          </a:xfrm>
          <a:prstGeom prst="rect">
            <a:avLst/>
          </a:prstGeom>
        </p:spPr>
      </p:pic>
      <p:pic>
        <p:nvPicPr>
          <p:cNvPr id="8" name="Picture 7" descr="A train on the tracks&#10;&#10;Description automatically generated">
            <a:extLst>
              <a:ext uri="{FF2B5EF4-FFF2-40B4-BE49-F238E27FC236}">
                <a16:creationId xmlns:a16="http://schemas.microsoft.com/office/drawing/2014/main" id="{DD45BBE4-BCD5-8A02-3032-E90A71A28620}"/>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7749134" y="6239946"/>
            <a:ext cx="2524126" cy="180975"/>
          </a:xfrm>
          <a:prstGeom prst="rect">
            <a:avLst/>
          </a:prstGeom>
        </p:spPr>
      </p:pic>
      <p:pic>
        <p:nvPicPr>
          <p:cNvPr id="9" name="Picture 8" descr="A train on the tracks&#10;&#10;Description automatically generated">
            <a:extLst>
              <a:ext uri="{FF2B5EF4-FFF2-40B4-BE49-F238E27FC236}">
                <a16:creationId xmlns:a16="http://schemas.microsoft.com/office/drawing/2014/main" id="{27426402-BD65-C84E-FB1B-4C25D7316B6E}"/>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5370688" y="6239946"/>
            <a:ext cx="2524126" cy="180975"/>
          </a:xfrm>
          <a:prstGeom prst="rect">
            <a:avLst/>
          </a:prstGeom>
        </p:spPr>
      </p:pic>
      <p:pic>
        <p:nvPicPr>
          <p:cNvPr id="10" name="Picture 9" descr="A train on the tracks&#10;&#10;Description automatically generated">
            <a:extLst>
              <a:ext uri="{FF2B5EF4-FFF2-40B4-BE49-F238E27FC236}">
                <a16:creationId xmlns:a16="http://schemas.microsoft.com/office/drawing/2014/main" id="{6E570B25-2C60-254B-8245-80403F18406D}"/>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2041735" y="6239946"/>
            <a:ext cx="2524126" cy="180975"/>
          </a:xfrm>
          <a:prstGeom prst="rect">
            <a:avLst/>
          </a:prstGeom>
        </p:spPr>
      </p:pic>
      <p:pic>
        <p:nvPicPr>
          <p:cNvPr id="11" name="Picture 10" descr="A train on the tracks&#10;&#10;Description automatically generated">
            <a:extLst>
              <a:ext uri="{FF2B5EF4-FFF2-40B4-BE49-F238E27FC236}">
                <a16:creationId xmlns:a16="http://schemas.microsoft.com/office/drawing/2014/main" id="{60F7B4E7-C645-DB0D-B9E1-DAC7E45A3690}"/>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3141837" y="6239946"/>
            <a:ext cx="2524126" cy="180975"/>
          </a:xfrm>
          <a:prstGeom prst="rect">
            <a:avLst/>
          </a:prstGeom>
        </p:spPr>
      </p:pic>
      <p:pic>
        <p:nvPicPr>
          <p:cNvPr id="12" name="Picture 11">
            <a:extLst>
              <a:ext uri="{FF2B5EF4-FFF2-40B4-BE49-F238E27FC236}">
                <a16:creationId xmlns:a16="http://schemas.microsoft.com/office/drawing/2014/main" id="{96FC941D-2024-89AA-9349-2B3E2BC23B8C}"/>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6259862"/>
            <a:ext cx="12192000" cy="180109"/>
          </a:xfrm>
          <a:prstGeom prst="rect">
            <a:avLst/>
          </a:prstGeom>
        </p:spPr>
      </p:pic>
      <p:pic>
        <p:nvPicPr>
          <p:cNvPr id="13" name="Picture 12" descr="A yellow train with a person in the driver's seat&#10;&#10;Description automatically generated">
            <a:extLst>
              <a:ext uri="{FF2B5EF4-FFF2-40B4-BE49-F238E27FC236}">
                <a16:creationId xmlns:a16="http://schemas.microsoft.com/office/drawing/2014/main" id="{D8690574-5E70-E629-963A-6C9910CC91EC}"/>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6779665" y="5376326"/>
            <a:ext cx="3251941" cy="954107"/>
          </a:xfrm>
          <a:prstGeom prst="rect">
            <a:avLst/>
          </a:prstGeom>
        </p:spPr>
      </p:pic>
      <p:pic>
        <p:nvPicPr>
          <p:cNvPr id="14" name="Picture 13" descr="A yellow train with a container on it&#10;&#10;Description automatically generated">
            <a:extLst>
              <a:ext uri="{FF2B5EF4-FFF2-40B4-BE49-F238E27FC236}">
                <a16:creationId xmlns:a16="http://schemas.microsoft.com/office/drawing/2014/main" id="{22FAFDC2-3772-0847-8B8D-B48BE42875D6}"/>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5339646" y="5376324"/>
            <a:ext cx="1512711" cy="993242"/>
          </a:xfrm>
          <a:prstGeom prst="rect">
            <a:avLst/>
          </a:prstGeom>
        </p:spPr>
      </p:pic>
      <p:pic>
        <p:nvPicPr>
          <p:cNvPr id="15" name="Picture 14" descr="A yellow train with a container on it&#10;&#10;Description automatically generated">
            <a:extLst>
              <a:ext uri="{FF2B5EF4-FFF2-40B4-BE49-F238E27FC236}">
                <a16:creationId xmlns:a16="http://schemas.microsoft.com/office/drawing/2014/main" id="{0109140C-8622-B66C-C561-7C92855A89F3}"/>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3838248" y="5376324"/>
            <a:ext cx="1512711" cy="993242"/>
          </a:xfrm>
          <a:prstGeom prst="rect">
            <a:avLst/>
          </a:prstGeom>
        </p:spPr>
      </p:pic>
      <p:pic>
        <p:nvPicPr>
          <p:cNvPr id="16" name="Picture 15" descr="A yellow train with a container on it&#10;&#10;Description automatically generated">
            <a:extLst>
              <a:ext uri="{FF2B5EF4-FFF2-40B4-BE49-F238E27FC236}">
                <a16:creationId xmlns:a16="http://schemas.microsoft.com/office/drawing/2014/main" id="{37785FEE-C620-C4B2-89B9-DA542F677E7E}"/>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2332660" y="5376324"/>
            <a:ext cx="1512711" cy="993242"/>
          </a:xfrm>
          <a:prstGeom prst="rect">
            <a:avLst/>
          </a:prstGeom>
        </p:spPr>
      </p:pic>
      <p:pic>
        <p:nvPicPr>
          <p:cNvPr id="17" name="Picture 16" descr="A yellow train with a container on it&#10;&#10;Description automatically generated">
            <a:extLst>
              <a:ext uri="{FF2B5EF4-FFF2-40B4-BE49-F238E27FC236}">
                <a16:creationId xmlns:a16="http://schemas.microsoft.com/office/drawing/2014/main" id="{472CB11A-3C43-DE57-9249-EB63384BE7AA}"/>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352"/>
          <a:stretch/>
        </p:blipFill>
        <p:spPr>
          <a:xfrm>
            <a:off x="833825" y="5376324"/>
            <a:ext cx="1512711" cy="993242"/>
          </a:xfrm>
          <a:prstGeom prst="rect">
            <a:avLst/>
          </a:prstGeom>
        </p:spPr>
      </p:pic>
      <p:pic>
        <p:nvPicPr>
          <p:cNvPr id="18" name="Picture 17" descr="A yellow train with a container on it&#10;&#10;Description automatically generated">
            <a:extLst>
              <a:ext uri="{FF2B5EF4-FFF2-40B4-BE49-F238E27FC236}">
                <a16:creationId xmlns:a16="http://schemas.microsoft.com/office/drawing/2014/main" id="{96D0B44F-8E12-E038-9E6C-0CCC578BE6ED}"/>
              </a:ext>
            </a:extLst>
          </p:cNvPr>
          <p:cNvPicPr>
            <a:picLocks noGrp="1" noRot="1" noChangeAspect="1" noMove="1" noResize="1" noEditPoints="1" noAdjustHandles="1" noChangeArrowheads="1" noChangeShapeType="1" noCrop="1"/>
          </p:cNvPicPr>
          <p:nvPr/>
        </p:nvPicPr>
        <p:blipFill rotWithShape="1">
          <a:blip r:embed="rId9" cstate="screen">
            <a:extLst>
              <a:ext uri="{28A0092B-C50C-407E-A947-70E740481C1C}">
                <a14:useLocalDpi xmlns:a14="http://schemas.microsoft.com/office/drawing/2010/main"/>
              </a:ext>
            </a:extLst>
          </a:blip>
          <a:srcRect/>
          <a:stretch/>
        </p:blipFill>
        <p:spPr>
          <a:xfrm>
            <a:off x="-13709" y="5387103"/>
            <a:ext cx="844971" cy="993242"/>
          </a:xfrm>
          <a:prstGeom prst="rect">
            <a:avLst/>
          </a:prstGeom>
        </p:spPr>
      </p:pic>
    </p:spTree>
    <p:extLst>
      <p:ext uri="{BB962C8B-B14F-4D97-AF65-F5344CB8AC3E}">
        <p14:creationId xmlns:p14="http://schemas.microsoft.com/office/powerpoint/2010/main" val="36438237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36865590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917DB6-76A0-0034-DB6E-D32DE5281B83}"/>
              </a:ext>
            </a:extLst>
          </p:cNvPr>
          <p:cNvSpPr txBox="1">
            <a:spLocks noGrp="1" noRot="1" noMove="1" noResize="1" noEditPoints="1" noAdjustHandles="1" noChangeArrowheads="1" noChangeShapeType="1"/>
          </p:cNvSpPr>
          <p:nvPr/>
        </p:nvSpPr>
        <p:spPr>
          <a:xfrm>
            <a:off x="1347825" y="1918575"/>
            <a:ext cx="9496353" cy="584775"/>
          </a:xfrm>
          <a:prstGeom prst="rect">
            <a:avLst/>
          </a:prstGeom>
          <a:noFill/>
        </p:spPr>
        <p:txBody>
          <a:bodyPr wrap="square">
            <a:spAutoFit/>
          </a:bodyPr>
          <a:lstStyle/>
          <a:p>
            <a:pPr algn="ctr"/>
            <a:r>
              <a:rPr lang="en-NZ" sz="3200" dirty="0">
                <a:latin typeface="Arial Rounded MT Bold" panose="020F0704030504030204" pitchFamily="34" charset="0"/>
              </a:rPr>
              <a:t>Trains can come from any direction at any time:</a:t>
            </a:r>
            <a:endParaRPr lang="en-US" sz="3200" dirty="0">
              <a:latin typeface="Arial Rounded MT Bold" panose="020F0704030504030204" pitchFamily="34" charset="0"/>
            </a:endParaRPr>
          </a:p>
        </p:txBody>
      </p:sp>
      <p:sp>
        <p:nvSpPr>
          <p:cNvPr id="9" name="TextBox 8">
            <a:extLst>
              <a:ext uri="{FF2B5EF4-FFF2-40B4-BE49-F238E27FC236}">
                <a16:creationId xmlns:a16="http://schemas.microsoft.com/office/drawing/2014/main" id="{70EAFF3B-62CF-265A-B487-86F22340AE77}"/>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6</a:t>
            </a:r>
            <a:endParaRPr lang="en-NZ" sz="3200" dirty="0">
              <a:latin typeface="Arial Rounded MT Bold" panose="020F0704030504030204" pitchFamily="34" charset="0"/>
            </a:endParaRPr>
          </a:p>
        </p:txBody>
      </p:sp>
      <p:sp>
        <p:nvSpPr>
          <p:cNvPr id="10" name="TextBox 9">
            <a:extLst>
              <a:ext uri="{FF2B5EF4-FFF2-40B4-BE49-F238E27FC236}">
                <a16:creationId xmlns:a16="http://schemas.microsoft.com/office/drawing/2014/main" id="{CA6D0DCE-157C-1581-39D6-CD689CB62A21}"/>
              </a:ext>
            </a:extLst>
          </p:cNvPr>
          <p:cNvSpPr txBox="1">
            <a:spLocks noGrp="1" noRot="1" noMove="1" noResize="1" noEditPoints="1" noAdjustHandles="1" noChangeArrowheads="1" noChangeShapeType="1"/>
          </p:cNvSpPr>
          <p:nvPr/>
        </p:nvSpPr>
        <p:spPr>
          <a:xfrm>
            <a:off x="2311216" y="2854078"/>
            <a:ext cx="2686052"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rgbClr val="00B050"/>
                </a:solidFill>
                <a:latin typeface="Arial Rounded MT Bold" panose="020F0704030504030204" pitchFamily="34" charset="0"/>
              </a:rPr>
              <a:t>A.  True </a:t>
            </a:r>
            <a:r>
              <a:rPr lang="en-NZ" sz="2400" b="1" dirty="0">
                <a:solidFill>
                  <a:srgbClr val="00B050"/>
                </a:solidFill>
                <a:latin typeface="Arial Rounded MT Bold" panose="020F0704030504030204" pitchFamily="34" charset="0"/>
              </a:rPr>
              <a:t>✓✓✓</a:t>
            </a:r>
            <a:endParaRPr lang="en-US" sz="2400" dirty="0">
              <a:solidFill>
                <a:srgbClr val="00B050"/>
              </a:solidFill>
              <a:latin typeface="Arial Rounded MT Bold" panose="020F0704030504030204" pitchFamily="34" charset="0"/>
            </a:endParaRPr>
          </a:p>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B.  False</a:t>
            </a:r>
          </a:p>
        </p:txBody>
      </p:sp>
      <p:sp>
        <p:nvSpPr>
          <p:cNvPr id="11" name="Rectangle 10">
            <a:extLst>
              <a:ext uri="{FF2B5EF4-FFF2-40B4-BE49-F238E27FC236}">
                <a16:creationId xmlns:a16="http://schemas.microsoft.com/office/drawing/2014/main" id="{86396203-597B-22A8-7224-CD719832FE0A}"/>
              </a:ext>
            </a:extLst>
          </p:cNvPr>
          <p:cNvSpPr>
            <a:spLocks noGrp="1" noRot="1" noMove="1" noResize="1" noEditPoints="1" noAdjustHandles="1" noChangeArrowheads="1" noChangeShapeType="1"/>
          </p:cNvSpPr>
          <p:nvPr/>
        </p:nvSpPr>
        <p:spPr>
          <a:xfrm>
            <a:off x="0" y="5667375"/>
            <a:ext cx="12192000" cy="876300"/>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2" name="Picture 11">
            <a:extLst>
              <a:ext uri="{FF2B5EF4-FFF2-40B4-BE49-F238E27FC236}">
                <a16:creationId xmlns:a16="http://schemas.microsoft.com/office/drawing/2014/main" id="{B5BB80E1-0835-1D99-5E2B-198FB8B5C2FE}"/>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763324"/>
            <a:ext cx="12192000" cy="180109"/>
          </a:xfrm>
          <a:prstGeom prst="rect">
            <a:avLst/>
          </a:prstGeom>
        </p:spPr>
      </p:pic>
      <p:pic>
        <p:nvPicPr>
          <p:cNvPr id="13" name="Picture 12" descr="A train on the tracks&#10;&#10;Description automatically generated">
            <a:extLst>
              <a:ext uri="{FF2B5EF4-FFF2-40B4-BE49-F238E27FC236}">
                <a16:creationId xmlns:a16="http://schemas.microsoft.com/office/drawing/2014/main" id="{22362288-2F03-6D11-C588-33E56D06C7F5}"/>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7749134" y="6239946"/>
            <a:ext cx="2524126" cy="180975"/>
          </a:xfrm>
          <a:prstGeom prst="rect">
            <a:avLst/>
          </a:prstGeom>
        </p:spPr>
      </p:pic>
      <p:pic>
        <p:nvPicPr>
          <p:cNvPr id="14" name="Picture 13" descr="A train on the tracks&#10;&#10;Description automatically generated">
            <a:extLst>
              <a:ext uri="{FF2B5EF4-FFF2-40B4-BE49-F238E27FC236}">
                <a16:creationId xmlns:a16="http://schemas.microsoft.com/office/drawing/2014/main" id="{BA5EFD13-96A5-565B-2380-6A6E8A759C0F}"/>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5370688" y="6239946"/>
            <a:ext cx="2524126" cy="180975"/>
          </a:xfrm>
          <a:prstGeom prst="rect">
            <a:avLst/>
          </a:prstGeom>
        </p:spPr>
      </p:pic>
      <p:pic>
        <p:nvPicPr>
          <p:cNvPr id="15" name="Picture 14" descr="A train on the tracks&#10;&#10;Description automatically generated">
            <a:extLst>
              <a:ext uri="{FF2B5EF4-FFF2-40B4-BE49-F238E27FC236}">
                <a16:creationId xmlns:a16="http://schemas.microsoft.com/office/drawing/2014/main" id="{D428CC54-B52F-D5B6-B408-68377060288F}"/>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2041735" y="6239946"/>
            <a:ext cx="2524126" cy="180975"/>
          </a:xfrm>
          <a:prstGeom prst="rect">
            <a:avLst/>
          </a:prstGeom>
        </p:spPr>
      </p:pic>
      <p:pic>
        <p:nvPicPr>
          <p:cNvPr id="16" name="Picture 15" descr="A train on the tracks&#10;&#10;Description automatically generated">
            <a:extLst>
              <a:ext uri="{FF2B5EF4-FFF2-40B4-BE49-F238E27FC236}">
                <a16:creationId xmlns:a16="http://schemas.microsoft.com/office/drawing/2014/main" id="{A271ACC5-D49D-2800-EBCA-BBB8223FEE31}"/>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3141837" y="6239946"/>
            <a:ext cx="2524126" cy="180975"/>
          </a:xfrm>
          <a:prstGeom prst="rect">
            <a:avLst/>
          </a:prstGeom>
        </p:spPr>
      </p:pic>
      <p:pic>
        <p:nvPicPr>
          <p:cNvPr id="17" name="Picture 16">
            <a:extLst>
              <a:ext uri="{FF2B5EF4-FFF2-40B4-BE49-F238E27FC236}">
                <a16:creationId xmlns:a16="http://schemas.microsoft.com/office/drawing/2014/main" id="{F90FE7B2-437C-ECC7-554B-720761EF83BA}"/>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6259862"/>
            <a:ext cx="12192000" cy="180109"/>
          </a:xfrm>
          <a:prstGeom prst="rect">
            <a:avLst/>
          </a:prstGeom>
        </p:spPr>
      </p:pic>
      <p:pic>
        <p:nvPicPr>
          <p:cNvPr id="18" name="Picture 17">
            <a:extLst>
              <a:ext uri="{FF2B5EF4-FFF2-40B4-BE49-F238E27FC236}">
                <a16:creationId xmlns:a16="http://schemas.microsoft.com/office/drawing/2014/main" id="{64748ABB-D7A6-E76C-F841-AE851E7FA2F7}"/>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rcRect/>
          <a:stretch/>
        </p:blipFill>
        <p:spPr>
          <a:xfrm>
            <a:off x="76198" y="4910653"/>
            <a:ext cx="11988800" cy="976623"/>
          </a:xfrm>
          <a:prstGeom prst="rect">
            <a:avLst/>
          </a:prstGeom>
        </p:spPr>
      </p:pic>
      <p:pic>
        <p:nvPicPr>
          <p:cNvPr id="19" name="Picture 18">
            <a:extLst>
              <a:ext uri="{FF2B5EF4-FFF2-40B4-BE49-F238E27FC236}">
                <a16:creationId xmlns:a16="http://schemas.microsoft.com/office/drawing/2014/main" id="{07DD79F1-A4E6-9C0E-7E93-F573868B363D}"/>
              </a:ext>
            </a:extLst>
          </p:cNvPr>
          <p:cNvPicPr>
            <a:picLocks noGrp="1" noRot="1" noChangeAspect="1" noMove="1" noResize="1" noEditPoints="1" noAdjustHandles="1" noChangeArrowheads="1" noChangeShapeType="1" noCrop="1"/>
          </p:cNvPicPr>
          <p:nvPr/>
        </p:nvPicPr>
        <p:blipFill>
          <a:blip r:embed="rId8" cstate="screen">
            <a:extLst>
              <a:ext uri="{28A0092B-C50C-407E-A947-70E740481C1C}">
                <a14:useLocalDpi xmlns:a14="http://schemas.microsoft.com/office/drawing/2010/main"/>
              </a:ext>
            </a:extLst>
          </a:blip>
          <a:srcRect/>
          <a:stretch/>
        </p:blipFill>
        <p:spPr>
          <a:xfrm>
            <a:off x="12447981" y="5276852"/>
            <a:ext cx="13681743" cy="1154291"/>
          </a:xfrm>
          <a:prstGeom prst="rect">
            <a:avLst/>
          </a:prstGeom>
        </p:spPr>
      </p:pic>
    </p:spTree>
    <p:extLst>
      <p:ext uri="{BB962C8B-B14F-4D97-AF65-F5344CB8AC3E}">
        <p14:creationId xmlns:p14="http://schemas.microsoft.com/office/powerpoint/2010/main" val="2780310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9558 0.0044 L 1.14648 0.00463 " pathEditMode="relative" rAng="0" ptsTypes="AA">
                                      <p:cBhvr>
                                        <p:cTn id="6" dur="10000" fill="hold"/>
                                        <p:tgtEl>
                                          <p:spTgt spid="18"/>
                                        </p:tgtEl>
                                        <p:attrNameLst>
                                          <p:attrName>ppt_x</p:attrName>
                                          <p:attrName>ppt_y</p:attrName>
                                        </p:attrNameLst>
                                      </p:cBhvr>
                                      <p:rCtr x="107096" y="0"/>
                                    </p:animMotion>
                                  </p:childTnLst>
                                </p:cTn>
                              </p:par>
                              <p:par>
                                <p:cTn id="7" presetID="35" presetClass="path" presetSubtype="0" accel="50000" decel="50000" fill="hold" nodeType="withEffect">
                                  <p:stCondLst>
                                    <p:cond delay="2250"/>
                                  </p:stCondLst>
                                  <p:childTnLst>
                                    <p:animMotion origin="layout" path="M -1.25E-6 -2.22222E-6 L -2.32096 0.00857 " pathEditMode="relative" rAng="0" ptsTypes="AA">
                                      <p:cBhvr>
                                        <p:cTn id="8" dur="6000" fill="hold"/>
                                        <p:tgtEl>
                                          <p:spTgt spid="19"/>
                                        </p:tgtEl>
                                        <p:attrNameLst>
                                          <p:attrName>ppt_x</p:attrName>
                                          <p:attrName>ppt_y</p:attrName>
                                        </p:attrNameLst>
                                      </p:cBhvr>
                                      <p:rCtr x="-116055"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9A9B13-DE6C-5602-567C-89F7C1AB365C}"/>
              </a:ext>
            </a:extLst>
          </p:cNvPr>
          <p:cNvSpPr txBox="1">
            <a:spLocks noGrp="1" noRot="1" noMove="1" noResize="1" noEditPoints="1" noAdjustHandles="1" noChangeArrowheads="1" noChangeShapeType="1"/>
          </p:cNvSpPr>
          <p:nvPr/>
        </p:nvSpPr>
        <p:spPr>
          <a:xfrm>
            <a:off x="1952266" y="1918575"/>
            <a:ext cx="8287473" cy="584775"/>
          </a:xfrm>
          <a:prstGeom prst="rect">
            <a:avLst/>
          </a:prstGeom>
          <a:noFill/>
        </p:spPr>
        <p:txBody>
          <a:bodyPr wrap="square">
            <a:spAutoFit/>
          </a:bodyPr>
          <a:lstStyle/>
          <a:p>
            <a:pPr algn="ctr"/>
            <a:r>
              <a:rPr lang="en-NZ" sz="3200" dirty="0">
                <a:latin typeface="Arial Rounded MT Bold" panose="020F0704030504030204" pitchFamily="34" charset="0"/>
              </a:rPr>
              <a:t>In an emergency, trains can stop quickly:</a:t>
            </a:r>
            <a:endParaRPr lang="en-US"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EF23B72C-EB53-CA94-C9DF-6B096F66D301}"/>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7</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2E760DC1-6956-9272-417C-305F44963C72}"/>
              </a:ext>
            </a:extLst>
          </p:cNvPr>
          <p:cNvSpPr txBox="1">
            <a:spLocks noGrp="1" noRot="1" noMove="1" noResize="1" noEditPoints="1" noAdjustHandles="1" noChangeArrowheads="1" noChangeShapeType="1"/>
          </p:cNvSpPr>
          <p:nvPr/>
        </p:nvSpPr>
        <p:spPr>
          <a:xfrm>
            <a:off x="2258959" y="2887130"/>
            <a:ext cx="2595265"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latin typeface="Arial Rounded MT Bold" panose="020F0704030504030204" pitchFamily="34" charset="0"/>
              </a:rPr>
              <a:t>A.  True</a:t>
            </a:r>
            <a:endParaRPr lang="en-US" sz="2400" dirty="0">
              <a:latin typeface="Arial Rounded MT Bold" panose="020F0704030504030204" pitchFamily="34" charset="0"/>
            </a:endParaRPr>
          </a:p>
          <a:p>
            <a:pPr marL="144000">
              <a:lnSpc>
                <a:spcPct val="150000"/>
              </a:lnSpc>
              <a:spcAft>
                <a:spcPts val="600"/>
              </a:spcAft>
            </a:pPr>
            <a:r>
              <a:rPr lang="en-NZ" sz="2400" dirty="0">
                <a:latin typeface="Arial Rounded MT Bold" panose="020F0704030504030204" pitchFamily="34" charset="0"/>
              </a:rPr>
              <a:t>B.  False</a:t>
            </a:r>
          </a:p>
        </p:txBody>
      </p:sp>
      <p:sp>
        <p:nvSpPr>
          <p:cNvPr id="5" name="TextBox 4">
            <a:extLst>
              <a:ext uri="{FF2B5EF4-FFF2-40B4-BE49-F238E27FC236}">
                <a16:creationId xmlns:a16="http://schemas.microsoft.com/office/drawing/2014/main" id="{06C3AD2A-7D68-FF5B-ACDF-663A73B0DE5C}"/>
              </a:ext>
            </a:extLst>
          </p:cNvPr>
          <p:cNvSpPr txBox="1">
            <a:spLocks noGrp="1" noRot="1" noMove="1" noResize="1" noEditPoints="1" noAdjustHandles="1" noChangeArrowheads="1" noChangeShapeType="1"/>
          </p:cNvSpPr>
          <p:nvPr/>
        </p:nvSpPr>
        <p:spPr>
          <a:xfrm>
            <a:off x="8353890" y="380638"/>
            <a:ext cx="3233426" cy="954107"/>
          </a:xfrm>
          <a:prstGeom prst="rect">
            <a:avLst/>
          </a:prstGeom>
          <a:solidFill>
            <a:schemeClr val="bg1"/>
          </a:solidFill>
          <a:ln>
            <a:noFill/>
          </a:ln>
        </p:spPr>
        <p:txBody>
          <a:bodyPr wrap="square" rtlCol="0">
            <a:spAutoFit/>
          </a:bodyPr>
          <a:lstStyle/>
          <a:p>
            <a:r>
              <a:rPr lang="en-US" sz="1400" dirty="0">
                <a:latin typeface="Arial Rounded MT Bold" panose="020F0704030504030204" pitchFamily="34" charset="0"/>
              </a:rPr>
              <a:t>If you think the answer is… </a:t>
            </a:r>
          </a:p>
          <a:p>
            <a:endParaRPr lang="en-US" sz="1400" dirty="0">
              <a:latin typeface="Arial Rounded MT Bold" panose="020F0704030504030204" pitchFamily="34" charset="0"/>
            </a:endParaRPr>
          </a:p>
          <a:p>
            <a:r>
              <a:rPr lang="en-US" sz="1400" dirty="0">
                <a:latin typeface="Arial Rounded MT Bold" panose="020F0704030504030204" pitchFamily="34" charset="0"/>
              </a:rPr>
              <a:t>A – Put your hands on your </a:t>
            </a:r>
            <a:r>
              <a:rPr lang="en-US" sz="1400" dirty="0">
                <a:solidFill>
                  <a:srgbClr val="00B050"/>
                </a:solidFill>
                <a:latin typeface="Arial Rounded MT Bold" panose="020F0704030504030204" pitchFamily="34" charset="0"/>
              </a:rPr>
              <a:t>HIPS</a:t>
            </a:r>
            <a:endParaRPr lang="en-US" sz="1400" dirty="0">
              <a:latin typeface="Arial Rounded MT Bold" panose="020F0704030504030204" pitchFamily="34" charset="0"/>
            </a:endParaRPr>
          </a:p>
          <a:p>
            <a:r>
              <a:rPr lang="en-US" sz="1400" dirty="0">
                <a:latin typeface="Arial Rounded MT Bold" panose="020F0704030504030204" pitchFamily="34" charset="0"/>
              </a:rPr>
              <a:t>B – Put your hands in the </a:t>
            </a:r>
            <a:r>
              <a:rPr lang="en-US" sz="1400" dirty="0">
                <a:solidFill>
                  <a:schemeClr val="accent5"/>
                </a:solidFill>
                <a:latin typeface="Arial Rounded MT Bold" panose="020F0704030504030204" pitchFamily="34" charset="0"/>
              </a:rPr>
              <a:t>AIR</a:t>
            </a:r>
          </a:p>
        </p:txBody>
      </p:sp>
      <p:sp>
        <p:nvSpPr>
          <p:cNvPr id="6" name="Rectangle 5">
            <a:extLst>
              <a:ext uri="{FF2B5EF4-FFF2-40B4-BE49-F238E27FC236}">
                <a16:creationId xmlns:a16="http://schemas.microsoft.com/office/drawing/2014/main" id="{F236BAD0-55CE-EDF4-7972-7A2F73AAF1DB}"/>
              </a:ext>
            </a:extLst>
          </p:cNvPr>
          <p:cNvSpPr>
            <a:spLocks noGrp="1" noRot="1" noMove="1" noResize="1" noEditPoints="1" noAdjustHandles="1" noChangeArrowheads="1" noChangeShapeType="1"/>
          </p:cNvSpPr>
          <p:nvPr/>
        </p:nvSpPr>
        <p:spPr>
          <a:xfrm>
            <a:off x="0" y="5630346"/>
            <a:ext cx="12192000" cy="481213"/>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7" name="Picture 6">
            <a:extLst>
              <a:ext uri="{FF2B5EF4-FFF2-40B4-BE49-F238E27FC236}">
                <a16:creationId xmlns:a16="http://schemas.microsoft.com/office/drawing/2014/main" id="{BAB9F1C3-2F47-41A6-7469-3F2C3DC9A23B}"/>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736308"/>
            <a:ext cx="12192000" cy="180109"/>
          </a:xfrm>
          <a:prstGeom prst="rect">
            <a:avLst/>
          </a:prstGeom>
        </p:spPr>
      </p:pic>
      <p:pic>
        <p:nvPicPr>
          <p:cNvPr id="8" name="Picture 7" descr="A yellow train with a person in the driver's seat&#10;&#10;Description automatically generated">
            <a:extLst>
              <a:ext uri="{FF2B5EF4-FFF2-40B4-BE49-F238E27FC236}">
                <a16:creationId xmlns:a16="http://schemas.microsoft.com/office/drawing/2014/main" id="{CD07B8AE-A32D-FACE-156A-6899A964F55D}"/>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6779665" y="4852772"/>
            <a:ext cx="3251941" cy="954107"/>
          </a:xfrm>
          <a:prstGeom prst="rect">
            <a:avLst/>
          </a:prstGeom>
        </p:spPr>
      </p:pic>
      <p:pic>
        <p:nvPicPr>
          <p:cNvPr id="9" name="Picture 8" descr="A yellow train with a container on it&#10;&#10;Description automatically generated">
            <a:extLst>
              <a:ext uri="{FF2B5EF4-FFF2-40B4-BE49-F238E27FC236}">
                <a16:creationId xmlns:a16="http://schemas.microsoft.com/office/drawing/2014/main" id="{A2F9B7EE-5B82-E047-1683-E62BC5BCE976}"/>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5339646" y="4852770"/>
            <a:ext cx="1512711" cy="993242"/>
          </a:xfrm>
          <a:prstGeom prst="rect">
            <a:avLst/>
          </a:prstGeom>
        </p:spPr>
      </p:pic>
      <p:pic>
        <p:nvPicPr>
          <p:cNvPr id="10" name="Picture 9" descr="A yellow train with a container on it&#10;&#10;Description automatically generated">
            <a:extLst>
              <a:ext uri="{FF2B5EF4-FFF2-40B4-BE49-F238E27FC236}">
                <a16:creationId xmlns:a16="http://schemas.microsoft.com/office/drawing/2014/main" id="{83FF2232-8974-B2AA-D5D5-C7B469ECC27D}"/>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3838248" y="4852770"/>
            <a:ext cx="1512711" cy="993242"/>
          </a:xfrm>
          <a:prstGeom prst="rect">
            <a:avLst/>
          </a:prstGeom>
        </p:spPr>
      </p:pic>
      <p:pic>
        <p:nvPicPr>
          <p:cNvPr id="11" name="Picture 10" descr="A yellow train with a container on it&#10;&#10;Description automatically generated">
            <a:extLst>
              <a:ext uri="{FF2B5EF4-FFF2-40B4-BE49-F238E27FC236}">
                <a16:creationId xmlns:a16="http://schemas.microsoft.com/office/drawing/2014/main" id="{8E0AA7B7-3846-8968-A273-AD1583D3D211}"/>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2332660" y="4852770"/>
            <a:ext cx="1512711" cy="993242"/>
          </a:xfrm>
          <a:prstGeom prst="rect">
            <a:avLst/>
          </a:prstGeom>
        </p:spPr>
      </p:pic>
      <p:pic>
        <p:nvPicPr>
          <p:cNvPr id="12" name="Picture 11" descr="A yellow train with a container on it&#10;&#10;Description automatically generated">
            <a:extLst>
              <a:ext uri="{FF2B5EF4-FFF2-40B4-BE49-F238E27FC236}">
                <a16:creationId xmlns:a16="http://schemas.microsoft.com/office/drawing/2014/main" id="{40BBF4A9-E27F-C0F2-BB93-E59CD6F8D471}"/>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l="-352"/>
          <a:stretch/>
        </p:blipFill>
        <p:spPr>
          <a:xfrm>
            <a:off x="833825" y="4852770"/>
            <a:ext cx="1512711" cy="993242"/>
          </a:xfrm>
          <a:prstGeom prst="rect">
            <a:avLst/>
          </a:prstGeom>
        </p:spPr>
      </p:pic>
      <p:pic>
        <p:nvPicPr>
          <p:cNvPr id="13" name="Picture 12" descr="A yellow train with a container on it&#10;&#10;Description automatically generated">
            <a:extLst>
              <a:ext uri="{FF2B5EF4-FFF2-40B4-BE49-F238E27FC236}">
                <a16:creationId xmlns:a16="http://schemas.microsoft.com/office/drawing/2014/main" id="{759341DC-A6B5-0474-A9D3-AC003A2E2EAC}"/>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a:stretch/>
        </p:blipFill>
        <p:spPr>
          <a:xfrm>
            <a:off x="-1009" y="4852770"/>
            <a:ext cx="844971" cy="993242"/>
          </a:xfrm>
          <a:prstGeom prst="rect">
            <a:avLst/>
          </a:prstGeom>
        </p:spPr>
      </p:pic>
    </p:spTree>
    <p:extLst>
      <p:ext uri="{BB962C8B-B14F-4D97-AF65-F5344CB8AC3E}">
        <p14:creationId xmlns:p14="http://schemas.microsoft.com/office/powerpoint/2010/main" val="21976189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58777B-926F-EDF6-5911-C8A1FA81F899}"/>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dirty="0">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133641837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22910A-7F70-A08C-55C9-CBD18503E9C2}"/>
              </a:ext>
            </a:extLst>
          </p:cNvPr>
          <p:cNvSpPr txBox="1">
            <a:spLocks noGrp="1" noRot="1" noMove="1" noResize="1" noEditPoints="1" noAdjustHandles="1" noChangeArrowheads="1" noChangeShapeType="1"/>
          </p:cNvSpPr>
          <p:nvPr/>
        </p:nvSpPr>
        <p:spPr>
          <a:xfrm>
            <a:off x="1952266" y="1918575"/>
            <a:ext cx="8287473" cy="584775"/>
          </a:xfrm>
          <a:prstGeom prst="rect">
            <a:avLst/>
          </a:prstGeom>
          <a:noFill/>
        </p:spPr>
        <p:txBody>
          <a:bodyPr wrap="square">
            <a:spAutoFit/>
          </a:bodyPr>
          <a:lstStyle/>
          <a:p>
            <a:pPr algn="ctr"/>
            <a:r>
              <a:rPr lang="en-NZ" sz="3200" dirty="0">
                <a:latin typeface="Arial Rounded MT Bold" panose="020F0704030504030204" pitchFamily="34" charset="0"/>
              </a:rPr>
              <a:t>In an emergency, trains can stop quickly:</a:t>
            </a:r>
            <a:endParaRPr lang="en-US" sz="3200" dirty="0">
              <a:latin typeface="Arial Rounded MT Bold" panose="020F0704030504030204" pitchFamily="34" charset="0"/>
            </a:endParaRPr>
          </a:p>
        </p:txBody>
      </p:sp>
      <p:sp>
        <p:nvSpPr>
          <p:cNvPr id="3" name="TextBox 2">
            <a:extLst>
              <a:ext uri="{FF2B5EF4-FFF2-40B4-BE49-F238E27FC236}">
                <a16:creationId xmlns:a16="http://schemas.microsoft.com/office/drawing/2014/main" id="{66AE96FD-5047-16C0-8419-8B52BD239B17}"/>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dirty="0">
                <a:latin typeface="Arial Rounded MT Bold" panose="020F0704030504030204" pitchFamily="34" charset="0"/>
              </a:rPr>
              <a:t>Question 7</a:t>
            </a:r>
            <a:endParaRPr lang="en-NZ" sz="3200" dirty="0">
              <a:latin typeface="Arial Rounded MT Bold" panose="020F0704030504030204" pitchFamily="34" charset="0"/>
            </a:endParaRPr>
          </a:p>
        </p:txBody>
      </p:sp>
      <p:sp>
        <p:nvSpPr>
          <p:cNvPr id="4" name="TextBox 3">
            <a:extLst>
              <a:ext uri="{FF2B5EF4-FFF2-40B4-BE49-F238E27FC236}">
                <a16:creationId xmlns:a16="http://schemas.microsoft.com/office/drawing/2014/main" id="{AFC61F75-3E03-DA1B-6233-7AAC2C4E134D}"/>
              </a:ext>
            </a:extLst>
          </p:cNvPr>
          <p:cNvSpPr txBox="1">
            <a:spLocks noGrp="1" noRot="1" noMove="1" noResize="1" noEditPoints="1" noAdjustHandles="1" noChangeArrowheads="1" noChangeShapeType="1"/>
          </p:cNvSpPr>
          <p:nvPr/>
        </p:nvSpPr>
        <p:spPr>
          <a:xfrm>
            <a:off x="2258959" y="2887130"/>
            <a:ext cx="2595265"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dirty="0">
                <a:solidFill>
                  <a:schemeClr val="bg2">
                    <a:lumMod val="50000"/>
                  </a:schemeClr>
                </a:solidFill>
                <a:latin typeface="Arial Rounded MT Bold" panose="020F0704030504030204" pitchFamily="34" charset="0"/>
              </a:rPr>
              <a:t>A.  True</a:t>
            </a:r>
            <a:endParaRPr lang="en-US" sz="2400" dirty="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dirty="0">
                <a:solidFill>
                  <a:srgbClr val="00B050"/>
                </a:solidFill>
                <a:latin typeface="Arial Rounded MT Bold" panose="020F0704030504030204" pitchFamily="34" charset="0"/>
              </a:rPr>
              <a:t>B.  False </a:t>
            </a:r>
            <a:r>
              <a:rPr lang="en-NZ" sz="2400" b="1" dirty="0">
                <a:solidFill>
                  <a:srgbClr val="00B050"/>
                </a:solidFill>
                <a:latin typeface="Arial Rounded MT Bold" panose="020F0704030504030204" pitchFamily="34" charset="0"/>
              </a:rPr>
              <a:t>✓✓✓</a:t>
            </a:r>
            <a:endParaRPr lang="en-NZ" sz="2400" dirty="0">
              <a:solidFill>
                <a:srgbClr val="00B050"/>
              </a:solidFill>
              <a:latin typeface="Arial Rounded MT Bold" panose="020F0704030504030204" pitchFamily="34" charset="0"/>
            </a:endParaRPr>
          </a:p>
        </p:txBody>
      </p:sp>
      <p:sp>
        <p:nvSpPr>
          <p:cNvPr id="5" name="Rectangle 4">
            <a:extLst>
              <a:ext uri="{FF2B5EF4-FFF2-40B4-BE49-F238E27FC236}">
                <a16:creationId xmlns:a16="http://schemas.microsoft.com/office/drawing/2014/main" id="{D716403A-EA69-F40D-D57D-9B57F34CFF24}"/>
              </a:ext>
            </a:extLst>
          </p:cNvPr>
          <p:cNvSpPr>
            <a:spLocks noGrp="1" noRot="1" noMove="1" noResize="1" noEditPoints="1" noAdjustHandles="1" noChangeArrowheads="1" noChangeShapeType="1"/>
          </p:cNvSpPr>
          <p:nvPr/>
        </p:nvSpPr>
        <p:spPr>
          <a:xfrm>
            <a:off x="0" y="5611296"/>
            <a:ext cx="12192000" cy="481213"/>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6" name="Picture 5">
            <a:extLst>
              <a:ext uri="{FF2B5EF4-FFF2-40B4-BE49-F238E27FC236}">
                <a16:creationId xmlns:a16="http://schemas.microsoft.com/office/drawing/2014/main" id="{3C387DCB-AE14-B113-A47D-46F80259DDA1}"/>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0" y="5809922"/>
            <a:ext cx="12192000" cy="180109"/>
          </a:xfrm>
          <a:prstGeom prst="rect">
            <a:avLst/>
          </a:prstGeom>
        </p:spPr>
      </p:pic>
      <p:pic>
        <p:nvPicPr>
          <p:cNvPr id="7" name="Picture 6">
            <a:extLst>
              <a:ext uri="{FF2B5EF4-FFF2-40B4-BE49-F238E27FC236}">
                <a16:creationId xmlns:a16="http://schemas.microsoft.com/office/drawing/2014/main" id="{4C79EE96-7C39-67A9-FEBA-C65DF1CE0D29}"/>
              </a:ext>
            </a:extLst>
          </p:cNvPr>
          <p:cNvPicPr>
            <a:picLocks noGrp="1" noRot="1" noMove="1" noResize="1" noEditPoints="1" noAdjustHandles="1" noChangeArrowheads="1" noChangeShapeType="1" noCrop="1"/>
          </p:cNvPicPr>
          <p:nvPr/>
        </p:nvPicPr>
        <p:blipFill>
          <a:blip r:embed="rId6">
            <a:extLst>
              <a:ext uri="{28A0092B-C50C-407E-A947-70E740481C1C}">
                <a14:useLocalDpi xmlns:a14="http://schemas.microsoft.com/office/drawing/2010/main"/>
              </a:ext>
            </a:extLst>
          </a:blip>
          <a:srcRect/>
          <a:stretch/>
        </p:blipFill>
        <p:spPr>
          <a:xfrm>
            <a:off x="-24688638" y="4748098"/>
            <a:ext cx="33931667" cy="1145123"/>
          </a:xfrm>
          <a:prstGeom prst="rect">
            <a:avLst/>
          </a:prstGeom>
        </p:spPr>
      </p:pic>
    </p:spTree>
    <p:extLst>
      <p:ext uri="{BB962C8B-B14F-4D97-AF65-F5344CB8AC3E}">
        <p14:creationId xmlns:p14="http://schemas.microsoft.com/office/powerpoint/2010/main" val="3168607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5847 0.01297 L 3.1931 0.01227 " pathEditMode="relative" rAng="0" ptsTypes="AA">
                                      <p:cBhvr>
                                        <p:cTn id="6" dur="5000" fill="hold"/>
                                        <p:tgtEl>
                                          <p:spTgt spid="7"/>
                                        </p:tgtEl>
                                        <p:attrNameLst>
                                          <p:attrName>ppt_x</p:attrName>
                                          <p:attrName>ppt_y</p:attrName>
                                        </p:attrNameLst>
                                      </p:cBhvr>
                                      <p:rCtr x="20757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E4D3F2"/>
            </a:gs>
            <a:gs pos="100000">
              <a:srgbClr val="DEEBF6"/>
            </a:gs>
          </a:gsLst>
          <a:lin ang="540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18DFC3-108E-DAF2-95A5-E9F5870137FE}"/>
              </a:ext>
            </a:extLst>
          </p:cNvPr>
          <p:cNvSpPr txBox="1">
            <a:spLocks noGrp="1" noRot="1" noMove="1" noResize="1" noEditPoints="1" noAdjustHandles="1" noChangeArrowheads="1" noChangeShapeType="1"/>
          </p:cNvSpPr>
          <p:nvPr/>
        </p:nvSpPr>
        <p:spPr>
          <a:xfrm>
            <a:off x="402068" y="221340"/>
            <a:ext cx="9027682" cy="706044"/>
          </a:xfrm>
          <a:prstGeom prst="rect">
            <a:avLst/>
          </a:prstGeom>
          <a:solidFill>
            <a:schemeClr val="accent4">
              <a:lumMod val="20000"/>
              <a:lumOff val="80000"/>
            </a:schemeClr>
          </a:solidFill>
          <a:ln w="38100">
            <a:solidFill>
              <a:schemeClr val="accent4"/>
            </a:solidFill>
          </a:ln>
        </p:spPr>
        <p:txBody>
          <a:bodyPr wrap="square" rtlCol="0" anchor="ctr" anchorCtr="0">
            <a:noAutofit/>
          </a:bodyPr>
          <a:lstStyle/>
          <a:p>
            <a:pPr algn="ctr"/>
            <a:r>
              <a:rPr lang="en-NZ" sz="2800" dirty="0">
                <a:latin typeface="Arial Rounded MT Bold" panose="020F0704030504030204" pitchFamily="34" charset="0"/>
              </a:rPr>
              <a:t>We operate and maintain </a:t>
            </a:r>
            <a:r>
              <a:rPr lang="en-NZ" sz="2800" dirty="0">
                <a:solidFill>
                  <a:srgbClr val="C89800"/>
                </a:solidFill>
                <a:latin typeface="Arial Rounded MT Bold" panose="020F0704030504030204" pitchFamily="34" charset="0"/>
              </a:rPr>
              <a:t>3,700</a:t>
            </a:r>
            <a:r>
              <a:rPr lang="en-NZ" sz="2800" dirty="0">
                <a:solidFill>
                  <a:schemeClr val="accent4"/>
                </a:solidFill>
                <a:latin typeface="Arial Rounded MT Bold" panose="020F0704030504030204" pitchFamily="34" charset="0"/>
              </a:rPr>
              <a:t> </a:t>
            </a:r>
            <a:r>
              <a:rPr lang="en-NZ" sz="2800" dirty="0">
                <a:latin typeface="Arial Rounded MT Bold" panose="020F0704030504030204" pitchFamily="34" charset="0"/>
              </a:rPr>
              <a:t>kilometres of track.</a:t>
            </a:r>
          </a:p>
        </p:txBody>
      </p:sp>
      <p:sp>
        <p:nvSpPr>
          <p:cNvPr id="3" name="TextBox 2">
            <a:extLst>
              <a:ext uri="{FF2B5EF4-FFF2-40B4-BE49-F238E27FC236}">
                <a16:creationId xmlns:a16="http://schemas.microsoft.com/office/drawing/2014/main" id="{54FF7D5C-F55C-EEC2-B4C8-A23CE8B502E1}"/>
              </a:ext>
            </a:extLst>
          </p:cNvPr>
          <p:cNvSpPr txBox="1">
            <a:spLocks noGrp="1" noRot="1" noMove="1" noResize="1" noEditPoints="1" noAdjustHandles="1" noChangeArrowheads="1" noChangeShapeType="1"/>
          </p:cNvSpPr>
          <p:nvPr/>
        </p:nvSpPr>
        <p:spPr>
          <a:xfrm>
            <a:off x="418956" y="1164876"/>
            <a:ext cx="8769494" cy="523220"/>
          </a:xfrm>
          <a:prstGeom prst="rect">
            <a:avLst/>
          </a:prstGeom>
          <a:solidFill>
            <a:srgbClr val="D1E3F3"/>
          </a:solidFill>
          <a:ln w="38100">
            <a:solidFill>
              <a:schemeClr val="accent5"/>
            </a:solidFill>
          </a:ln>
        </p:spPr>
        <p:txBody>
          <a:bodyPr wrap="square" rtlCol="0">
            <a:noAutofit/>
          </a:bodyPr>
          <a:lstStyle/>
          <a:p>
            <a:r>
              <a:rPr lang="en-NZ" sz="2400" dirty="0">
                <a:solidFill>
                  <a:schemeClr val="accent5"/>
                </a:solidFill>
                <a:latin typeface="Arial Rounded MT Bold" panose="020F0704030504030204" pitchFamily="34" charset="0"/>
              </a:rPr>
              <a:t>   106</a:t>
            </a:r>
            <a:r>
              <a:rPr lang="en-NZ" sz="2400" dirty="0">
                <a:latin typeface="Arial Rounded MT Bold" panose="020F0704030504030204" pitchFamily="34" charset="0"/>
              </a:rPr>
              <a:t> tunnels       </a:t>
            </a:r>
            <a:r>
              <a:rPr lang="en-NZ" sz="2400" dirty="0">
                <a:solidFill>
                  <a:schemeClr val="accent5"/>
                </a:solidFill>
                <a:latin typeface="Arial Rounded MT Bold" panose="020F0704030504030204" pitchFamily="34" charset="0"/>
              </a:rPr>
              <a:t>2,800</a:t>
            </a:r>
            <a:r>
              <a:rPr lang="en-NZ" sz="2400" dirty="0">
                <a:latin typeface="Arial Rounded MT Bold" panose="020F0704030504030204" pitchFamily="34" charset="0"/>
              </a:rPr>
              <a:t> level crossings      </a:t>
            </a:r>
            <a:r>
              <a:rPr lang="en-NZ" sz="2400" dirty="0">
                <a:solidFill>
                  <a:schemeClr val="accent5"/>
                </a:solidFill>
                <a:latin typeface="Arial Rounded MT Bold" panose="020F0704030504030204" pitchFamily="34" charset="0"/>
              </a:rPr>
              <a:t>1,367</a:t>
            </a:r>
            <a:r>
              <a:rPr lang="en-NZ" sz="2400" dirty="0">
                <a:latin typeface="Arial Rounded MT Bold" panose="020F0704030504030204" pitchFamily="34" charset="0"/>
              </a:rPr>
              <a:t> bridges</a:t>
            </a:r>
          </a:p>
        </p:txBody>
      </p:sp>
      <p:pic>
        <p:nvPicPr>
          <p:cNvPr id="4" name="Picture 3" descr="A black and grey logo&#10;&#10;Description automatically generated">
            <a:extLst>
              <a:ext uri="{FF2B5EF4-FFF2-40B4-BE49-F238E27FC236}">
                <a16:creationId xmlns:a16="http://schemas.microsoft.com/office/drawing/2014/main" id="{1785B511-90B9-8511-0BF9-0E248C138B7D}"/>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9692383" y="6090334"/>
            <a:ext cx="2124438" cy="438150"/>
          </a:xfrm>
          <a:prstGeom prst="rect">
            <a:avLst/>
          </a:prstGeom>
        </p:spPr>
      </p:pic>
      <p:pic>
        <p:nvPicPr>
          <p:cNvPr id="5" name="Picture 4" descr="A train on a track in the woods&#10;&#10;Description automatically generated">
            <a:extLst>
              <a:ext uri="{FF2B5EF4-FFF2-40B4-BE49-F238E27FC236}">
                <a16:creationId xmlns:a16="http://schemas.microsoft.com/office/drawing/2014/main" id="{01E2B248-9675-218A-9211-5DEF631C056A}"/>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rot="10800000" flipH="1">
            <a:off x="6157694" y="1715069"/>
            <a:ext cx="3025604" cy="2144294"/>
          </a:xfrm>
          <a:prstGeom prst="rect">
            <a:avLst/>
          </a:prstGeom>
          <a:ln w="38100">
            <a:solidFill>
              <a:srgbClr val="5B9BD5"/>
            </a:solidFill>
          </a:ln>
        </p:spPr>
      </p:pic>
      <p:sp>
        <p:nvSpPr>
          <p:cNvPr id="6" name="TextBox 5">
            <a:extLst>
              <a:ext uri="{FF2B5EF4-FFF2-40B4-BE49-F238E27FC236}">
                <a16:creationId xmlns:a16="http://schemas.microsoft.com/office/drawing/2014/main" id="{A4BAF723-F408-5777-5986-CCEED0F5288C}"/>
              </a:ext>
            </a:extLst>
          </p:cNvPr>
          <p:cNvSpPr txBox="1">
            <a:spLocks noGrp="1" noRot="1" noMove="1" noResize="1" noEditPoints="1" noAdjustHandles="1" noChangeArrowheads="1" noChangeShapeType="1"/>
          </p:cNvSpPr>
          <p:nvPr/>
        </p:nvSpPr>
        <p:spPr>
          <a:xfrm>
            <a:off x="418957" y="4108886"/>
            <a:ext cx="6486669" cy="479080"/>
          </a:xfrm>
          <a:prstGeom prst="rect">
            <a:avLst/>
          </a:prstGeom>
          <a:solidFill>
            <a:srgbClr val="FFD9D9"/>
          </a:solidFill>
          <a:ln w="38100">
            <a:solidFill>
              <a:srgbClr val="C00000"/>
            </a:solidFill>
          </a:ln>
        </p:spPr>
        <p:txBody>
          <a:bodyPr wrap="square" rtlCol="0">
            <a:noAutofit/>
          </a:bodyPr>
          <a:lstStyle/>
          <a:p>
            <a:pPr algn="ctr"/>
            <a:r>
              <a:rPr lang="en-NZ" sz="2400" dirty="0">
                <a:solidFill>
                  <a:srgbClr val="C00000"/>
                </a:solidFill>
                <a:latin typeface="Arial Rounded MT Bold" panose="020F0704030504030204" pitchFamily="34" charset="0"/>
              </a:rPr>
              <a:t>240</a:t>
            </a:r>
            <a:r>
              <a:rPr lang="en-NZ" sz="2400" dirty="0">
                <a:latin typeface="Arial Rounded MT Bold" panose="020F0704030504030204" pitchFamily="34" charset="0"/>
              </a:rPr>
              <a:t> locomotives           </a:t>
            </a:r>
            <a:r>
              <a:rPr lang="en-NZ" sz="2400" dirty="0">
                <a:solidFill>
                  <a:srgbClr val="C00000"/>
                </a:solidFill>
                <a:latin typeface="Arial Rounded MT Bold" panose="020F0704030504030204" pitchFamily="34" charset="0"/>
              </a:rPr>
              <a:t>4,700</a:t>
            </a:r>
            <a:r>
              <a:rPr lang="en-NZ" sz="2400" dirty="0">
                <a:latin typeface="Arial Rounded MT Bold" panose="020F0704030504030204" pitchFamily="34" charset="0"/>
              </a:rPr>
              <a:t> wagons</a:t>
            </a:r>
          </a:p>
          <a:p>
            <a:pPr algn="ctr"/>
            <a:endParaRPr lang="en-NZ" sz="2400" dirty="0">
              <a:latin typeface="Arial Rounded MT Bold" panose="020F0704030504030204" pitchFamily="34" charset="0"/>
            </a:endParaRPr>
          </a:p>
        </p:txBody>
      </p:sp>
      <p:pic>
        <p:nvPicPr>
          <p:cNvPr id="7" name="Picture 6" descr="A train on the tracks&#10;&#10;Description automatically generated">
            <a:extLst>
              <a:ext uri="{FF2B5EF4-FFF2-40B4-BE49-F238E27FC236}">
                <a16:creationId xmlns:a16="http://schemas.microsoft.com/office/drawing/2014/main" id="{A6F9B46E-0F14-5A39-F648-0380B2DCFB2C}"/>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t="-55"/>
          <a:stretch/>
        </p:blipFill>
        <p:spPr>
          <a:xfrm>
            <a:off x="2976811" y="1715067"/>
            <a:ext cx="3131890" cy="2144296"/>
          </a:xfrm>
          <a:prstGeom prst="rect">
            <a:avLst/>
          </a:prstGeom>
          <a:ln w="38100">
            <a:solidFill>
              <a:srgbClr val="5B9BD5"/>
            </a:solidFill>
          </a:ln>
        </p:spPr>
      </p:pic>
      <p:pic>
        <p:nvPicPr>
          <p:cNvPr id="8" name="Picture 7">
            <a:extLst>
              <a:ext uri="{FF2B5EF4-FFF2-40B4-BE49-F238E27FC236}">
                <a16:creationId xmlns:a16="http://schemas.microsoft.com/office/drawing/2014/main" id="{9E537614-F511-DB87-C9DA-B78B36908ED8}"/>
              </a:ext>
            </a:extLst>
          </p:cNvPr>
          <p:cNvPicPr>
            <a:picLocks noGrp="1" noRot="1" noChangeAspec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431657" y="1715067"/>
            <a:ext cx="2528484" cy="2144296"/>
          </a:xfrm>
          <a:prstGeom prst="rect">
            <a:avLst/>
          </a:prstGeom>
          <a:ln w="38100">
            <a:solidFill>
              <a:srgbClr val="5B9BD5"/>
            </a:solidFill>
          </a:ln>
        </p:spPr>
      </p:pic>
      <p:pic>
        <p:nvPicPr>
          <p:cNvPr id="9" name="Picture 8" descr="A yellow train on tracks&#10;&#10;Description automatically generated">
            <a:extLst>
              <a:ext uri="{FF2B5EF4-FFF2-40B4-BE49-F238E27FC236}">
                <a16:creationId xmlns:a16="http://schemas.microsoft.com/office/drawing/2014/main" id="{EFE60D1A-0578-DA14-C85B-7D7053EE5E8E}"/>
              </a:ext>
            </a:extLst>
          </p:cNvPr>
          <p:cNvPicPr>
            <a:picLocks noGrp="1" noRot="1" noChangeAspec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441852" y="4615000"/>
            <a:ext cx="3380848" cy="1920060"/>
          </a:xfrm>
          <a:prstGeom prst="rect">
            <a:avLst/>
          </a:prstGeom>
          <a:ln w="38100">
            <a:solidFill>
              <a:srgbClr val="C00000"/>
            </a:solidFill>
          </a:ln>
        </p:spPr>
      </p:pic>
      <p:pic>
        <p:nvPicPr>
          <p:cNvPr id="10" name="Picture 9" descr="A red and grey train car&#10;&#10;Description automatically generated">
            <a:extLst>
              <a:ext uri="{FF2B5EF4-FFF2-40B4-BE49-F238E27FC236}">
                <a16:creationId xmlns:a16="http://schemas.microsoft.com/office/drawing/2014/main" id="{DA783361-4F7C-EC31-26EC-AC9197B9DFC5}"/>
              </a:ext>
            </a:extLst>
          </p:cNvPr>
          <p:cNvPicPr>
            <a:picLocks noGrp="1" noRot="1" noChangeAspect="1" noMove="1" noResize="1" noEditPoints="1" noAdjustHandles="1" noChangeArrowheads="1" noChangeShapeType="1" noCrop="1"/>
          </p:cNvPicPr>
          <p:nvPr/>
        </p:nvPicPr>
        <p:blipFill rotWithShape="1">
          <a:blip r:embed="rId8" cstate="screen">
            <a:extLst>
              <a:ext uri="{28A0092B-C50C-407E-A947-70E740481C1C}">
                <a14:useLocalDpi xmlns:a14="http://schemas.microsoft.com/office/drawing/2010/main"/>
              </a:ext>
            </a:extLst>
          </a:blip>
          <a:srcRect l="1232" t="4191" r="2522" b="4191"/>
          <a:stretch/>
        </p:blipFill>
        <p:spPr>
          <a:xfrm>
            <a:off x="3851295" y="4615000"/>
            <a:ext cx="3025604" cy="1920060"/>
          </a:xfrm>
          <a:prstGeom prst="rect">
            <a:avLst/>
          </a:prstGeom>
          <a:ln w="38100">
            <a:solidFill>
              <a:srgbClr val="C00000"/>
            </a:solidFill>
          </a:ln>
        </p:spPr>
      </p:pic>
      <p:pic>
        <p:nvPicPr>
          <p:cNvPr id="11" name="Picture 10" descr="A red curved line on a black background&#10;&#10;Description automatically generated">
            <a:extLst>
              <a:ext uri="{FF2B5EF4-FFF2-40B4-BE49-F238E27FC236}">
                <a16:creationId xmlns:a16="http://schemas.microsoft.com/office/drawing/2014/main" id="{29DCF3E8-EAAB-8276-2EC4-D945EE947E65}"/>
              </a:ext>
            </a:extLst>
          </p:cNvPr>
          <p:cNvPicPr>
            <a:picLocks noGrp="1" noRot="1" noChangeAspect="1" noMove="1" noResize="1" noEditPoints="1" noAdjustHandles="1" noChangeArrowheads="1" noChangeShapeType="1" noCrop="1"/>
          </p:cNvPicPr>
          <p:nvPr/>
        </p:nvPicPr>
        <p:blipFill>
          <a:blip r:embed="rId9" cstate="screen">
            <a:duotone>
              <a:schemeClr val="accent4">
                <a:shade val="45000"/>
                <a:satMod val="135000"/>
              </a:schemeClr>
              <a:prstClr val="white"/>
            </a:duotone>
            <a:extLst>
              <a:ext uri="{BEBA8EAE-BF5A-486C-A8C5-ECC9F3942E4B}">
                <a14:imgProps xmlns:a14="http://schemas.microsoft.com/office/drawing/2010/main">
                  <a14:imgLayer r:embed="rId10">
                    <a14:imgEffect>
                      <a14:colorTemperature colorTemp="11500"/>
                    </a14:imgEffect>
                    <a14:imgEffect>
                      <a14:saturation sat="120000"/>
                    </a14:imgEffect>
                    <a14:imgEffect>
                      <a14:brightnessContrast bright="32000" contrast="53000"/>
                    </a14:imgEffect>
                  </a14:imgLayer>
                </a14:imgProps>
              </a:ext>
              <a:ext uri="{28A0092B-C50C-407E-A947-70E740481C1C}">
                <a14:useLocalDpi xmlns:a14="http://schemas.microsoft.com/office/drawing/2010/main"/>
              </a:ext>
            </a:extLst>
          </a:blip>
          <a:stretch>
            <a:fillRect/>
          </a:stretch>
        </p:blipFill>
        <p:spPr>
          <a:xfrm rot="12860436">
            <a:off x="9613989" y="346322"/>
            <a:ext cx="2070255" cy="1162126"/>
          </a:xfrm>
          <a:prstGeom prst="rect">
            <a:avLst/>
          </a:prstGeom>
          <a:effectLst>
            <a:glow rad="127000">
              <a:schemeClr val="bg1">
                <a:alpha val="70000"/>
              </a:schemeClr>
            </a:glow>
          </a:effectLst>
        </p:spPr>
      </p:pic>
      <p:pic>
        <p:nvPicPr>
          <p:cNvPr id="12" name="Picture 11">
            <a:extLst>
              <a:ext uri="{FF2B5EF4-FFF2-40B4-BE49-F238E27FC236}">
                <a16:creationId xmlns:a16="http://schemas.microsoft.com/office/drawing/2014/main" id="{3992033B-5BE3-0D6B-FFFA-3F14D4C954C9}"/>
              </a:ext>
            </a:extLst>
          </p:cNvPr>
          <p:cNvPicPr>
            <a:picLocks noGrp="1" noRot="1" noChangeAspect="1" noMove="1" noResize="1" noEditPoints="1" noAdjustHandles="1" noChangeArrowheads="1" noChangeShapeType="1" noCrop="1"/>
          </p:cNvPicPr>
          <p:nvPr/>
        </p:nvPicPr>
        <p:blipFill rotWithShape="1">
          <a:blip r:embed="rId11" cstate="screen">
            <a:extLst>
              <a:ext uri="{28A0092B-C50C-407E-A947-70E740481C1C}">
                <a14:useLocalDpi xmlns:a14="http://schemas.microsoft.com/office/drawing/2010/main"/>
              </a:ext>
            </a:extLst>
          </a:blip>
          <a:srcRect/>
          <a:stretch/>
        </p:blipFill>
        <p:spPr>
          <a:xfrm>
            <a:off x="7772400" y="985970"/>
            <a:ext cx="3977748" cy="5650690"/>
          </a:xfrm>
          <a:prstGeom prst="rect">
            <a:avLst/>
          </a:prstGeom>
        </p:spPr>
      </p:pic>
      <p:pic>
        <p:nvPicPr>
          <p:cNvPr id="13" name="Graphic 12" descr="Marker with solid fill">
            <a:extLst>
              <a:ext uri="{FF2B5EF4-FFF2-40B4-BE49-F238E27FC236}">
                <a16:creationId xmlns:a16="http://schemas.microsoft.com/office/drawing/2014/main" id="{9A68B5E9-9D0F-5F15-4AE2-6FC967BF56B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159722" y="2971800"/>
            <a:ext cx="914400" cy="914400"/>
          </a:xfrm>
          <a:prstGeom prst="rect">
            <a:avLst/>
          </a:prstGeom>
        </p:spPr>
      </p:pic>
    </p:spTree>
    <p:extLst>
      <p:ext uri="{BB962C8B-B14F-4D97-AF65-F5344CB8AC3E}">
        <p14:creationId xmlns:p14="http://schemas.microsoft.com/office/powerpoint/2010/main" val="38227200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11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800"/>
                                        <p:tgtEl>
                                          <p:spTgt spid="11"/>
                                        </p:tgtEl>
                                      </p:cBhvr>
                                    </p:animEffect>
                                  </p:childTnLst>
                                </p:cTn>
                              </p:par>
                              <p:par>
                                <p:cTn id="13" presetID="10" presetClass="entr" presetSubtype="0" fill="hold" nodeType="withEffect">
                                  <p:stCondLst>
                                    <p:cond delay="19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800"/>
                                        <p:tgtEl>
                                          <p:spTgt spid="12"/>
                                        </p:tgtEl>
                                      </p:cBhvr>
                                    </p:animEffect>
                                  </p:childTnLst>
                                </p:cTn>
                              </p:par>
                              <p:par>
                                <p:cTn id="16" presetID="10" presetClass="entr" presetSubtype="0" fill="hold" nodeType="withEffect">
                                  <p:stCondLst>
                                    <p:cond delay="19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800"/>
                                        <p:tgtEl>
                                          <p:spTgt spid="13"/>
                                        </p:tgtEl>
                                      </p:cBhvr>
                                    </p:animEffect>
                                  </p:childTnLst>
                                </p:cTn>
                              </p:par>
                              <p:par>
                                <p:cTn id="19" presetID="42" presetClass="entr" presetSubtype="0" fill="hold" grpId="0" nodeType="withEffect">
                                  <p:stCondLst>
                                    <p:cond delay="275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275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275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275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400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400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400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AC0"/>
        </a:solidFill>
        <a:effectLst/>
      </p:bgPr>
    </p:bg>
    <p:spTree>
      <p:nvGrpSpPr>
        <p:cNvPr id="1" name=""/>
        <p:cNvGrpSpPr/>
        <p:nvPr/>
      </p:nvGrpSpPr>
      <p:grpSpPr>
        <a:xfrm>
          <a:off x="0" y="0"/>
          <a:ext cx="0" cy="0"/>
          <a:chOff x="0" y="0"/>
          <a:chExt cx="0" cy="0"/>
        </a:xfrm>
      </p:grpSpPr>
      <p:pic>
        <p:nvPicPr>
          <p:cNvPr id="4" name="Picture 3" descr="A confetti flying in the air&#10;&#10;Description automatically generated">
            <a:extLst>
              <a:ext uri="{FF2B5EF4-FFF2-40B4-BE49-F238E27FC236}">
                <a16:creationId xmlns:a16="http://schemas.microsoft.com/office/drawing/2014/main" id="{17A9B210-DF1F-A690-0B2C-53C1C39F9758}"/>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l="-1291"/>
          <a:stretch/>
        </p:blipFill>
        <p:spPr>
          <a:xfrm flipH="1">
            <a:off x="157022" y="171450"/>
            <a:ext cx="11887202" cy="6686550"/>
          </a:xfrm>
          <a:prstGeom prst="rect">
            <a:avLst/>
          </a:prstGeom>
        </p:spPr>
      </p:pic>
      <p:pic>
        <p:nvPicPr>
          <p:cNvPr id="2" name="Picture 1" descr="A cartoon of a child holding a ribbon&#10;&#10;Description automatically generated">
            <a:extLst>
              <a:ext uri="{FF2B5EF4-FFF2-40B4-BE49-F238E27FC236}">
                <a16:creationId xmlns:a16="http://schemas.microsoft.com/office/drawing/2014/main" id="{A469834A-366B-64F0-115E-7D145F6C2E2B}"/>
              </a:ext>
            </a:extLst>
          </p:cNvPr>
          <p:cNvPicPr>
            <a:picLocks noGrp="1" noRot="1" noChangeAspect="1" noMove="1" noResize="1" noEditPoints="1" noAdjustHandles="1" noChangeArrowheads="1" noChangeShapeType="1" noCrop="1"/>
          </p:cNvPicPr>
          <p:nvPr/>
        </p:nvPicPr>
        <p:blipFill rotWithShape="1">
          <a:blip r:embed="rId4" cstate="screen">
            <a:extLst>
              <a:ext uri="{BEBA8EAE-BF5A-486C-A8C5-ECC9F3942E4B}">
                <a14:imgProps xmlns:a14="http://schemas.microsoft.com/office/drawing/2010/main">
                  <a14:imgLayer r:embed="rId5">
                    <a14:imgEffect>
                      <a14:backgroundRemoval t="13245" b="99622" l="45494" r="97463">
                        <a14:foregroundMark x1="84471" y1="83538" x2="88320" y2="94891"/>
                        <a14:foregroundMark x1="88320" y1="94891" x2="85564" y2="91296"/>
                        <a14:foregroundMark x1="85564" y1="91296" x2="90464" y2="96405"/>
                        <a14:foregroundMark x1="90464" y1="96405" x2="91251" y2="89972"/>
                        <a14:foregroundMark x1="91251" y1="89972" x2="94969" y2="93945"/>
                        <a14:foregroundMark x1="94969" y1="93945" x2="97463" y2="99527"/>
                        <a14:foregroundMark x1="97463" y1="99527" x2="97463" y2="99527"/>
                        <a14:foregroundMark x1="56780" y1="83633" x2="49519" y2="91391"/>
                        <a14:foregroundMark x1="49519" y1="91391" x2="52012" y2="63387"/>
                        <a14:foregroundMark x1="53631" y1="83633" x2="49519" y2="93567"/>
                        <a14:foregroundMark x1="49519" y1="93567" x2="53368" y2="91202"/>
                        <a14:foregroundMark x1="53368" y1="91202" x2="53893" y2="99149"/>
                        <a14:foregroundMark x1="53893" y1="99149" x2="53893" y2="99149"/>
                        <a14:foregroundMark x1="53806" y1="85052" x2="49213" y2="92526"/>
                        <a14:foregroundMark x1="49213" y1="92526" x2="55993" y2="99622"/>
                        <a14:foregroundMark x1="48950" y1="95080" x2="45538" y2="99527"/>
                        <a14:foregroundMark x1="45538" y1="99527" x2="45538" y2="99527"/>
                        <a14:foregroundMark x1="66142" y1="17975" x2="63255" y2="13907"/>
                        <a14:foregroundMark x1="63255" y1="13907" x2="55993" y2="13245"/>
                        <a14:foregroundMark x1="55993" y1="13245" x2="54637" y2="15610"/>
                        <a14:foregroundMark x1="78346" y1="69347" x2="88801" y2="92053"/>
                        <a14:foregroundMark x1="88801" y1="92053" x2="85389" y2="77200"/>
                        <a14:foregroundMark x1="85389" y1="77200" x2="89326" y2="89593"/>
                        <a14:foregroundMark x1="89326" y1="89593" x2="82240" y2="83065"/>
                        <a14:foregroundMark x1="82240" y1="83065" x2="86833" y2="90728"/>
                        <a14:foregroundMark x1="86833" y1="90728" x2="80884" y2="80132"/>
                        <a14:backgroundMark x1="83552" y1="20151" x2="84471" y2="26395"/>
                        <a14:backgroundMark x1="84471" y1="26395" x2="88408" y2="26679"/>
                        <a14:backgroundMark x1="88408" y1="26679" x2="88408" y2="24409"/>
                      </a14:backgroundRemoval>
                    </a14:imgEffect>
                  </a14:imgLayer>
                </a14:imgProps>
              </a:ext>
              <a:ext uri="{28A0092B-C50C-407E-A947-70E740481C1C}">
                <a14:useLocalDpi xmlns:a14="http://schemas.microsoft.com/office/drawing/2010/main"/>
              </a:ext>
            </a:extLst>
          </a:blip>
          <a:srcRect l="46496" t="6117" r="-1239" b="1982"/>
          <a:stretch/>
        </p:blipFill>
        <p:spPr>
          <a:xfrm>
            <a:off x="0" y="2"/>
            <a:ext cx="8154344" cy="6858001"/>
          </a:xfrm>
          <a:prstGeom prst="snip1Rect">
            <a:avLst/>
          </a:prstGeom>
        </p:spPr>
      </p:pic>
      <p:pic>
        <p:nvPicPr>
          <p:cNvPr id="3" name="Picture 2" descr="A confetti flying in the air&#10;&#10;Description automatically generated">
            <a:extLst>
              <a:ext uri="{FF2B5EF4-FFF2-40B4-BE49-F238E27FC236}">
                <a16:creationId xmlns:a16="http://schemas.microsoft.com/office/drawing/2014/main" id="{80BB4FCB-3C8E-99E5-5622-E5A76231D658}"/>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flipV="1">
            <a:off x="-2" y="29934"/>
            <a:ext cx="12192002" cy="6858001"/>
          </a:xfrm>
          <a:prstGeom prst="rect">
            <a:avLst/>
          </a:prstGeom>
        </p:spPr>
      </p:pic>
      <p:sp>
        <p:nvSpPr>
          <p:cNvPr id="5" name="TextBox 4">
            <a:extLst>
              <a:ext uri="{FF2B5EF4-FFF2-40B4-BE49-F238E27FC236}">
                <a16:creationId xmlns:a16="http://schemas.microsoft.com/office/drawing/2014/main" id="{8F4B69BC-EC05-875A-A279-9EBD56AFDDB5}"/>
              </a:ext>
            </a:extLst>
          </p:cNvPr>
          <p:cNvSpPr txBox="1">
            <a:spLocks noGrp="1" noRot="1" noMove="1" noResize="1" noEditPoints="1" noAdjustHandles="1" noChangeArrowheads="1" noChangeShapeType="1"/>
          </p:cNvSpPr>
          <p:nvPr/>
        </p:nvSpPr>
        <p:spPr>
          <a:xfrm>
            <a:off x="4167804" y="432194"/>
            <a:ext cx="7876420" cy="923330"/>
          </a:xfrm>
          <a:prstGeom prst="rect">
            <a:avLst/>
          </a:prstGeom>
          <a:noFill/>
        </p:spPr>
        <p:txBody>
          <a:bodyPr wrap="square" rtlCol="0">
            <a:spAutoFit/>
          </a:bodyPr>
          <a:lstStyle/>
          <a:p>
            <a:pPr algn="ctr"/>
            <a:r>
              <a:rPr lang="en-NZ" sz="5400" b="1" dirty="0">
                <a:solidFill>
                  <a:srgbClr val="62308C"/>
                </a:solidFill>
                <a:effectLst>
                  <a:glow rad="127000">
                    <a:schemeClr val="bg1"/>
                  </a:glow>
                  <a:outerShdw blurRad="279400" dist="38100" dir="5400000" algn="t" rotWithShape="0">
                    <a:schemeClr val="accent4">
                      <a:alpha val="40000"/>
                    </a:schemeClr>
                  </a:outerShdw>
                </a:effectLst>
                <a:latin typeface="Arial Rounded MT Bold" panose="020F0704030504030204" pitchFamily="34" charset="0"/>
                <a:cs typeface="Arial" panose="020B0604020202020204" pitchFamily="34" charset="0"/>
              </a:rPr>
              <a:t>CONGRATULATIONS!</a:t>
            </a:r>
          </a:p>
        </p:txBody>
      </p:sp>
      <p:sp>
        <p:nvSpPr>
          <p:cNvPr id="6" name="TextBox 5">
            <a:extLst>
              <a:ext uri="{FF2B5EF4-FFF2-40B4-BE49-F238E27FC236}">
                <a16:creationId xmlns:a16="http://schemas.microsoft.com/office/drawing/2014/main" id="{B49ECF1F-4F49-E0D8-83D5-B31FA5176E59}"/>
              </a:ext>
            </a:extLst>
          </p:cNvPr>
          <p:cNvSpPr txBox="1">
            <a:spLocks/>
          </p:cNvSpPr>
          <p:nvPr/>
        </p:nvSpPr>
        <p:spPr>
          <a:xfrm>
            <a:off x="4557260" y="1743738"/>
            <a:ext cx="7097508" cy="1200329"/>
          </a:xfrm>
          <a:prstGeom prst="rect">
            <a:avLst/>
          </a:prstGeom>
          <a:noFill/>
        </p:spPr>
        <p:txBody>
          <a:bodyPr wrap="square" rtlCol="0">
            <a:spAutoFit/>
          </a:bodyPr>
          <a:lstStyle/>
          <a:p>
            <a:pPr algn="ctr"/>
            <a:r>
              <a:rPr lang="en-NZ" sz="3600" dirty="0">
                <a:solidFill>
                  <a:srgbClr val="62308C"/>
                </a:solidFill>
                <a:effectLst>
                  <a:glow rad="127000">
                    <a:schemeClr val="bg1"/>
                  </a:glow>
                  <a:outerShdw blurRad="279400" dist="38100" dir="5400000" algn="t" rotWithShape="0">
                    <a:schemeClr val="accent4">
                      <a:alpha val="40000"/>
                    </a:schemeClr>
                  </a:outerShdw>
                </a:effectLst>
                <a:latin typeface="Arial Rounded MT Bold" panose="020F0704030504030204" pitchFamily="34" charset="0"/>
                <a:cs typeface="Arial" panose="020B0604020202020204" pitchFamily="34" charset="0"/>
              </a:rPr>
              <a:t>You are our </a:t>
            </a:r>
            <a:br>
              <a:rPr lang="en-NZ" sz="3600" dirty="0">
                <a:solidFill>
                  <a:srgbClr val="62308C"/>
                </a:solidFill>
                <a:effectLst>
                  <a:glow rad="127000">
                    <a:schemeClr val="bg1"/>
                  </a:glow>
                  <a:outerShdw blurRad="279400" dist="38100" dir="5400000" algn="t" rotWithShape="0">
                    <a:schemeClr val="accent4">
                      <a:alpha val="40000"/>
                    </a:schemeClr>
                  </a:outerShdw>
                </a:effectLst>
                <a:latin typeface="Arial Rounded MT Bold" panose="020F0704030504030204" pitchFamily="34" charset="0"/>
                <a:cs typeface="Arial" panose="020B0604020202020204" pitchFamily="34" charset="0"/>
              </a:rPr>
            </a:br>
            <a:r>
              <a:rPr lang="en-NZ" sz="3600" dirty="0">
                <a:solidFill>
                  <a:srgbClr val="62308C"/>
                </a:solidFill>
                <a:effectLst>
                  <a:glow rad="127000">
                    <a:schemeClr val="bg1"/>
                  </a:glow>
                  <a:outerShdw blurRad="279400" dist="38100" dir="5400000" algn="t" rotWithShape="0">
                    <a:schemeClr val="accent4">
                      <a:alpha val="40000"/>
                    </a:schemeClr>
                  </a:outerShdw>
                </a:effectLst>
                <a:latin typeface="Arial Rounded MT Bold" panose="020F0704030504030204" pitchFamily="34" charset="0"/>
                <a:cs typeface="Arial" panose="020B0604020202020204" pitchFamily="34" charset="0"/>
              </a:rPr>
              <a:t>Rail Safety Week Champions!</a:t>
            </a:r>
          </a:p>
        </p:txBody>
      </p:sp>
      <p:sp>
        <p:nvSpPr>
          <p:cNvPr id="7" name="Oval 6">
            <a:extLst>
              <a:ext uri="{FF2B5EF4-FFF2-40B4-BE49-F238E27FC236}">
                <a16:creationId xmlns:a16="http://schemas.microsoft.com/office/drawing/2014/main" id="{8D2FAC59-C754-80AB-30CA-D6CF5206CCC2}"/>
              </a:ext>
            </a:extLst>
          </p:cNvPr>
          <p:cNvSpPr>
            <a:spLocks/>
          </p:cNvSpPr>
          <p:nvPr/>
        </p:nvSpPr>
        <p:spPr>
          <a:xfrm>
            <a:off x="7974806" y="3271611"/>
            <a:ext cx="2892923" cy="2938897"/>
          </a:xfrm>
          <a:prstGeom prst="ellipse">
            <a:avLst/>
          </a:prstGeom>
          <a:blipFill dpi="0" rotWithShape="1">
            <a:blip r:embed="rId7"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10" name="Oval 9">
            <a:extLst>
              <a:ext uri="{FF2B5EF4-FFF2-40B4-BE49-F238E27FC236}">
                <a16:creationId xmlns:a16="http://schemas.microsoft.com/office/drawing/2014/main" id="{3E0FE4F3-212F-C426-AC76-3C8622D422B3}"/>
              </a:ext>
            </a:extLst>
          </p:cNvPr>
          <p:cNvSpPr>
            <a:spLocks noGrp="1" noRot="1" noMove="1" noResize="1" noEditPoints="1" noAdjustHandles="1" noChangeArrowheads="1" noChangeShapeType="1"/>
          </p:cNvSpPr>
          <p:nvPr/>
        </p:nvSpPr>
        <p:spPr>
          <a:xfrm>
            <a:off x="2430780" y="4375298"/>
            <a:ext cx="634329" cy="692002"/>
          </a:xfrm>
          <a:prstGeom prst="ellipse">
            <a:avLst/>
          </a:prstGeom>
          <a:solidFill>
            <a:srgbClr val="FBE1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9" name="Picture 8" descr="A red and white logo&#10;&#10;Description automatically generated">
            <a:extLst>
              <a:ext uri="{FF2B5EF4-FFF2-40B4-BE49-F238E27FC236}">
                <a16:creationId xmlns:a16="http://schemas.microsoft.com/office/drawing/2014/main" id="{EC0C155B-6D43-6A82-5186-6468C720AA67}"/>
              </a:ext>
            </a:extLst>
          </p:cNvPr>
          <p:cNvPicPr>
            <a:picLocks noGrp="1" noRot="1" noMove="1" noResize="1" noEditPoints="1" noAdjustHandles="1" noChangeArrowheads="1" noChangeShapeType="1" noCrop="1"/>
          </p:cNvPicPr>
          <p:nvPr/>
        </p:nvPicPr>
        <p:blipFill>
          <a:blip r:embed="rId8" cstate="screen">
            <a:extLst>
              <a:ext uri="{28A0092B-C50C-407E-A947-70E740481C1C}">
                <a14:useLocalDpi xmlns:a14="http://schemas.microsoft.com/office/drawing/2010/main"/>
              </a:ext>
            </a:extLst>
          </a:blip>
          <a:stretch>
            <a:fillRect/>
          </a:stretch>
        </p:blipFill>
        <p:spPr>
          <a:xfrm>
            <a:off x="2430780" y="4381061"/>
            <a:ext cx="655320" cy="655320"/>
          </a:xfrm>
          <a:prstGeom prst="rect">
            <a:avLst/>
          </a:prstGeom>
        </p:spPr>
      </p:pic>
    </p:spTree>
    <p:extLst>
      <p:ext uri="{BB962C8B-B14F-4D97-AF65-F5344CB8AC3E}">
        <p14:creationId xmlns:p14="http://schemas.microsoft.com/office/powerpoint/2010/main" val="196380797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anim calcmode="lin" valueType="num">
                                      <p:cBhvr>
                                        <p:cTn id="8" dur="3000" fill="hold"/>
                                        <p:tgtEl>
                                          <p:spTgt spid="4"/>
                                        </p:tgtEl>
                                        <p:attrNameLst>
                                          <p:attrName>ppt_x</p:attrName>
                                        </p:attrNameLst>
                                      </p:cBhvr>
                                      <p:tavLst>
                                        <p:tav tm="0">
                                          <p:val>
                                            <p:strVal val="#ppt_x"/>
                                          </p:val>
                                        </p:tav>
                                        <p:tav tm="100000">
                                          <p:val>
                                            <p:strVal val="#ppt_x"/>
                                          </p:val>
                                        </p:tav>
                                      </p:tavLst>
                                    </p:anim>
                                    <p:anim calcmode="lin" valueType="num">
                                      <p:cBhvr>
                                        <p:cTn id="9" dur="3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0"/>
                                        <p:tgtEl>
                                          <p:spTgt spid="3"/>
                                        </p:tgtEl>
                                      </p:cBhvr>
                                    </p:animEffect>
                                    <p:anim calcmode="lin" valueType="num">
                                      <p:cBhvr>
                                        <p:cTn id="13" dur="3000" fill="hold"/>
                                        <p:tgtEl>
                                          <p:spTgt spid="3"/>
                                        </p:tgtEl>
                                        <p:attrNameLst>
                                          <p:attrName>ppt_x</p:attrName>
                                        </p:attrNameLst>
                                      </p:cBhvr>
                                      <p:tavLst>
                                        <p:tav tm="0">
                                          <p:val>
                                            <p:strVal val="#ppt_x"/>
                                          </p:val>
                                        </p:tav>
                                        <p:tav tm="100000">
                                          <p:val>
                                            <p:strVal val="#ppt_x"/>
                                          </p:val>
                                        </p:tav>
                                      </p:tavLst>
                                    </p:anim>
                                    <p:anim calcmode="lin" valueType="num">
                                      <p:cBhvr>
                                        <p:cTn id="14" dur="3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D4CA53-47D0-3588-395C-0927C65B80F3}"/>
              </a:ext>
            </a:extLst>
          </p:cNvPr>
          <p:cNvSpPr txBox="1">
            <a:spLocks noGrp="1" noRot="1" noMove="1" noResize="1" noEditPoints="1" noAdjustHandles="1" noChangeArrowheads="1" noChangeShapeType="1"/>
          </p:cNvSpPr>
          <p:nvPr/>
        </p:nvSpPr>
        <p:spPr>
          <a:xfrm>
            <a:off x="2611735" y="695332"/>
            <a:ext cx="7184572" cy="1200329"/>
          </a:xfrm>
          <a:prstGeom prst="rect">
            <a:avLst/>
          </a:prstGeom>
          <a:noFill/>
        </p:spPr>
        <p:txBody>
          <a:bodyPr wrap="square" rtlCol="0">
            <a:spAutoFit/>
          </a:bodyPr>
          <a:lstStyle/>
          <a:p>
            <a:pPr algn="ctr"/>
            <a:r>
              <a:rPr lang="en-NZ" sz="7200" dirty="0">
                <a:solidFill>
                  <a:srgbClr val="002060"/>
                </a:solidFill>
                <a:latin typeface="Arial Rounded MT Bold" panose="020F0704030504030204" pitchFamily="34" charset="0"/>
              </a:rPr>
              <a:t>Any questions?</a:t>
            </a:r>
          </a:p>
        </p:txBody>
      </p:sp>
      <p:pic>
        <p:nvPicPr>
          <p:cNvPr id="9" name="Picture 8">
            <a:extLst>
              <a:ext uri="{FF2B5EF4-FFF2-40B4-BE49-F238E27FC236}">
                <a16:creationId xmlns:a16="http://schemas.microsoft.com/office/drawing/2014/main" id="{6BAC3F64-6C46-EBEE-89EB-764B77FBB062}"/>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p:blipFill>
        <p:spPr>
          <a:xfrm>
            <a:off x="311953" y="6300743"/>
            <a:ext cx="1848327" cy="381204"/>
          </a:xfrm>
          <a:prstGeom prst="rect">
            <a:avLst/>
          </a:prstGeom>
        </p:spPr>
      </p:pic>
      <p:pic>
        <p:nvPicPr>
          <p:cNvPr id="10" name="Picture 9">
            <a:extLst>
              <a:ext uri="{FF2B5EF4-FFF2-40B4-BE49-F238E27FC236}">
                <a16:creationId xmlns:a16="http://schemas.microsoft.com/office/drawing/2014/main" id="{755B2615-859B-E207-B002-B95913E35CD6}"/>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p:blipFill>
        <p:spPr>
          <a:xfrm>
            <a:off x="10571208" y="6267603"/>
            <a:ext cx="1308840" cy="393238"/>
          </a:xfrm>
          <a:prstGeom prst="rect">
            <a:avLst/>
          </a:prstGeom>
        </p:spPr>
      </p:pic>
      <p:pic>
        <p:nvPicPr>
          <p:cNvPr id="12" name="Picture 11" descr="A cartoon of a child waving&#10;&#10;Description automatically generated">
            <a:extLst>
              <a:ext uri="{FF2B5EF4-FFF2-40B4-BE49-F238E27FC236}">
                <a16:creationId xmlns:a16="http://schemas.microsoft.com/office/drawing/2014/main" id="{BF954920-828A-0FB7-FBF4-A2CC3D6BCE9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a:ext>
            </a:extLst>
          </a:blip>
          <a:stretch>
            <a:fillRect/>
          </a:stretch>
        </p:blipFill>
        <p:spPr>
          <a:xfrm flipH="1">
            <a:off x="7418426" y="2122823"/>
            <a:ext cx="4144780" cy="4144780"/>
          </a:xfrm>
          <a:prstGeom prst="rect">
            <a:avLst/>
          </a:prstGeom>
        </p:spPr>
      </p:pic>
      <p:pic>
        <p:nvPicPr>
          <p:cNvPr id="14" name="Picture 13" descr="A cartoon of a child waving&#10;&#10;Description automatically generated">
            <a:extLst>
              <a:ext uri="{FF2B5EF4-FFF2-40B4-BE49-F238E27FC236}">
                <a16:creationId xmlns:a16="http://schemas.microsoft.com/office/drawing/2014/main" id="{EDA99F05-1842-39D6-D2A9-4EF8BC0A5B4D}"/>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a:ext>
            </a:extLst>
          </a:blip>
          <a:stretch>
            <a:fillRect/>
          </a:stretch>
        </p:blipFill>
        <p:spPr>
          <a:xfrm>
            <a:off x="6223748" y="2258653"/>
            <a:ext cx="3974405" cy="3974405"/>
          </a:xfrm>
          <a:prstGeom prst="rect">
            <a:avLst/>
          </a:prstGeom>
        </p:spPr>
      </p:pic>
      <p:pic>
        <p:nvPicPr>
          <p:cNvPr id="16" name="Picture 15" descr="A cartoon of a child pointing&#10;&#10;Description automatically generated">
            <a:extLst>
              <a:ext uri="{FF2B5EF4-FFF2-40B4-BE49-F238E27FC236}">
                <a16:creationId xmlns:a16="http://schemas.microsoft.com/office/drawing/2014/main" id="{221162BD-3D52-C72F-5203-58CD33A5E814}"/>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a:ext>
            </a:extLst>
          </a:blip>
          <a:stretch>
            <a:fillRect/>
          </a:stretch>
        </p:blipFill>
        <p:spPr>
          <a:xfrm flipH="1">
            <a:off x="4904415" y="2309769"/>
            <a:ext cx="4104478" cy="4104478"/>
          </a:xfrm>
          <a:prstGeom prst="rect">
            <a:avLst/>
          </a:prstGeom>
        </p:spPr>
      </p:pic>
      <p:pic>
        <p:nvPicPr>
          <p:cNvPr id="18" name="Picture 17" descr="A cartoon of a child&#10;&#10;Description automatically generated">
            <a:extLst>
              <a:ext uri="{FF2B5EF4-FFF2-40B4-BE49-F238E27FC236}">
                <a16:creationId xmlns:a16="http://schemas.microsoft.com/office/drawing/2014/main" id="{7632A602-7AEC-BBE8-BB9F-CF92284979ED}"/>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a:ext>
            </a:extLst>
          </a:blip>
          <a:stretch>
            <a:fillRect/>
          </a:stretch>
        </p:blipFill>
        <p:spPr>
          <a:xfrm>
            <a:off x="3536075" y="2294683"/>
            <a:ext cx="3974405" cy="3974405"/>
          </a:xfrm>
          <a:prstGeom prst="rect">
            <a:avLst/>
          </a:prstGeom>
        </p:spPr>
      </p:pic>
      <p:pic>
        <p:nvPicPr>
          <p:cNvPr id="20" name="Picture 19" descr="A cartoon of a child waving&#10;&#10;Description automatically generated">
            <a:extLst>
              <a:ext uri="{FF2B5EF4-FFF2-40B4-BE49-F238E27FC236}">
                <a16:creationId xmlns:a16="http://schemas.microsoft.com/office/drawing/2014/main" id="{F05B92B6-3560-BECD-D069-29DF82B6CD7E}"/>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a:ext>
            </a:extLst>
          </a:blip>
          <a:stretch>
            <a:fillRect/>
          </a:stretch>
        </p:blipFill>
        <p:spPr>
          <a:xfrm>
            <a:off x="2275219" y="2258654"/>
            <a:ext cx="3974405" cy="3974405"/>
          </a:xfrm>
          <a:prstGeom prst="rect">
            <a:avLst/>
          </a:prstGeom>
        </p:spPr>
      </p:pic>
      <p:pic>
        <p:nvPicPr>
          <p:cNvPr id="22" name="Picture 21" descr="A cartoon of a child waving&#10;&#10;Description automatically generated">
            <a:extLst>
              <a:ext uri="{FF2B5EF4-FFF2-40B4-BE49-F238E27FC236}">
                <a16:creationId xmlns:a16="http://schemas.microsoft.com/office/drawing/2014/main" id="{5F57C22F-7E30-2D47-9DD3-A064A6330D59}"/>
              </a:ext>
            </a:extLst>
          </p:cNvPr>
          <p:cNvPicPr>
            <a:picLocks noGrp="1" noRot="1" noChangeAspect="1" noMove="1" noResize="1" noEditPoints="1" noAdjustHandles="1" noChangeArrowheads="1" noChangeShapeType="1" noCrop="1"/>
          </p:cNvPicPr>
          <p:nvPr/>
        </p:nvPicPr>
        <p:blipFill>
          <a:blip r:embed="rId10">
            <a:extLst>
              <a:ext uri="{28A0092B-C50C-407E-A947-70E740481C1C}">
                <a14:useLocalDpi xmlns:a14="http://schemas.microsoft.com/office/drawing/2010/main"/>
              </a:ext>
            </a:extLst>
          </a:blip>
          <a:stretch>
            <a:fillRect/>
          </a:stretch>
        </p:blipFill>
        <p:spPr>
          <a:xfrm>
            <a:off x="994879" y="2309769"/>
            <a:ext cx="3974405" cy="3974405"/>
          </a:xfrm>
          <a:prstGeom prst="rect">
            <a:avLst/>
          </a:prstGeom>
        </p:spPr>
      </p:pic>
    </p:spTree>
    <p:extLst>
      <p:ext uri="{BB962C8B-B14F-4D97-AF65-F5344CB8AC3E}">
        <p14:creationId xmlns:p14="http://schemas.microsoft.com/office/powerpoint/2010/main" val="6576441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E4D3F2"/>
            </a:gs>
            <a:gs pos="100000">
              <a:srgbClr val="DEEBF6"/>
            </a:gs>
          </a:gsLst>
          <a:lin ang="540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024BDE-F614-D28F-3DB2-3EAC969C8606}"/>
              </a:ext>
            </a:extLst>
          </p:cNvPr>
          <p:cNvSpPr txBox="1">
            <a:spLocks noGrp="1" noRot="1" noMove="1" noResize="1" noEditPoints="1" noAdjustHandles="1" noChangeArrowheads="1" noChangeShapeType="1"/>
          </p:cNvSpPr>
          <p:nvPr/>
        </p:nvSpPr>
        <p:spPr>
          <a:xfrm>
            <a:off x="1196387" y="328083"/>
            <a:ext cx="9799226" cy="568586"/>
          </a:xfrm>
          <a:prstGeom prst="rect">
            <a:avLst/>
          </a:prstGeom>
          <a:solidFill>
            <a:schemeClr val="bg1"/>
          </a:solidFill>
          <a:ln w="38100">
            <a:solidFill>
              <a:srgbClr val="FF7985"/>
            </a:solidFill>
          </a:ln>
        </p:spPr>
        <p:txBody>
          <a:bodyPr wrap="square" lIns="180000" rIns="180000" rtlCol="0" anchor="ctr" anchorCtr="0">
            <a:noAutofit/>
          </a:bodyPr>
          <a:lstStyle/>
          <a:p>
            <a:pPr algn="ctr"/>
            <a:r>
              <a:rPr lang="en-NZ" sz="2400" dirty="0">
                <a:latin typeface="Arial Rounded MT Bold" panose="020F0704030504030204" pitchFamily="34" charset="0"/>
              </a:rPr>
              <a:t>KiwiRail brings a total value to NZ of $1.7-2.1 BILLION per year</a:t>
            </a:r>
          </a:p>
        </p:txBody>
      </p:sp>
      <p:sp>
        <p:nvSpPr>
          <p:cNvPr id="3" name="TextBox 2">
            <a:extLst>
              <a:ext uri="{FF2B5EF4-FFF2-40B4-BE49-F238E27FC236}">
                <a16:creationId xmlns:a16="http://schemas.microsoft.com/office/drawing/2014/main" id="{6C2550EA-369B-D04B-44E7-E1784360E2B1}"/>
              </a:ext>
            </a:extLst>
          </p:cNvPr>
          <p:cNvSpPr txBox="1">
            <a:spLocks noGrp="1" noRot="1" noMove="1" noResize="1" noEditPoints="1" noAdjustHandles="1" noChangeArrowheads="1" noChangeShapeType="1"/>
          </p:cNvSpPr>
          <p:nvPr/>
        </p:nvSpPr>
        <p:spPr>
          <a:xfrm>
            <a:off x="816587" y="3414623"/>
            <a:ext cx="10558829" cy="855647"/>
          </a:xfrm>
          <a:prstGeom prst="rect">
            <a:avLst/>
          </a:prstGeom>
          <a:solidFill>
            <a:schemeClr val="bg1"/>
          </a:solidFill>
          <a:ln w="38100">
            <a:solidFill>
              <a:schemeClr val="accent4"/>
            </a:solidFill>
          </a:ln>
        </p:spPr>
        <p:txBody>
          <a:bodyPr wrap="square" lIns="180000" rIns="180000" rtlCol="0" anchor="ctr" anchorCtr="0">
            <a:noAutofit/>
          </a:bodyPr>
          <a:lstStyle/>
          <a:p>
            <a:pPr algn="ctr"/>
            <a:r>
              <a:rPr lang="en-NZ" sz="2400" dirty="0">
                <a:latin typeface="Arial Rounded MT Bold" panose="020F0704030504030204" pitchFamily="34" charset="0"/>
              </a:rPr>
              <a:t>Rail has a much smaller carbon footprint than transportation by road. </a:t>
            </a:r>
          </a:p>
          <a:p>
            <a:pPr algn="ctr"/>
            <a:r>
              <a:rPr lang="en-NZ" sz="2400" dirty="0">
                <a:latin typeface="Arial Rounded MT Bold" panose="020F0704030504030204" pitchFamily="34" charset="0"/>
              </a:rPr>
              <a:t>It would take 54 trucks to move the same freight as 1 train!</a:t>
            </a:r>
          </a:p>
        </p:txBody>
      </p:sp>
      <p:pic>
        <p:nvPicPr>
          <p:cNvPr id="4" name="Picture 3" descr="A close up of a currency&#10;&#10;Description automatically generated">
            <a:extLst>
              <a:ext uri="{FF2B5EF4-FFF2-40B4-BE49-F238E27FC236}">
                <a16:creationId xmlns:a16="http://schemas.microsoft.com/office/drawing/2014/main" id="{C47FCD96-3EA7-A3F3-43D5-753B3F842EF4}"/>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201501" y="997608"/>
            <a:ext cx="2857500" cy="1371600"/>
          </a:xfrm>
          <a:prstGeom prst="rect">
            <a:avLst/>
          </a:prstGeom>
        </p:spPr>
      </p:pic>
      <p:pic>
        <p:nvPicPr>
          <p:cNvPr id="5" name="Picture 4" descr="A close up of a currency&#10;&#10;Description automatically generated">
            <a:extLst>
              <a:ext uri="{FF2B5EF4-FFF2-40B4-BE49-F238E27FC236}">
                <a16:creationId xmlns:a16="http://schemas.microsoft.com/office/drawing/2014/main" id="{E9D0E160-8C75-8404-4323-C34EC1053CEF}"/>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61638" y="1099906"/>
            <a:ext cx="2857500" cy="1371600"/>
          </a:xfrm>
          <a:prstGeom prst="rect">
            <a:avLst/>
          </a:prstGeom>
        </p:spPr>
      </p:pic>
      <p:pic>
        <p:nvPicPr>
          <p:cNvPr id="6" name="Picture 5" descr="A close up of a currency&#10;&#10;Description automatically generated">
            <a:extLst>
              <a:ext uri="{FF2B5EF4-FFF2-40B4-BE49-F238E27FC236}">
                <a16:creationId xmlns:a16="http://schemas.microsoft.com/office/drawing/2014/main" id="{68D4A029-05F9-04FF-C75E-93B35FCBBAF0}"/>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521775" y="1202204"/>
            <a:ext cx="2857500" cy="1371600"/>
          </a:xfrm>
          <a:prstGeom prst="rect">
            <a:avLst/>
          </a:prstGeom>
        </p:spPr>
      </p:pic>
      <p:pic>
        <p:nvPicPr>
          <p:cNvPr id="7" name="Picture 6" descr="A close up of a currency&#10;&#10;Description automatically generated">
            <a:extLst>
              <a:ext uri="{FF2B5EF4-FFF2-40B4-BE49-F238E27FC236}">
                <a16:creationId xmlns:a16="http://schemas.microsoft.com/office/drawing/2014/main" id="{C9B3F88D-73CD-DD0C-69CB-CE75A50AC24A}"/>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81912" y="1304502"/>
            <a:ext cx="2857500" cy="1371600"/>
          </a:xfrm>
          <a:prstGeom prst="rect">
            <a:avLst/>
          </a:prstGeom>
        </p:spPr>
      </p:pic>
      <p:pic>
        <p:nvPicPr>
          <p:cNvPr id="8" name="Picture 7" descr="A close up of a currency&#10;&#10;Description automatically generated">
            <a:extLst>
              <a:ext uri="{FF2B5EF4-FFF2-40B4-BE49-F238E27FC236}">
                <a16:creationId xmlns:a16="http://schemas.microsoft.com/office/drawing/2014/main" id="{1EDDD1A3-4740-8488-688F-21B8EE4F11E6}"/>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42049" y="1406800"/>
            <a:ext cx="2857500" cy="1371600"/>
          </a:xfrm>
          <a:prstGeom prst="rect">
            <a:avLst/>
          </a:prstGeom>
        </p:spPr>
      </p:pic>
      <p:pic>
        <p:nvPicPr>
          <p:cNvPr id="9" name="Picture 8" descr="A close up of a currency&#10;&#10;Description automatically generated">
            <a:extLst>
              <a:ext uri="{FF2B5EF4-FFF2-40B4-BE49-F238E27FC236}">
                <a16:creationId xmlns:a16="http://schemas.microsoft.com/office/drawing/2014/main" id="{4F1DC7A8-4A95-34DE-568C-3A257EA793ED}"/>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002186" y="1509098"/>
            <a:ext cx="2857500" cy="1371600"/>
          </a:xfrm>
          <a:prstGeom prst="rect">
            <a:avLst/>
          </a:prstGeom>
        </p:spPr>
      </p:pic>
      <p:pic>
        <p:nvPicPr>
          <p:cNvPr id="10" name="Picture 9" descr="A close up of a currency&#10;&#10;Description automatically generated">
            <a:extLst>
              <a:ext uri="{FF2B5EF4-FFF2-40B4-BE49-F238E27FC236}">
                <a16:creationId xmlns:a16="http://schemas.microsoft.com/office/drawing/2014/main" id="{79EAC090-4EE5-84A3-99D0-C6766353AA7B}"/>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162323" y="1611396"/>
            <a:ext cx="2857500" cy="1371600"/>
          </a:xfrm>
          <a:prstGeom prst="rect">
            <a:avLst/>
          </a:prstGeom>
        </p:spPr>
      </p:pic>
      <p:pic>
        <p:nvPicPr>
          <p:cNvPr id="11" name="Picture 10" descr="A close up of a currency&#10;&#10;Description automatically generated">
            <a:extLst>
              <a:ext uri="{FF2B5EF4-FFF2-40B4-BE49-F238E27FC236}">
                <a16:creationId xmlns:a16="http://schemas.microsoft.com/office/drawing/2014/main" id="{E0570CB6-56AD-25A4-2F6D-7A596390688F}"/>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322461" y="1713697"/>
            <a:ext cx="2857500" cy="1371600"/>
          </a:xfrm>
          <a:prstGeom prst="rect">
            <a:avLst/>
          </a:prstGeom>
        </p:spPr>
      </p:pic>
      <p:pic>
        <p:nvPicPr>
          <p:cNvPr id="12" name="Picture 11" descr="A close up of a currency&#10;&#10;Description automatically generated">
            <a:extLst>
              <a:ext uri="{FF2B5EF4-FFF2-40B4-BE49-F238E27FC236}">
                <a16:creationId xmlns:a16="http://schemas.microsoft.com/office/drawing/2014/main" id="{DB27EF90-8ED5-7279-C8DA-867A73B299CF}"/>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2870811" y="997608"/>
            <a:ext cx="2857500" cy="1371600"/>
          </a:xfrm>
          <a:prstGeom prst="rect">
            <a:avLst/>
          </a:prstGeom>
        </p:spPr>
      </p:pic>
      <p:pic>
        <p:nvPicPr>
          <p:cNvPr id="13" name="Picture 12" descr="A close up of a currency&#10;&#10;Description automatically generated">
            <a:extLst>
              <a:ext uri="{FF2B5EF4-FFF2-40B4-BE49-F238E27FC236}">
                <a16:creationId xmlns:a16="http://schemas.microsoft.com/office/drawing/2014/main" id="{EEB18FC3-AB71-DCAD-C751-F3B19DEF98B2}"/>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049091" y="1099906"/>
            <a:ext cx="2857500" cy="1371600"/>
          </a:xfrm>
          <a:prstGeom prst="rect">
            <a:avLst/>
          </a:prstGeom>
        </p:spPr>
      </p:pic>
      <p:pic>
        <p:nvPicPr>
          <p:cNvPr id="14" name="Picture 13" descr="A close up of a currency&#10;&#10;Description automatically generated">
            <a:extLst>
              <a:ext uri="{FF2B5EF4-FFF2-40B4-BE49-F238E27FC236}">
                <a16:creationId xmlns:a16="http://schemas.microsoft.com/office/drawing/2014/main" id="{E729EFC9-18ED-F94C-EA45-DEB92D4A438F}"/>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227371" y="1202204"/>
            <a:ext cx="2857500" cy="1371600"/>
          </a:xfrm>
          <a:prstGeom prst="rect">
            <a:avLst/>
          </a:prstGeom>
        </p:spPr>
      </p:pic>
      <p:pic>
        <p:nvPicPr>
          <p:cNvPr id="15" name="Picture 14" descr="A close up of a currency&#10;&#10;Description automatically generated">
            <a:extLst>
              <a:ext uri="{FF2B5EF4-FFF2-40B4-BE49-F238E27FC236}">
                <a16:creationId xmlns:a16="http://schemas.microsoft.com/office/drawing/2014/main" id="{62AD6D68-4339-BAA2-0EB2-1234DEB0CF4E}"/>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405651" y="1304502"/>
            <a:ext cx="2857500" cy="1371600"/>
          </a:xfrm>
          <a:prstGeom prst="rect">
            <a:avLst/>
          </a:prstGeom>
        </p:spPr>
      </p:pic>
      <p:pic>
        <p:nvPicPr>
          <p:cNvPr id="16" name="Picture 15" descr="A close up of a currency&#10;&#10;Description automatically generated">
            <a:extLst>
              <a:ext uri="{FF2B5EF4-FFF2-40B4-BE49-F238E27FC236}">
                <a16:creationId xmlns:a16="http://schemas.microsoft.com/office/drawing/2014/main" id="{81B36D40-4F33-4E22-BD76-19B2DD3FD0AC}"/>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583931" y="1406800"/>
            <a:ext cx="2857500" cy="1371600"/>
          </a:xfrm>
          <a:prstGeom prst="rect">
            <a:avLst/>
          </a:prstGeom>
        </p:spPr>
      </p:pic>
      <p:pic>
        <p:nvPicPr>
          <p:cNvPr id="17" name="Picture 16" descr="A close up of a currency&#10;&#10;Description automatically generated">
            <a:extLst>
              <a:ext uri="{FF2B5EF4-FFF2-40B4-BE49-F238E27FC236}">
                <a16:creationId xmlns:a16="http://schemas.microsoft.com/office/drawing/2014/main" id="{AF7749D3-7663-6085-A00E-6F2C5D30C00D}"/>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762211" y="1509098"/>
            <a:ext cx="2857500" cy="1371600"/>
          </a:xfrm>
          <a:prstGeom prst="rect">
            <a:avLst/>
          </a:prstGeom>
        </p:spPr>
      </p:pic>
      <p:pic>
        <p:nvPicPr>
          <p:cNvPr id="18" name="Picture 17" descr="A close up of a currency&#10;&#10;Description automatically generated">
            <a:extLst>
              <a:ext uri="{FF2B5EF4-FFF2-40B4-BE49-F238E27FC236}">
                <a16:creationId xmlns:a16="http://schemas.microsoft.com/office/drawing/2014/main" id="{9EA6947B-FBB9-2744-AAAF-6190F671E19D}"/>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940491" y="1611396"/>
            <a:ext cx="2857500" cy="1371600"/>
          </a:xfrm>
          <a:prstGeom prst="rect">
            <a:avLst/>
          </a:prstGeom>
        </p:spPr>
      </p:pic>
      <p:pic>
        <p:nvPicPr>
          <p:cNvPr id="19" name="Picture 18" descr="A close up of a currency&#10;&#10;Description automatically generated">
            <a:extLst>
              <a:ext uri="{FF2B5EF4-FFF2-40B4-BE49-F238E27FC236}">
                <a16:creationId xmlns:a16="http://schemas.microsoft.com/office/drawing/2014/main" id="{1F56EDE6-7CB5-F162-70E8-4273BDDEE5BF}"/>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3991771" y="1713697"/>
            <a:ext cx="2857500" cy="1371600"/>
          </a:xfrm>
          <a:prstGeom prst="rect">
            <a:avLst/>
          </a:prstGeom>
        </p:spPr>
      </p:pic>
      <p:pic>
        <p:nvPicPr>
          <p:cNvPr id="20" name="Picture 19" descr="A close up of a currency&#10;&#10;Description automatically generated">
            <a:extLst>
              <a:ext uri="{FF2B5EF4-FFF2-40B4-BE49-F238E27FC236}">
                <a16:creationId xmlns:a16="http://schemas.microsoft.com/office/drawing/2014/main" id="{177E7C9C-3C14-E20F-903F-E35BC1587630}"/>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5535164" y="997608"/>
            <a:ext cx="2857500" cy="1371600"/>
          </a:xfrm>
          <a:prstGeom prst="rect">
            <a:avLst/>
          </a:prstGeom>
        </p:spPr>
      </p:pic>
      <p:pic>
        <p:nvPicPr>
          <p:cNvPr id="21" name="Picture 20" descr="A close up of a currency&#10;&#10;Description automatically generated">
            <a:extLst>
              <a:ext uri="{FF2B5EF4-FFF2-40B4-BE49-F238E27FC236}">
                <a16:creationId xmlns:a16="http://schemas.microsoft.com/office/drawing/2014/main" id="{674FD245-9C59-FEBA-C81B-381F9C0E9482}"/>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5713444" y="1099906"/>
            <a:ext cx="2857500" cy="1371600"/>
          </a:xfrm>
          <a:prstGeom prst="rect">
            <a:avLst/>
          </a:prstGeom>
        </p:spPr>
      </p:pic>
      <p:pic>
        <p:nvPicPr>
          <p:cNvPr id="22" name="Picture 21" descr="A close up of a currency&#10;&#10;Description automatically generated">
            <a:extLst>
              <a:ext uri="{FF2B5EF4-FFF2-40B4-BE49-F238E27FC236}">
                <a16:creationId xmlns:a16="http://schemas.microsoft.com/office/drawing/2014/main" id="{DBD303F5-7AE4-9CB7-26E6-523F1351F686}"/>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5891724" y="1202204"/>
            <a:ext cx="2857500" cy="1371600"/>
          </a:xfrm>
          <a:prstGeom prst="rect">
            <a:avLst/>
          </a:prstGeom>
        </p:spPr>
      </p:pic>
      <p:pic>
        <p:nvPicPr>
          <p:cNvPr id="23" name="Picture 22" descr="A close up of a currency&#10;&#10;Description automatically generated">
            <a:extLst>
              <a:ext uri="{FF2B5EF4-FFF2-40B4-BE49-F238E27FC236}">
                <a16:creationId xmlns:a16="http://schemas.microsoft.com/office/drawing/2014/main" id="{7E306CEB-9E82-5938-2880-FC22AC195B17}"/>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070004" y="1304502"/>
            <a:ext cx="2857500" cy="1371600"/>
          </a:xfrm>
          <a:prstGeom prst="rect">
            <a:avLst/>
          </a:prstGeom>
        </p:spPr>
      </p:pic>
      <p:pic>
        <p:nvPicPr>
          <p:cNvPr id="24" name="Picture 23" descr="A close up of a currency&#10;&#10;Description automatically generated">
            <a:extLst>
              <a:ext uri="{FF2B5EF4-FFF2-40B4-BE49-F238E27FC236}">
                <a16:creationId xmlns:a16="http://schemas.microsoft.com/office/drawing/2014/main" id="{B1043031-83EA-EA1E-D743-CC1BFE63EFF8}"/>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248284" y="1406800"/>
            <a:ext cx="2857500" cy="1371600"/>
          </a:xfrm>
          <a:prstGeom prst="rect">
            <a:avLst/>
          </a:prstGeom>
        </p:spPr>
      </p:pic>
      <p:pic>
        <p:nvPicPr>
          <p:cNvPr id="25" name="Picture 24" descr="A close up of a currency&#10;&#10;Description automatically generated">
            <a:extLst>
              <a:ext uri="{FF2B5EF4-FFF2-40B4-BE49-F238E27FC236}">
                <a16:creationId xmlns:a16="http://schemas.microsoft.com/office/drawing/2014/main" id="{0346A271-C9F0-F7F5-A29B-617C4C644082}"/>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426564" y="1509098"/>
            <a:ext cx="2857500" cy="1371600"/>
          </a:xfrm>
          <a:prstGeom prst="rect">
            <a:avLst/>
          </a:prstGeom>
        </p:spPr>
      </p:pic>
      <p:pic>
        <p:nvPicPr>
          <p:cNvPr id="26" name="Picture 25" descr="A close up of a currency&#10;&#10;Description automatically generated">
            <a:extLst>
              <a:ext uri="{FF2B5EF4-FFF2-40B4-BE49-F238E27FC236}">
                <a16:creationId xmlns:a16="http://schemas.microsoft.com/office/drawing/2014/main" id="{98DFF5A8-F76F-0290-6D12-2E8E63392936}"/>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604844" y="1611396"/>
            <a:ext cx="2857500" cy="1371600"/>
          </a:xfrm>
          <a:prstGeom prst="rect">
            <a:avLst/>
          </a:prstGeom>
        </p:spPr>
      </p:pic>
      <p:pic>
        <p:nvPicPr>
          <p:cNvPr id="27" name="Picture 26" descr="A close up of a currency&#10;&#10;Description automatically generated">
            <a:extLst>
              <a:ext uri="{FF2B5EF4-FFF2-40B4-BE49-F238E27FC236}">
                <a16:creationId xmlns:a16="http://schemas.microsoft.com/office/drawing/2014/main" id="{81B32279-3656-E8CF-9C78-C3CAD5A7E94C}"/>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656124" y="1713697"/>
            <a:ext cx="2857500" cy="1371600"/>
          </a:xfrm>
          <a:prstGeom prst="rect">
            <a:avLst/>
          </a:prstGeom>
        </p:spPr>
      </p:pic>
      <p:pic>
        <p:nvPicPr>
          <p:cNvPr id="28" name="Picture 27" descr="A close up of a currency&#10;&#10;Description automatically generated">
            <a:extLst>
              <a:ext uri="{FF2B5EF4-FFF2-40B4-BE49-F238E27FC236}">
                <a16:creationId xmlns:a16="http://schemas.microsoft.com/office/drawing/2014/main" id="{76AEC43C-F0E9-0CA3-38A2-87289AC45258}"/>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7848400" y="983105"/>
            <a:ext cx="2857500" cy="1371600"/>
          </a:xfrm>
          <a:prstGeom prst="rect">
            <a:avLst/>
          </a:prstGeom>
        </p:spPr>
      </p:pic>
      <p:pic>
        <p:nvPicPr>
          <p:cNvPr id="29" name="Picture 28" descr="A close up of a currency&#10;&#10;Description automatically generated">
            <a:extLst>
              <a:ext uri="{FF2B5EF4-FFF2-40B4-BE49-F238E27FC236}">
                <a16:creationId xmlns:a16="http://schemas.microsoft.com/office/drawing/2014/main" id="{60A7BDF1-6001-1459-668D-F5A05EA14C24}"/>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026680" y="1085403"/>
            <a:ext cx="2857500" cy="1371600"/>
          </a:xfrm>
          <a:prstGeom prst="rect">
            <a:avLst/>
          </a:prstGeom>
        </p:spPr>
      </p:pic>
      <p:pic>
        <p:nvPicPr>
          <p:cNvPr id="30" name="Picture 29" descr="A close up of a currency&#10;&#10;Description automatically generated">
            <a:extLst>
              <a:ext uri="{FF2B5EF4-FFF2-40B4-BE49-F238E27FC236}">
                <a16:creationId xmlns:a16="http://schemas.microsoft.com/office/drawing/2014/main" id="{6414FB95-6A5A-D147-3B3E-FC9E8FE12DE1}"/>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204960" y="1187701"/>
            <a:ext cx="2857500" cy="1371600"/>
          </a:xfrm>
          <a:prstGeom prst="rect">
            <a:avLst/>
          </a:prstGeom>
        </p:spPr>
      </p:pic>
      <p:pic>
        <p:nvPicPr>
          <p:cNvPr id="31" name="Picture 30" descr="A close up of a currency&#10;&#10;Description automatically generated">
            <a:extLst>
              <a:ext uri="{FF2B5EF4-FFF2-40B4-BE49-F238E27FC236}">
                <a16:creationId xmlns:a16="http://schemas.microsoft.com/office/drawing/2014/main" id="{AE687871-9E6C-C61A-A1F9-85A27ED01E57}"/>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383240" y="1289999"/>
            <a:ext cx="2857500" cy="1371600"/>
          </a:xfrm>
          <a:prstGeom prst="rect">
            <a:avLst/>
          </a:prstGeom>
        </p:spPr>
      </p:pic>
      <p:pic>
        <p:nvPicPr>
          <p:cNvPr id="32" name="Picture 31" descr="A close up of a currency&#10;&#10;Description automatically generated">
            <a:extLst>
              <a:ext uri="{FF2B5EF4-FFF2-40B4-BE49-F238E27FC236}">
                <a16:creationId xmlns:a16="http://schemas.microsoft.com/office/drawing/2014/main" id="{8E0F9280-B54D-3D9C-44EE-5DD25CFCB5B8}"/>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561520" y="1392297"/>
            <a:ext cx="2857500" cy="1371600"/>
          </a:xfrm>
          <a:prstGeom prst="rect">
            <a:avLst/>
          </a:prstGeom>
        </p:spPr>
      </p:pic>
      <p:pic>
        <p:nvPicPr>
          <p:cNvPr id="33" name="Picture 32" descr="A close up of a currency&#10;&#10;Description automatically generated">
            <a:extLst>
              <a:ext uri="{FF2B5EF4-FFF2-40B4-BE49-F238E27FC236}">
                <a16:creationId xmlns:a16="http://schemas.microsoft.com/office/drawing/2014/main" id="{03B8B2D6-0F07-1AD8-1134-DCCD0A74EA4D}"/>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739800" y="1494595"/>
            <a:ext cx="2857500" cy="1371600"/>
          </a:xfrm>
          <a:prstGeom prst="rect">
            <a:avLst/>
          </a:prstGeom>
        </p:spPr>
      </p:pic>
      <p:pic>
        <p:nvPicPr>
          <p:cNvPr id="34" name="Picture 33" descr="A close up of a currency&#10;&#10;Description automatically generated">
            <a:extLst>
              <a:ext uri="{FF2B5EF4-FFF2-40B4-BE49-F238E27FC236}">
                <a16:creationId xmlns:a16="http://schemas.microsoft.com/office/drawing/2014/main" id="{ADD72BBE-B1BE-C144-F32E-B45D4743D001}"/>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918080" y="1596893"/>
            <a:ext cx="2857500" cy="1371600"/>
          </a:xfrm>
          <a:prstGeom prst="rect">
            <a:avLst/>
          </a:prstGeom>
        </p:spPr>
      </p:pic>
      <p:pic>
        <p:nvPicPr>
          <p:cNvPr id="35" name="Picture 34" descr="A close up of a currency&#10;&#10;Description automatically generated">
            <a:extLst>
              <a:ext uri="{FF2B5EF4-FFF2-40B4-BE49-F238E27FC236}">
                <a16:creationId xmlns:a16="http://schemas.microsoft.com/office/drawing/2014/main" id="{3F34F015-AB43-F96F-B4D5-3881D5DF3F89}"/>
              </a:ext>
            </a:extLst>
          </p:cNvPr>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9096362" y="1699194"/>
            <a:ext cx="2857500" cy="1371600"/>
          </a:xfrm>
          <a:prstGeom prst="rect">
            <a:avLst/>
          </a:prstGeom>
        </p:spPr>
      </p:pic>
      <p:pic>
        <p:nvPicPr>
          <p:cNvPr id="36" name="Picture 35" descr="A white truck with a brown container on a yellow circle&#10;&#10;Description automatically generated">
            <a:extLst>
              <a:ext uri="{FF2B5EF4-FFF2-40B4-BE49-F238E27FC236}">
                <a16:creationId xmlns:a16="http://schemas.microsoft.com/office/drawing/2014/main" id="{89EE77A0-D485-DEAE-EE16-78FEBC6F20D0}"/>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50668" y="4417573"/>
            <a:ext cx="890796" cy="276677"/>
          </a:xfrm>
          <a:prstGeom prst="rect">
            <a:avLst/>
          </a:prstGeom>
        </p:spPr>
      </p:pic>
      <p:pic>
        <p:nvPicPr>
          <p:cNvPr id="37" name="Picture 36" descr="A white truck with a brown container on a yellow circle&#10;&#10;Description automatically generated">
            <a:extLst>
              <a:ext uri="{FF2B5EF4-FFF2-40B4-BE49-F238E27FC236}">
                <a16:creationId xmlns:a16="http://schemas.microsoft.com/office/drawing/2014/main" id="{3EA045DE-6221-9787-9029-FBEDE0525462}"/>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73226" y="4417573"/>
            <a:ext cx="890796" cy="276677"/>
          </a:xfrm>
          <a:prstGeom prst="rect">
            <a:avLst/>
          </a:prstGeom>
        </p:spPr>
      </p:pic>
      <p:pic>
        <p:nvPicPr>
          <p:cNvPr id="38" name="Picture 37" descr="A white truck with a brown container on a yellow circle&#10;&#10;Description automatically generated">
            <a:extLst>
              <a:ext uri="{FF2B5EF4-FFF2-40B4-BE49-F238E27FC236}">
                <a16:creationId xmlns:a16="http://schemas.microsoft.com/office/drawing/2014/main" id="{CAB9C8B9-2890-CA4D-1BCC-1566A2E36F09}"/>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823658" y="4417573"/>
            <a:ext cx="890796" cy="276677"/>
          </a:xfrm>
          <a:prstGeom prst="rect">
            <a:avLst/>
          </a:prstGeom>
        </p:spPr>
      </p:pic>
      <p:pic>
        <p:nvPicPr>
          <p:cNvPr id="39" name="Picture 38" descr="A white truck with a brown container on a yellow circle&#10;&#10;Description automatically generated">
            <a:extLst>
              <a:ext uri="{FF2B5EF4-FFF2-40B4-BE49-F238E27FC236}">
                <a16:creationId xmlns:a16="http://schemas.microsoft.com/office/drawing/2014/main" id="{852A2135-C881-6DE8-48AA-1F56CF9F4AF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2674090" y="4417573"/>
            <a:ext cx="890796" cy="276677"/>
          </a:xfrm>
          <a:prstGeom prst="rect">
            <a:avLst/>
          </a:prstGeom>
        </p:spPr>
      </p:pic>
      <p:pic>
        <p:nvPicPr>
          <p:cNvPr id="40" name="Picture 39" descr="A white truck with a brown container on a yellow circle&#10;&#10;Description automatically generated">
            <a:extLst>
              <a:ext uri="{FF2B5EF4-FFF2-40B4-BE49-F238E27FC236}">
                <a16:creationId xmlns:a16="http://schemas.microsoft.com/office/drawing/2014/main" id="{959941D8-1D9B-B941-ECD2-B199B1742363}"/>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3524522" y="4417573"/>
            <a:ext cx="890796" cy="276677"/>
          </a:xfrm>
          <a:prstGeom prst="rect">
            <a:avLst/>
          </a:prstGeom>
        </p:spPr>
      </p:pic>
      <p:pic>
        <p:nvPicPr>
          <p:cNvPr id="41" name="Picture 40" descr="A white truck with a brown container on a yellow circle&#10;&#10;Description automatically generated">
            <a:extLst>
              <a:ext uri="{FF2B5EF4-FFF2-40B4-BE49-F238E27FC236}">
                <a16:creationId xmlns:a16="http://schemas.microsoft.com/office/drawing/2014/main" id="{DB611CD0-5FD0-B94C-5D60-881BCA278B97}"/>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374954" y="4417573"/>
            <a:ext cx="890796" cy="276677"/>
          </a:xfrm>
          <a:prstGeom prst="rect">
            <a:avLst/>
          </a:prstGeom>
        </p:spPr>
      </p:pic>
      <p:pic>
        <p:nvPicPr>
          <p:cNvPr id="42" name="Picture 41" descr="A white truck with a brown container on a yellow circle&#10;&#10;Description automatically generated">
            <a:extLst>
              <a:ext uri="{FF2B5EF4-FFF2-40B4-BE49-F238E27FC236}">
                <a16:creationId xmlns:a16="http://schemas.microsoft.com/office/drawing/2014/main" id="{DAE61716-74FF-5DF1-1E4B-EF9BC0C723DB}"/>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5225386" y="4417573"/>
            <a:ext cx="890796" cy="276677"/>
          </a:xfrm>
          <a:prstGeom prst="rect">
            <a:avLst/>
          </a:prstGeom>
        </p:spPr>
      </p:pic>
      <p:pic>
        <p:nvPicPr>
          <p:cNvPr id="43" name="Picture 42" descr="A white truck with a brown container on a yellow circle&#10;&#10;Description automatically generated">
            <a:extLst>
              <a:ext uri="{FF2B5EF4-FFF2-40B4-BE49-F238E27FC236}">
                <a16:creationId xmlns:a16="http://schemas.microsoft.com/office/drawing/2014/main" id="{BDED0369-6D3B-F7C5-D6B0-358456CCCA94}"/>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075818" y="4417573"/>
            <a:ext cx="890796" cy="276677"/>
          </a:xfrm>
          <a:prstGeom prst="rect">
            <a:avLst/>
          </a:prstGeom>
        </p:spPr>
      </p:pic>
      <p:pic>
        <p:nvPicPr>
          <p:cNvPr id="44" name="Picture 43" descr="A white truck with a brown container on a yellow circle&#10;&#10;Description automatically generated">
            <a:extLst>
              <a:ext uri="{FF2B5EF4-FFF2-40B4-BE49-F238E27FC236}">
                <a16:creationId xmlns:a16="http://schemas.microsoft.com/office/drawing/2014/main" id="{919667D1-2505-CBCB-E05F-918D6628C3FC}"/>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926250" y="4417573"/>
            <a:ext cx="890796" cy="276677"/>
          </a:xfrm>
          <a:prstGeom prst="rect">
            <a:avLst/>
          </a:prstGeom>
        </p:spPr>
      </p:pic>
      <p:pic>
        <p:nvPicPr>
          <p:cNvPr id="45" name="Picture 44" descr="A white truck with a brown container on a yellow circle&#10;&#10;Description automatically generated">
            <a:extLst>
              <a:ext uri="{FF2B5EF4-FFF2-40B4-BE49-F238E27FC236}">
                <a16:creationId xmlns:a16="http://schemas.microsoft.com/office/drawing/2014/main" id="{3CD85FEB-1DE5-C9E8-D477-E47E73275302}"/>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7776682" y="4417573"/>
            <a:ext cx="890796" cy="276677"/>
          </a:xfrm>
          <a:prstGeom prst="rect">
            <a:avLst/>
          </a:prstGeom>
        </p:spPr>
      </p:pic>
      <p:pic>
        <p:nvPicPr>
          <p:cNvPr id="46" name="Picture 45" descr="A white truck with a brown container on a yellow circle&#10;&#10;Description automatically generated">
            <a:extLst>
              <a:ext uri="{FF2B5EF4-FFF2-40B4-BE49-F238E27FC236}">
                <a16:creationId xmlns:a16="http://schemas.microsoft.com/office/drawing/2014/main" id="{7316C604-97AA-4D63-12EC-83A772E5C9B9}"/>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8627114" y="4417573"/>
            <a:ext cx="890796" cy="276677"/>
          </a:xfrm>
          <a:prstGeom prst="rect">
            <a:avLst/>
          </a:prstGeom>
        </p:spPr>
      </p:pic>
      <p:pic>
        <p:nvPicPr>
          <p:cNvPr id="47" name="Picture 46" descr="A white truck with a brown container on a yellow circle&#10;&#10;Description automatically generated">
            <a:extLst>
              <a:ext uri="{FF2B5EF4-FFF2-40B4-BE49-F238E27FC236}">
                <a16:creationId xmlns:a16="http://schemas.microsoft.com/office/drawing/2014/main" id="{E0BAD181-6D09-D603-033F-C35FBBA6878C}"/>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477546" y="4417573"/>
            <a:ext cx="890796" cy="276677"/>
          </a:xfrm>
          <a:prstGeom prst="rect">
            <a:avLst/>
          </a:prstGeom>
        </p:spPr>
      </p:pic>
      <p:pic>
        <p:nvPicPr>
          <p:cNvPr id="48" name="Picture 47" descr="A white truck with a brown container on a yellow circle&#10;&#10;Description automatically generated">
            <a:extLst>
              <a:ext uri="{FF2B5EF4-FFF2-40B4-BE49-F238E27FC236}">
                <a16:creationId xmlns:a16="http://schemas.microsoft.com/office/drawing/2014/main" id="{3E4B6CB6-9DB8-BF5A-33AB-116185B24706}"/>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0327978" y="4417573"/>
            <a:ext cx="890796" cy="276677"/>
          </a:xfrm>
          <a:prstGeom prst="rect">
            <a:avLst/>
          </a:prstGeom>
        </p:spPr>
      </p:pic>
      <p:pic>
        <p:nvPicPr>
          <p:cNvPr id="49" name="Picture 48" descr="A white truck with a brown container on a yellow circle&#10;&#10;Description automatically generated">
            <a:extLst>
              <a:ext uri="{FF2B5EF4-FFF2-40B4-BE49-F238E27FC236}">
                <a16:creationId xmlns:a16="http://schemas.microsoft.com/office/drawing/2014/main" id="{F3140339-71E1-B8AB-036A-F84423E52ED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1218774" y="4424509"/>
            <a:ext cx="890796" cy="276677"/>
          </a:xfrm>
          <a:prstGeom prst="rect">
            <a:avLst/>
          </a:prstGeom>
        </p:spPr>
      </p:pic>
      <p:pic>
        <p:nvPicPr>
          <p:cNvPr id="50" name="Picture 49" descr="A white truck with a brown container on a yellow circle&#10;&#10;Description automatically generated">
            <a:extLst>
              <a:ext uri="{FF2B5EF4-FFF2-40B4-BE49-F238E27FC236}">
                <a16:creationId xmlns:a16="http://schemas.microsoft.com/office/drawing/2014/main" id="{C846ABD9-2A48-5E01-28A4-D86589A3A9AF}"/>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2948" y="4752454"/>
            <a:ext cx="890796" cy="276677"/>
          </a:xfrm>
          <a:prstGeom prst="rect">
            <a:avLst/>
          </a:prstGeom>
        </p:spPr>
      </p:pic>
      <p:pic>
        <p:nvPicPr>
          <p:cNvPr id="51" name="Picture 50" descr="A white truck with a brown container on a yellow circle&#10;&#10;Description automatically generated">
            <a:extLst>
              <a:ext uri="{FF2B5EF4-FFF2-40B4-BE49-F238E27FC236}">
                <a16:creationId xmlns:a16="http://schemas.microsoft.com/office/drawing/2014/main" id="{A9ADFB4C-D036-036D-64A4-45FDD528A791}"/>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65506" y="4752454"/>
            <a:ext cx="890796" cy="276677"/>
          </a:xfrm>
          <a:prstGeom prst="rect">
            <a:avLst/>
          </a:prstGeom>
        </p:spPr>
      </p:pic>
      <p:pic>
        <p:nvPicPr>
          <p:cNvPr id="52" name="Picture 51" descr="A white truck with a brown container on a yellow circle&#10;&#10;Description automatically generated">
            <a:extLst>
              <a:ext uri="{FF2B5EF4-FFF2-40B4-BE49-F238E27FC236}">
                <a16:creationId xmlns:a16="http://schemas.microsoft.com/office/drawing/2014/main" id="{F0223F2A-B787-38EB-8EF8-166935A7C95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815938" y="4752454"/>
            <a:ext cx="890796" cy="276677"/>
          </a:xfrm>
          <a:prstGeom prst="rect">
            <a:avLst/>
          </a:prstGeom>
        </p:spPr>
      </p:pic>
      <p:pic>
        <p:nvPicPr>
          <p:cNvPr id="53" name="Picture 52" descr="A white truck with a brown container on a yellow circle&#10;&#10;Description automatically generated">
            <a:extLst>
              <a:ext uri="{FF2B5EF4-FFF2-40B4-BE49-F238E27FC236}">
                <a16:creationId xmlns:a16="http://schemas.microsoft.com/office/drawing/2014/main" id="{E9D4EA9F-F464-8403-E917-EE8862D6068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2666370" y="4752454"/>
            <a:ext cx="890796" cy="276677"/>
          </a:xfrm>
          <a:prstGeom prst="rect">
            <a:avLst/>
          </a:prstGeom>
        </p:spPr>
      </p:pic>
      <p:pic>
        <p:nvPicPr>
          <p:cNvPr id="54" name="Picture 53" descr="A white truck with a brown container on a yellow circle&#10;&#10;Description automatically generated">
            <a:extLst>
              <a:ext uri="{FF2B5EF4-FFF2-40B4-BE49-F238E27FC236}">
                <a16:creationId xmlns:a16="http://schemas.microsoft.com/office/drawing/2014/main" id="{38946DFB-CAD3-DB2B-705E-EACD88EF3748}"/>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3516802" y="4752454"/>
            <a:ext cx="890796" cy="276677"/>
          </a:xfrm>
          <a:prstGeom prst="rect">
            <a:avLst/>
          </a:prstGeom>
        </p:spPr>
      </p:pic>
      <p:pic>
        <p:nvPicPr>
          <p:cNvPr id="55" name="Picture 54" descr="A white truck with a brown container on a yellow circle&#10;&#10;Description automatically generated">
            <a:extLst>
              <a:ext uri="{FF2B5EF4-FFF2-40B4-BE49-F238E27FC236}">
                <a16:creationId xmlns:a16="http://schemas.microsoft.com/office/drawing/2014/main" id="{29F4A024-8B23-E740-6D05-2CB6FED21635}"/>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367234" y="4752454"/>
            <a:ext cx="890796" cy="276677"/>
          </a:xfrm>
          <a:prstGeom prst="rect">
            <a:avLst/>
          </a:prstGeom>
        </p:spPr>
      </p:pic>
      <p:pic>
        <p:nvPicPr>
          <p:cNvPr id="56" name="Picture 55" descr="A white truck with a brown container on a yellow circle&#10;&#10;Description automatically generated">
            <a:extLst>
              <a:ext uri="{FF2B5EF4-FFF2-40B4-BE49-F238E27FC236}">
                <a16:creationId xmlns:a16="http://schemas.microsoft.com/office/drawing/2014/main" id="{BAE43EF3-A153-9601-A9E1-42993C97B2D7}"/>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5217666" y="4752454"/>
            <a:ext cx="890796" cy="276677"/>
          </a:xfrm>
          <a:prstGeom prst="rect">
            <a:avLst/>
          </a:prstGeom>
        </p:spPr>
      </p:pic>
      <p:pic>
        <p:nvPicPr>
          <p:cNvPr id="57" name="Picture 56" descr="A white truck with a brown container on a yellow circle&#10;&#10;Description automatically generated">
            <a:extLst>
              <a:ext uri="{FF2B5EF4-FFF2-40B4-BE49-F238E27FC236}">
                <a16:creationId xmlns:a16="http://schemas.microsoft.com/office/drawing/2014/main" id="{B53A28F9-E3A5-154B-EB05-518C53EC9AF4}"/>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068098" y="4752454"/>
            <a:ext cx="890796" cy="276677"/>
          </a:xfrm>
          <a:prstGeom prst="rect">
            <a:avLst/>
          </a:prstGeom>
        </p:spPr>
      </p:pic>
      <p:pic>
        <p:nvPicPr>
          <p:cNvPr id="58" name="Picture 57" descr="A white truck with a brown container on a yellow circle&#10;&#10;Description automatically generated">
            <a:extLst>
              <a:ext uri="{FF2B5EF4-FFF2-40B4-BE49-F238E27FC236}">
                <a16:creationId xmlns:a16="http://schemas.microsoft.com/office/drawing/2014/main" id="{BA566950-1D22-92A9-2839-6BCFDE1AD03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918530" y="4752454"/>
            <a:ext cx="890796" cy="276677"/>
          </a:xfrm>
          <a:prstGeom prst="rect">
            <a:avLst/>
          </a:prstGeom>
        </p:spPr>
      </p:pic>
      <p:pic>
        <p:nvPicPr>
          <p:cNvPr id="59" name="Picture 58" descr="A white truck with a brown container on a yellow circle&#10;&#10;Description automatically generated">
            <a:extLst>
              <a:ext uri="{FF2B5EF4-FFF2-40B4-BE49-F238E27FC236}">
                <a16:creationId xmlns:a16="http://schemas.microsoft.com/office/drawing/2014/main" id="{047ADF29-A996-5E6C-CBCB-553CB0C0721F}"/>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7768962" y="4752454"/>
            <a:ext cx="890796" cy="276677"/>
          </a:xfrm>
          <a:prstGeom prst="rect">
            <a:avLst/>
          </a:prstGeom>
        </p:spPr>
      </p:pic>
      <p:pic>
        <p:nvPicPr>
          <p:cNvPr id="60" name="Picture 59" descr="A white truck with a brown container on a yellow circle&#10;&#10;Description automatically generated">
            <a:extLst>
              <a:ext uri="{FF2B5EF4-FFF2-40B4-BE49-F238E27FC236}">
                <a16:creationId xmlns:a16="http://schemas.microsoft.com/office/drawing/2014/main" id="{10FC0636-C40A-98B3-4C71-132BC2CF0DA8}"/>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8619394" y="4752454"/>
            <a:ext cx="890796" cy="276677"/>
          </a:xfrm>
          <a:prstGeom prst="rect">
            <a:avLst/>
          </a:prstGeom>
        </p:spPr>
      </p:pic>
      <p:pic>
        <p:nvPicPr>
          <p:cNvPr id="61" name="Picture 60" descr="A white truck with a brown container on a yellow circle&#10;&#10;Description automatically generated">
            <a:extLst>
              <a:ext uri="{FF2B5EF4-FFF2-40B4-BE49-F238E27FC236}">
                <a16:creationId xmlns:a16="http://schemas.microsoft.com/office/drawing/2014/main" id="{6515FF7D-5DB4-F60A-EADE-9552BDF765F6}"/>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469826" y="4752454"/>
            <a:ext cx="890796" cy="276677"/>
          </a:xfrm>
          <a:prstGeom prst="rect">
            <a:avLst/>
          </a:prstGeom>
        </p:spPr>
      </p:pic>
      <p:pic>
        <p:nvPicPr>
          <p:cNvPr id="62" name="Picture 61" descr="A white truck with a brown container on a yellow circle&#10;&#10;Description automatically generated">
            <a:extLst>
              <a:ext uri="{FF2B5EF4-FFF2-40B4-BE49-F238E27FC236}">
                <a16:creationId xmlns:a16="http://schemas.microsoft.com/office/drawing/2014/main" id="{4A798829-C93B-4EB1-6406-A91ADDC7F98C}"/>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0320258" y="4752454"/>
            <a:ext cx="890796" cy="276677"/>
          </a:xfrm>
          <a:prstGeom prst="rect">
            <a:avLst/>
          </a:prstGeom>
        </p:spPr>
      </p:pic>
      <p:pic>
        <p:nvPicPr>
          <p:cNvPr id="63" name="Picture 62" descr="A white truck with a brown container on a yellow circle&#10;&#10;Description automatically generated">
            <a:extLst>
              <a:ext uri="{FF2B5EF4-FFF2-40B4-BE49-F238E27FC236}">
                <a16:creationId xmlns:a16="http://schemas.microsoft.com/office/drawing/2014/main" id="{21542065-8238-98B8-5924-F22B1802B543}"/>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1211054" y="4759390"/>
            <a:ext cx="890796" cy="276677"/>
          </a:xfrm>
          <a:prstGeom prst="rect">
            <a:avLst/>
          </a:prstGeom>
        </p:spPr>
      </p:pic>
      <p:pic>
        <p:nvPicPr>
          <p:cNvPr id="64" name="Picture 63" descr="A white truck with a brown container on a yellow circle&#10;&#10;Description automatically generated">
            <a:extLst>
              <a:ext uri="{FF2B5EF4-FFF2-40B4-BE49-F238E27FC236}">
                <a16:creationId xmlns:a16="http://schemas.microsoft.com/office/drawing/2014/main" id="{F4392D1E-05A4-CEC7-582C-DCF63F27870F}"/>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2948" y="5066997"/>
            <a:ext cx="890796" cy="276677"/>
          </a:xfrm>
          <a:prstGeom prst="rect">
            <a:avLst/>
          </a:prstGeom>
        </p:spPr>
      </p:pic>
      <p:pic>
        <p:nvPicPr>
          <p:cNvPr id="65" name="Picture 64" descr="A white truck with a brown container on a yellow circle&#10;&#10;Description automatically generated">
            <a:extLst>
              <a:ext uri="{FF2B5EF4-FFF2-40B4-BE49-F238E27FC236}">
                <a16:creationId xmlns:a16="http://schemas.microsoft.com/office/drawing/2014/main" id="{C84DB4B1-60ED-E264-3B54-DFEAC302E0A8}"/>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65506" y="5066997"/>
            <a:ext cx="890796" cy="276677"/>
          </a:xfrm>
          <a:prstGeom prst="rect">
            <a:avLst/>
          </a:prstGeom>
        </p:spPr>
      </p:pic>
      <p:pic>
        <p:nvPicPr>
          <p:cNvPr id="66" name="Picture 65" descr="A white truck with a brown container on a yellow circle&#10;&#10;Description automatically generated">
            <a:extLst>
              <a:ext uri="{FF2B5EF4-FFF2-40B4-BE49-F238E27FC236}">
                <a16:creationId xmlns:a16="http://schemas.microsoft.com/office/drawing/2014/main" id="{363A0DFB-BA24-B045-5D80-1E94FB2251F3}"/>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815938" y="5066997"/>
            <a:ext cx="890796" cy="276677"/>
          </a:xfrm>
          <a:prstGeom prst="rect">
            <a:avLst/>
          </a:prstGeom>
        </p:spPr>
      </p:pic>
      <p:pic>
        <p:nvPicPr>
          <p:cNvPr id="67" name="Picture 66" descr="A white truck with a brown container on a yellow circle&#10;&#10;Description automatically generated">
            <a:extLst>
              <a:ext uri="{FF2B5EF4-FFF2-40B4-BE49-F238E27FC236}">
                <a16:creationId xmlns:a16="http://schemas.microsoft.com/office/drawing/2014/main" id="{81F4FEA5-B095-B255-890E-B28D550DE542}"/>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2666370" y="5066997"/>
            <a:ext cx="890796" cy="276677"/>
          </a:xfrm>
          <a:prstGeom prst="rect">
            <a:avLst/>
          </a:prstGeom>
        </p:spPr>
      </p:pic>
      <p:pic>
        <p:nvPicPr>
          <p:cNvPr id="68" name="Picture 67" descr="A white truck with a brown container on a yellow circle&#10;&#10;Description automatically generated">
            <a:extLst>
              <a:ext uri="{FF2B5EF4-FFF2-40B4-BE49-F238E27FC236}">
                <a16:creationId xmlns:a16="http://schemas.microsoft.com/office/drawing/2014/main" id="{FE6E2551-35E4-6C3F-019C-CB1450E942EF}"/>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3516802" y="5066997"/>
            <a:ext cx="890796" cy="276677"/>
          </a:xfrm>
          <a:prstGeom prst="rect">
            <a:avLst/>
          </a:prstGeom>
        </p:spPr>
      </p:pic>
      <p:pic>
        <p:nvPicPr>
          <p:cNvPr id="69" name="Picture 68" descr="A white truck with a brown container on a yellow circle&#10;&#10;Description automatically generated">
            <a:extLst>
              <a:ext uri="{FF2B5EF4-FFF2-40B4-BE49-F238E27FC236}">
                <a16:creationId xmlns:a16="http://schemas.microsoft.com/office/drawing/2014/main" id="{A4B3F836-CB59-717E-1ACD-A3E1EF5570B3}"/>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367234" y="5066997"/>
            <a:ext cx="890796" cy="276677"/>
          </a:xfrm>
          <a:prstGeom prst="rect">
            <a:avLst/>
          </a:prstGeom>
        </p:spPr>
      </p:pic>
      <p:pic>
        <p:nvPicPr>
          <p:cNvPr id="70" name="Picture 69" descr="A white truck with a brown container on a yellow circle&#10;&#10;Description automatically generated">
            <a:extLst>
              <a:ext uri="{FF2B5EF4-FFF2-40B4-BE49-F238E27FC236}">
                <a16:creationId xmlns:a16="http://schemas.microsoft.com/office/drawing/2014/main" id="{D14B8F40-FF6F-99A7-98D4-9D4364007728}"/>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5217666" y="5066997"/>
            <a:ext cx="890796" cy="276677"/>
          </a:xfrm>
          <a:prstGeom prst="rect">
            <a:avLst/>
          </a:prstGeom>
        </p:spPr>
      </p:pic>
      <p:pic>
        <p:nvPicPr>
          <p:cNvPr id="71" name="Picture 70" descr="A white truck with a brown container on a yellow circle&#10;&#10;Description automatically generated">
            <a:extLst>
              <a:ext uri="{FF2B5EF4-FFF2-40B4-BE49-F238E27FC236}">
                <a16:creationId xmlns:a16="http://schemas.microsoft.com/office/drawing/2014/main" id="{2F6F2FD4-A2BB-D666-2155-CE642ED1D123}"/>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068098" y="5066997"/>
            <a:ext cx="890796" cy="276677"/>
          </a:xfrm>
          <a:prstGeom prst="rect">
            <a:avLst/>
          </a:prstGeom>
        </p:spPr>
      </p:pic>
      <p:pic>
        <p:nvPicPr>
          <p:cNvPr id="72" name="Picture 71" descr="A white truck with a brown container on a yellow circle&#10;&#10;Description automatically generated">
            <a:extLst>
              <a:ext uri="{FF2B5EF4-FFF2-40B4-BE49-F238E27FC236}">
                <a16:creationId xmlns:a16="http://schemas.microsoft.com/office/drawing/2014/main" id="{6C465EBD-22DE-E575-A79F-04983282E05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918530" y="5066997"/>
            <a:ext cx="890796" cy="276677"/>
          </a:xfrm>
          <a:prstGeom prst="rect">
            <a:avLst/>
          </a:prstGeom>
        </p:spPr>
      </p:pic>
      <p:pic>
        <p:nvPicPr>
          <p:cNvPr id="73" name="Picture 72" descr="A white truck with a brown container on a yellow circle&#10;&#10;Description automatically generated">
            <a:extLst>
              <a:ext uri="{FF2B5EF4-FFF2-40B4-BE49-F238E27FC236}">
                <a16:creationId xmlns:a16="http://schemas.microsoft.com/office/drawing/2014/main" id="{45D01C80-C742-F457-FCEC-3812927A6EBE}"/>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7768962" y="5066997"/>
            <a:ext cx="890796" cy="276677"/>
          </a:xfrm>
          <a:prstGeom prst="rect">
            <a:avLst/>
          </a:prstGeom>
        </p:spPr>
      </p:pic>
      <p:pic>
        <p:nvPicPr>
          <p:cNvPr id="74" name="Picture 73" descr="A white truck with a brown container on a yellow circle&#10;&#10;Description automatically generated">
            <a:extLst>
              <a:ext uri="{FF2B5EF4-FFF2-40B4-BE49-F238E27FC236}">
                <a16:creationId xmlns:a16="http://schemas.microsoft.com/office/drawing/2014/main" id="{F1A18081-AD35-23E6-C1F5-CA24548B1CF0}"/>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8619394" y="5066997"/>
            <a:ext cx="890796" cy="276677"/>
          </a:xfrm>
          <a:prstGeom prst="rect">
            <a:avLst/>
          </a:prstGeom>
        </p:spPr>
      </p:pic>
      <p:pic>
        <p:nvPicPr>
          <p:cNvPr id="75" name="Picture 74" descr="A white truck with a brown container on a yellow circle&#10;&#10;Description automatically generated">
            <a:extLst>
              <a:ext uri="{FF2B5EF4-FFF2-40B4-BE49-F238E27FC236}">
                <a16:creationId xmlns:a16="http://schemas.microsoft.com/office/drawing/2014/main" id="{C90FF2D1-D0ED-017C-7B9F-B225B3E0D19B}"/>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469826" y="5066997"/>
            <a:ext cx="890796" cy="276677"/>
          </a:xfrm>
          <a:prstGeom prst="rect">
            <a:avLst/>
          </a:prstGeom>
        </p:spPr>
      </p:pic>
      <p:pic>
        <p:nvPicPr>
          <p:cNvPr id="76" name="Picture 75" descr="A white truck with a brown container on a yellow circle&#10;&#10;Description automatically generated">
            <a:extLst>
              <a:ext uri="{FF2B5EF4-FFF2-40B4-BE49-F238E27FC236}">
                <a16:creationId xmlns:a16="http://schemas.microsoft.com/office/drawing/2014/main" id="{A13048E1-BF77-3386-CA65-D660F21AA4D4}"/>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0320258" y="5066997"/>
            <a:ext cx="890796" cy="276677"/>
          </a:xfrm>
          <a:prstGeom prst="rect">
            <a:avLst/>
          </a:prstGeom>
        </p:spPr>
      </p:pic>
      <p:pic>
        <p:nvPicPr>
          <p:cNvPr id="77" name="Picture 76" descr="A white truck with a brown container on a yellow circle&#10;&#10;Description automatically generated">
            <a:extLst>
              <a:ext uri="{FF2B5EF4-FFF2-40B4-BE49-F238E27FC236}">
                <a16:creationId xmlns:a16="http://schemas.microsoft.com/office/drawing/2014/main" id="{466B3266-2A30-EEB5-B7D2-F95BA52EEBF3}"/>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1211054" y="5073933"/>
            <a:ext cx="890796" cy="276677"/>
          </a:xfrm>
          <a:prstGeom prst="rect">
            <a:avLst/>
          </a:prstGeom>
        </p:spPr>
      </p:pic>
      <p:pic>
        <p:nvPicPr>
          <p:cNvPr id="78" name="Picture 77" descr="A white truck with a brown container on a yellow circle&#10;&#10;Description automatically generated">
            <a:extLst>
              <a:ext uri="{FF2B5EF4-FFF2-40B4-BE49-F238E27FC236}">
                <a16:creationId xmlns:a16="http://schemas.microsoft.com/office/drawing/2014/main" id="{CA56BC24-11AD-4117-AEDE-57BD65A9B07D}"/>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2948" y="5417379"/>
            <a:ext cx="890796" cy="276677"/>
          </a:xfrm>
          <a:prstGeom prst="rect">
            <a:avLst/>
          </a:prstGeom>
        </p:spPr>
      </p:pic>
      <p:pic>
        <p:nvPicPr>
          <p:cNvPr id="79" name="Picture 78" descr="A white truck with a brown container on a yellow circle&#10;&#10;Description automatically generated">
            <a:extLst>
              <a:ext uri="{FF2B5EF4-FFF2-40B4-BE49-F238E27FC236}">
                <a16:creationId xmlns:a16="http://schemas.microsoft.com/office/drawing/2014/main" id="{A4C738C9-D8D2-9599-F0B3-3385B86F50EE}"/>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65506" y="5417379"/>
            <a:ext cx="890796" cy="276677"/>
          </a:xfrm>
          <a:prstGeom prst="rect">
            <a:avLst/>
          </a:prstGeom>
        </p:spPr>
      </p:pic>
      <p:pic>
        <p:nvPicPr>
          <p:cNvPr id="80" name="Picture 79" descr="A white truck with a brown container on a yellow circle&#10;&#10;Description automatically generated">
            <a:extLst>
              <a:ext uri="{FF2B5EF4-FFF2-40B4-BE49-F238E27FC236}">
                <a16:creationId xmlns:a16="http://schemas.microsoft.com/office/drawing/2014/main" id="{E3C2A1BE-D8AE-C839-289E-8C2FE8E6C5EC}"/>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1815938" y="5417379"/>
            <a:ext cx="890796" cy="276677"/>
          </a:xfrm>
          <a:prstGeom prst="rect">
            <a:avLst/>
          </a:prstGeom>
        </p:spPr>
      </p:pic>
      <p:pic>
        <p:nvPicPr>
          <p:cNvPr id="81" name="Picture 80" descr="A white truck with a brown container on a yellow circle&#10;&#10;Description automatically generated">
            <a:extLst>
              <a:ext uri="{FF2B5EF4-FFF2-40B4-BE49-F238E27FC236}">
                <a16:creationId xmlns:a16="http://schemas.microsoft.com/office/drawing/2014/main" id="{92F87C2A-CA66-9F67-0946-DA3CC279D112}"/>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2666370" y="5417379"/>
            <a:ext cx="890796" cy="276677"/>
          </a:xfrm>
          <a:prstGeom prst="rect">
            <a:avLst/>
          </a:prstGeom>
        </p:spPr>
      </p:pic>
      <p:pic>
        <p:nvPicPr>
          <p:cNvPr id="82" name="Picture 81" descr="A white truck with a brown container on a yellow circle&#10;&#10;Description automatically generated">
            <a:extLst>
              <a:ext uri="{FF2B5EF4-FFF2-40B4-BE49-F238E27FC236}">
                <a16:creationId xmlns:a16="http://schemas.microsoft.com/office/drawing/2014/main" id="{6607DF75-FE08-A0BB-3A78-BF5EC6FF4A6A}"/>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3516802" y="5417379"/>
            <a:ext cx="890796" cy="276677"/>
          </a:xfrm>
          <a:prstGeom prst="rect">
            <a:avLst/>
          </a:prstGeom>
        </p:spPr>
      </p:pic>
      <p:pic>
        <p:nvPicPr>
          <p:cNvPr id="83" name="Picture 82" descr="A white truck with a brown container on a yellow circle&#10;&#10;Description automatically generated">
            <a:extLst>
              <a:ext uri="{FF2B5EF4-FFF2-40B4-BE49-F238E27FC236}">
                <a16:creationId xmlns:a16="http://schemas.microsoft.com/office/drawing/2014/main" id="{9CD52C79-EA47-BDC0-18DC-46DCC81CAB50}"/>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4367234" y="5417379"/>
            <a:ext cx="890796" cy="276677"/>
          </a:xfrm>
          <a:prstGeom prst="rect">
            <a:avLst/>
          </a:prstGeom>
        </p:spPr>
      </p:pic>
      <p:pic>
        <p:nvPicPr>
          <p:cNvPr id="84" name="Picture 83" descr="A white truck with a brown container on a yellow circle&#10;&#10;Description automatically generated">
            <a:extLst>
              <a:ext uri="{FF2B5EF4-FFF2-40B4-BE49-F238E27FC236}">
                <a16:creationId xmlns:a16="http://schemas.microsoft.com/office/drawing/2014/main" id="{72036F05-1EE9-0916-E6DF-C8C1C66D7544}"/>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5217666" y="5417379"/>
            <a:ext cx="890796" cy="276677"/>
          </a:xfrm>
          <a:prstGeom prst="rect">
            <a:avLst/>
          </a:prstGeom>
        </p:spPr>
      </p:pic>
      <p:pic>
        <p:nvPicPr>
          <p:cNvPr id="85" name="Picture 84" descr="A white truck with a brown container on a yellow circle&#10;&#10;Description automatically generated">
            <a:extLst>
              <a:ext uri="{FF2B5EF4-FFF2-40B4-BE49-F238E27FC236}">
                <a16:creationId xmlns:a16="http://schemas.microsoft.com/office/drawing/2014/main" id="{4EEED439-52E2-A16E-FA96-2A483B5F9BD1}"/>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068098" y="5417379"/>
            <a:ext cx="890796" cy="276677"/>
          </a:xfrm>
          <a:prstGeom prst="rect">
            <a:avLst/>
          </a:prstGeom>
        </p:spPr>
      </p:pic>
      <p:pic>
        <p:nvPicPr>
          <p:cNvPr id="86" name="Picture 85" descr="A white truck with a brown container on a yellow circle&#10;&#10;Description automatically generated">
            <a:extLst>
              <a:ext uri="{FF2B5EF4-FFF2-40B4-BE49-F238E27FC236}">
                <a16:creationId xmlns:a16="http://schemas.microsoft.com/office/drawing/2014/main" id="{2FD274F0-A880-1E30-983A-22A48DA9708E}"/>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6918530" y="5417379"/>
            <a:ext cx="890796" cy="276677"/>
          </a:xfrm>
          <a:prstGeom prst="rect">
            <a:avLst/>
          </a:prstGeom>
        </p:spPr>
      </p:pic>
      <p:pic>
        <p:nvPicPr>
          <p:cNvPr id="87" name="Picture 86" descr="A white truck with a brown container on a yellow circle&#10;&#10;Description automatically generated">
            <a:extLst>
              <a:ext uri="{FF2B5EF4-FFF2-40B4-BE49-F238E27FC236}">
                <a16:creationId xmlns:a16="http://schemas.microsoft.com/office/drawing/2014/main" id="{BA5EE25C-152D-2B49-7E71-6B2379C03170}"/>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7768962" y="5417379"/>
            <a:ext cx="890796" cy="276677"/>
          </a:xfrm>
          <a:prstGeom prst="rect">
            <a:avLst/>
          </a:prstGeom>
        </p:spPr>
      </p:pic>
      <p:pic>
        <p:nvPicPr>
          <p:cNvPr id="88" name="Picture 87" descr="A white truck with a brown container on a yellow circle&#10;&#10;Description automatically generated">
            <a:extLst>
              <a:ext uri="{FF2B5EF4-FFF2-40B4-BE49-F238E27FC236}">
                <a16:creationId xmlns:a16="http://schemas.microsoft.com/office/drawing/2014/main" id="{7D233BEE-B115-C689-9535-5FDD2A9B3BEA}"/>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8619394" y="5417379"/>
            <a:ext cx="890796" cy="276677"/>
          </a:xfrm>
          <a:prstGeom prst="rect">
            <a:avLst/>
          </a:prstGeom>
        </p:spPr>
      </p:pic>
      <p:pic>
        <p:nvPicPr>
          <p:cNvPr id="89" name="Picture 88" descr="A white truck with a brown container on a yellow circle&#10;&#10;Description automatically generated">
            <a:extLst>
              <a:ext uri="{FF2B5EF4-FFF2-40B4-BE49-F238E27FC236}">
                <a16:creationId xmlns:a16="http://schemas.microsoft.com/office/drawing/2014/main" id="{9AD22F2A-DA9D-A963-F929-DE31055D8ADA}"/>
              </a:ext>
            </a:extLst>
          </p:cNvPr>
          <p:cNvPicPr>
            <a:picLocks noGrp="1" noRot="1" noChangeAspect="1" noMove="1" noResize="1" noEditPoints="1" noAdjustHandles="1" noChangeArrowheads="1" noChangeShapeType="1" noCrop="1"/>
          </p:cNvPicPr>
          <p:nvPr/>
        </p:nvPicPr>
        <p:blipFill rotWithShape="1">
          <a:blip r:embed="rId5" cstate="screen">
            <a:extLst>
              <a:ext uri="{BEBA8EAE-BF5A-486C-A8C5-ECC9F3942E4B}">
                <a14:imgProps xmlns:a14="http://schemas.microsoft.com/office/drawing/2010/main">
                  <a14:imgLayer r:embed="rId6">
                    <a14:imgEffect>
                      <a14:backgroundRemoval t="8805" b="91195" l="4297" r="94336">
                        <a14:foregroundMark x1="4492" y1="88679" x2="11133" y2="42767"/>
                        <a14:foregroundMark x1="11133" y1="42767" x2="21484" y2="22642"/>
                        <a14:foregroundMark x1="21484" y1="22642" x2="18359" y2="69811"/>
                        <a14:foregroundMark x1="18359" y1="69811" x2="12695" y2="74214"/>
                        <a14:foregroundMark x1="25391" y1="73585" x2="25586" y2="22642"/>
                        <a14:foregroundMark x1="25586" y1="22642" x2="27148" y2="14465"/>
                        <a14:foregroundMark x1="42773" y1="82390" x2="40820" y2="54717"/>
                        <a14:foregroundMark x1="16406" y1="91195" x2="17773" y2="83648"/>
                        <a14:foregroundMark x1="30273" y1="6289" x2="59961" y2="3145"/>
                        <a14:foregroundMark x1="59961" y1="3145" x2="92188" y2="6918"/>
                        <a14:foregroundMark x1="92188" y1="6918" x2="94336" y2="49686"/>
                        <a14:foregroundMark x1="94336" y1="49686" x2="90430" y2="71069"/>
                        <a14:foregroundMark x1="86133" y1="87421" x2="76563" y2="82390"/>
                        <a14:foregroundMark x1="40234" y1="63522" x2="25586" y2="74214"/>
                      </a14:backgroundRemoval>
                    </a14:imgEffect>
                  </a14:imgLayer>
                </a14:imgProps>
              </a:ext>
              <a:ext uri="{28A0092B-C50C-407E-A947-70E740481C1C}">
                <a14:useLocalDpi xmlns:a14="http://schemas.microsoft.com/office/drawing/2010/main"/>
              </a:ext>
            </a:extLst>
          </a:blip>
          <a:srcRect/>
          <a:stretch/>
        </p:blipFill>
        <p:spPr>
          <a:xfrm flipH="1">
            <a:off x="9469826" y="5417379"/>
            <a:ext cx="890796" cy="276677"/>
          </a:xfrm>
          <a:prstGeom prst="rect">
            <a:avLst/>
          </a:prstGeom>
        </p:spPr>
      </p:pic>
      <p:pic>
        <p:nvPicPr>
          <p:cNvPr id="90" name="Picture 89">
            <a:extLst>
              <a:ext uri="{FF2B5EF4-FFF2-40B4-BE49-F238E27FC236}">
                <a16:creationId xmlns:a16="http://schemas.microsoft.com/office/drawing/2014/main" id="{35B33F86-E709-0F28-17C2-4ACE5834C063}"/>
              </a:ext>
            </a:extLst>
          </p:cNvPr>
          <p:cNvPicPr>
            <a:picLocks noGrp="1" noRo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13881100" y="5994400"/>
            <a:ext cx="13706002" cy="673100"/>
          </a:xfrm>
          <a:prstGeom prst="rect">
            <a:avLst/>
          </a:prstGeom>
        </p:spPr>
      </p:pic>
    </p:spTree>
    <p:extLst>
      <p:ext uri="{BB962C8B-B14F-4D97-AF65-F5344CB8AC3E}">
        <p14:creationId xmlns:p14="http://schemas.microsoft.com/office/powerpoint/2010/main" val="28799511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4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8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12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16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20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24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28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32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36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40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44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48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52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56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60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64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68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72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76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80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nodeType="withEffect">
                                  <p:stCondLst>
                                    <p:cond delay="84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nodeType="withEffect">
                                  <p:stCondLst>
                                    <p:cond delay="88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ntr" presetSubtype="0" fill="hold" nodeType="withEffect">
                                  <p:stCondLst>
                                    <p:cond delay="92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nodeType="withEffect">
                                  <p:stCondLst>
                                    <p:cond delay="96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1000"/>
                                  </p:stCondLst>
                                  <p:childTnLst>
                                    <p:set>
                                      <p:cBhvr>
                                        <p:cTn id="56" dur="1" fill="hold">
                                          <p:stCondLst>
                                            <p:cond delay="0"/>
                                          </p:stCondLst>
                                        </p:cTn>
                                        <p:tgtEl>
                                          <p:spTgt spid="28"/>
                                        </p:tgtEl>
                                        <p:attrNameLst>
                                          <p:attrName>style.visibility</p:attrName>
                                        </p:attrNameLst>
                                      </p:cBhvr>
                                      <p:to>
                                        <p:strVal val="visible"/>
                                      </p:to>
                                    </p:set>
                                  </p:childTnLst>
                                </p:cTn>
                              </p:par>
                              <p:par>
                                <p:cTn id="57" presetID="1" presetClass="entr" presetSubtype="0" fill="hold" nodeType="withEffect">
                                  <p:stCondLst>
                                    <p:cond delay="1040"/>
                                  </p:stCondLst>
                                  <p:childTnLst>
                                    <p:set>
                                      <p:cBhvr>
                                        <p:cTn id="58" dur="1" fill="hold">
                                          <p:stCondLst>
                                            <p:cond delay="0"/>
                                          </p:stCondLst>
                                        </p:cTn>
                                        <p:tgtEl>
                                          <p:spTgt spid="29"/>
                                        </p:tgtEl>
                                        <p:attrNameLst>
                                          <p:attrName>style.visibility</p:attrName>
                                        </p:attrNameLst>
                                      </p:cBhvr>
                                      <p:to>
                                        <p:strVal val="visible"/>
                                      </p:to>
                                    </p:set>
                                  </p:childTnLst>
                                </p:cTn>
                              </p:par>
                              <p:par>
                                <p:cTn id="59" presetID="1" presetClass="entr" presetSubtype="0" fill="hold" nodeType="withEffect">
                                  <p:stCondLst>
                                    <p:cond delay="1080"/>
                                  </p:stCondLst>
                                  <p:childTnLst>
                                    <p:set>
                                      <p:cBhvr>
                                        <p:cTn id="60" dur="1" fill="hold">
                                          <p:stCondLst>
                                            <p:cond delay="0"/>
                                          </p:stCondLst>
                                        </p:cTn>
                                        <p:tgtEl>
                                          <p:spTgt spid="30"/>
                                        </p:tgtEl>
                                        <p:attrNameLst>
                                          <p:attrName>style.visibility</p:attrName>
                                        </p:attrNameLst>
                                      </p:cBhvr>
                                      <p:to>
                                        <p:strVal val="visible"/>
                                      </p:to>
                                    </p:set>
                                  </p:childTnLst>
                                </p:cTn>
                              </p:par>
                              <p:par>
                                <p:cTn id="61" presetID="1" presetClass="entr" presetSubtype="0" fill="hold" nodeType="withEffect">
                                  <p:stCondLst>
                                    <p:cond delay="1120"/>
                                  </p:stCondLst>
                                  <p:childTnLst>
                                    <p:set>
                                      <p:cBhvr>
                                        <p:cTn id="62" dur="1" fill="hold">
                                          <p:stCondLst>
                                            <p:cond delay="0"/>
                                          </p:stCondLst>
                                        </p:cTn>
                                        <p:tgtEl>
                                          <p:spTgt spid="31"/>
                                        </p:tgtEl>
                                        <p:attrNameLst>
                                          <p:attrName>style.visibility</p:attrName>
                                        </p:attrNameLst>
                                      </p:cBhvr>
                                      <p:to>
                                        <p:strVal val="visible"/>
                                      </p:to>
                                    </p:set>
                                  </p:childTnLst>
                                </p:cTn>
                              </p:par>
                              <p:par>
                                <p:cTn id="63" presetID="1" presetClass="entr" presetSubtype="0" fill="hold" nodeType="withEffect">
                                  <p:stCondLst>
                                    <p:cond delay="116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nodeType="withEffect">
                                  <p:stCondLst>
                                    <p:cond delay="1200"/>
                                  </p:stCondLst>
                                  <p:childTnLst>
                                    <p:set>
                                      <p:cBhvr>
                                        <p:cTn id="66" dur="1" fill="hold">
                                          <p:stCondLst>
                                            <p:cond delay="0"/>
                                          </p:stCondLst>
                                        </p:cTn>
                                        <p:tgtEl>
                                          <p:spTgt spid="33"/>
                                        </p:tgtEl>
                                        <p:attrNameLst>
                                          <p:attrName>style.visibility</p:attrName>
                                        </p:attrNameLst>
                                      </p:cBhvr>
                                      <p:to>
                                        <p:strVal val="visible"/>
                                      </p:to>
                                    </p:set>
                                  </p:childTnLst>
                                </p:cTn>
                              </p:par>
                              <p:par>
                                <p:cTn id="67" presetID="1" presetClass="entr" presetSubtype="0" fill="hold" nodeType="withEffect">
                                  <p:stCondLst>
                                    <p:cond delay="1240"/>
                                  </p:stCondLst>
                                  <p:childTnLst>
                                    <p:set>
                                      <p:cBhvr>
                                        <p:cTn id="68" dur="1" fill="hold">
                                          <p:stCondLst>
                                            <p:cond delay="0"/>
                                          </p:stCondLst>
                                        </p:cTn>
                                        <p:tgtEl>
                                          <p:spTgt spid="34"/>
                                        </p:tgtEl>
                                        <p:attrNameLst>
                                          <p:attrName>style.visibility</p:attrName>
                                        </p:attrNameLst>
                                      </p:cBhvr>
                                      <p:to>
                                        <p:strVal val="visible"/>
                                      </p:to>
                                    </p:set>
                                  </p:childTnLst>
                                </p:cTn>
                              </p:par>
                              <p:par>
                                <p:cTn id="69" presetID="1" presetClass="entr" presetSubtype="0" fill="hold" nodeType="withEffect">
                                  <p:stCondLst>
                                    <p:cond delay="1280"/>
                                  </p:stCondLst>
                                  <p:childTnLst>
                                    <p:set>
                                      <p:cBhvr>
                                        <p:cTn id="70" dur="1" fill="hold">
                                          <p:stCondLst>
                                            <p:cond delay="0"/>
                                          </p:stCondLst>
                                        </p:cTn>
                                        <p:tgtEl>
                                          <p:spTgt spid="35"/>
                                        </p:tgtEl>
                                        <p:attrNameLst>
                                          <p:attrName>style.visibility</p:attrName>
                                        </p:attrNameLst>
                                      </p:cBhvr>
                                      <p:to>
                                        <p:strVal val="visible"/>
                                      </p:to>
                                    </p:set>
                                  </p:childTnLst>
                                </p:cTn>
                              </p:par>
                              <p:par>
                                <p:cTn id="71" presetID="1" presetClass="entr" presetSubtype="0" fill="hold" grpId="0" nodeType="withEffect">
                                  <p:stCondLst>
                                    <p:cond delay="2000"/>
                                  </p:stCondLst>
                                  <p:childTnLst>
                                    <p:set>
                                      <p:cBhvr>
                                        <p:cTn id="72" dur="1" fill="hold">
                                          <p:stCondLst>
                                            <p:cond delay="0"/>
                                          </p:stCondLst>
                                        </p:cTn>
                                        <p:tgtEl>
                                          <p:spTgt spid="3"/>
                                        </p:tgtEl>
                                        <p:attrNameLst>
                                          <p:attrName>style.visibility</p:attrName>
                                        </p:attrNameLst>
                                      </p:cBhvr>
                                      <p:to>
                                        <p:strVal val="visible"/>
                                      </p:to>
                                    </p:set>
                                  </p:childTnLst>
                                </p:cTn>
                              </p:par>
                              <p:par>
                                <p:cTn id="73" presetID="1" presetClass="entr" presetSubtype="0" fill="hold" nodeType="withEffect">
                                  <p:stCondLst>
                                    <p:cond delay="2000"/>
                                  </p:stCondLst>
                                  <p:childTnLst>
                                    <p:set>
                                      <p:cBhvr>
                                        <p:cTn id="74" dur="1" fill="hold">
                                          <p:stCondLst>
                                            <p:cond delay="0"/>
                                          </p:stCondLst>
                                        </p:cTn>
                                        <p:tgtEl>
                                          <p:spTgt spid="36"/>
                                        </p:tgtEl>
                                        <p:attrNameLst>
                                          <p:attrName>style.visibility</p:attrName>
                                        </p:attrNameLst>
                                      </p:cBhvr>
                                      <p:to>
                                        <p:strVal val="visible"/>
                                      </p:to>
                                    </p:set>
                                  </p:childTnLst>
                                </p:cTn>
                              </p:par>
                              <p:par>
                                <p:cTn id="75" presetID="1" presetClass="entr" presetSubtype="0" fill="hold" nodeType="withEffect">
                                  <p:stCondLst>
                                    <p:cond delay="2040"/>
                                  </p:stCondLst>
                                  <p:childTnLst>
                                    <p:set>
                                      <p:cBhvr>
                                        <p:cTn id="76" dur="1" fill="hold">
                                          <p:stCondLst>
                                            <p:cond delay="0"/>
                                          </p:stCondLst>
                                        </p:cTn>
                                        <p:tgtEl>
                                          <p:spTgt spid="37"/>
                                        </p:tgtEl>
                                        <p:attrNameLst>
                                          <p:attrName>style.visibility</p:attrName>
                                        </p:attrNameLst>
                                      </p:cBhvr>
                                      <p:to>
                                        <p:strVal val="visible"/>
                                      </p:to>
                                    </p:set>
                                  </p:childTnLst>
                                </p:cTn>
                              </p:par>
                              <p:par>
                                <p:cTn id="77" presetID="1" presetClass="entr" presetSubtype="0" fill="hold" nodeType="withEffect">
                                  <p:stCondLst>
                                    <p:cond delay="2080"/>
                                  </p:stCondLst>
                                  <p:childTnLst>
                                    <p:set>
                                      <p:cBhvr>
                                        <p:cTn id="78" dur="1" fill="hold">
                                          <p:stCondLst>
                                            <p:cond delay="0"/>
                                          </p:stCondLst>
                                        </p:cTn>
                                        <p:tgtEl>
                                          <p:spTgt spid="38"/>
                                        </p:tgtEl>
                                        <p:attrNameLst>
                                          <p:attrName>style.visibility</p:attrName>
                                        </p:attrNameLst>
                                      </p:cBhvr>
                                      <p:to>
                                        <p:strVal val="visible"/>
                                      </p:to>
                                    </p:set>
                                  </p:childTnLst>
                                </p:cTn>
                              </p:par>
                              <p:par>
                                <p:cTn id="79" presetID="1" presetClass="entr" presetSubtype="0" fill="hold" nodeType="withEffect">
                                  <p:stCondLst>
                                    <p:cond delay="2120"/>
                                  </p:stCondLst>
                                  <p:childTnLst>
                                    <p:set>
                                      <p:cBhvr>
                                        <p:cTn id="80" dur="1" fill="hold">
                                          <p:stCondLst>
                                            <p:cond delay="0"/>
                                          </p:stCondLst>
                                        </p:cTn>
                                        <p:tgtEl>
                                          <p:spTgt spid="39"/>
                                        </p:tgtEl>
                                        <p:attrNameLst>
                                          <p:attrName>style.visibility</p:attrName>
                                        </p:attrNameLst>
                                      </p:cBhvr>
                                      <p:to>
                                        <p:strVal val="visible"/>
                                      </p:to>
                                    </p:set>
                                  </p:childTnLst>
                                </p:cTn>
                              </p:par>
                              <p:par>
                                <p:cTn id="81" presetID="1" presetClass="entr" presetSubtype="0" fill="hold" nodeType="withEffect">
                                  <p:stCondLst>
                                    <p:cond delay="216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ntr" presetSubtype="0" fill="hold" nodeType="withEffect">
                                  <p:stCondLst>
                                    <p:cond delay="2200"/>
                                  </p:stCondLst>
                                  <p:childTnLst>
                                    <p:set>
                                      <p:cBhvr>
                                        <p:cTn id="84" dur="1" fill="hold">
                                          <p:stCondLst>
                                            <p:cond delay="0"/>
                                          </p:stCondLst>
                                        </p:cTn>
                                        <p:tgtEl>
                                          <p:spTgt spid="41"/>
                                        </p:tgtEl>
                                        <p:attrNameLst>
                                          <p:attrName>style.visibility</p:attrName>
                                        </p:attrNameLst>
                                      </p:cBhvr>
                                      <p:to>
                                        <p:strVal val="visible"/>
                                      </p:to>
                                    </p:set>
                                  </p:childTnLst>
                                </p:cTn>
                              </p:par>
                              <p:par>
                                <p:cTn id="85" presetID="1" presetClass="entr" presetSubtype="0" fill="hold" nodeType="withEffect">
                                  <p:stCondLst>
                                    <p:cond delay="2240"/>
                                  </p:stCondLst>
                                  <p:childTnLst>
                                    <p:set>
                                      <p:cBhvr>
                                        <p:cTn id="86" dur="1" fill="hold">
                                          <p:stCondLst>
                                            <p:cond delay="0"/>
                                          </p:stCondLst>
                                        </p:cTn>
                                        <p:tgtEl>
                                          <p:spTgt spid="42"/>
                                        </p:tgtEl>
                                        <p:attrNameLst>
                                          <p:attrName>style.visibility</p:attrName>
                                        </p:attrNameLst>
                                      </p:cBhvr>
                                      <p:to>
                                        <p:strVal val="visible"/>
                                      </p:to>
                                    </p:set>
                                  </p:childTnLst>
                                </p:cTn>
                              </p:par>
                              <p:par>
                                <p:cTn id="87" presetID="1" presetClass="entr" presetSubtype="0" fill="hold" nodeType="withEffect">
                                  <p:stCondLst>
                                    <p:cond delay="2280"/>
                                  </p:stCondLst>
                                  <p:childTnLst>
                                    <p:set>
                                      <p:cBhvr>
                                        <p:cTn id="88" dur="1" fill="hold">
                                          <p:stCondLst>
                                            <p:cond delay="0"/>
                                          </p:stCondLst>
                                        </p:cTn>
                                        <p:tgtEl>
                                          <p:spTgt spid="43"/>
                                        </p:tgtEl>
                                        <p:attrNameLst>
                                          <p:attrName>style.visibility</p:attrName>
                                        </p:attrNameLst>
                                      </p:cBhvr>
                                      <p:to>
                                        <p:strVal val="visible"/>
                                      </p:to>
                                    </p:set>
                                  </p:childTnLst>
                                </p:cTn>
                              </p:par>
                              <p:par>
                                <p:cTn id="89" presetID="1" presetClass="entr" presetSubtype="0" fill="hold" nodeType="withEffect">
                                  <p:stCondLst>
                                    <p:cond delay="2320"/>
                                  </p:stCondLst>
                                  <p:childTnLst>
                                    <p:set>
                                      <p:cBhvr>
                                        <p:cTn id="90" dur="1" fill="hold">
                                          <p:stCondLst>
                                            <p:cond delay="0"/>
                                          </p:stCondLst>
                                        </p:cTn>
                                        <p:tgtEl>
                                          <p:spTgt spid="44"/>
                                        </p:tgtEl>
                                        <p:attrNameLst>
                                          <p:attrName>style.visibility</p:attrName>
                                        </p:attrNameLst>
                                      </p:cBhvr>
                                      <p:to>
                                        <p:strVal val="visible"/>
                                      </p:to>
                                    </p:set>
                                  </p:childTnLst>
                                </p:cTn>
                              </p:par>
                              <p:par>
                                <p:cTn id="91" presetID="1" presetClass="entr" presetSubtype="0" fill="hold" nodeType="withEffect">
                                  <p:stCondLst>
                                    <p:cond delay="2360"/>
                                  </p:stCondLst>
                                  <p:childTnLst>
                                    <p:set>
                                      <p:cBhvr>
                                        <p:cTn id="92" dur="1" fill="hold">
                                          <p:stCondLst>
                                            <p:cond delay="0"/>
                                          </p:stCondLst>
                                        </p:cTn>
                                        <p:tgtEl>
                                          <p:spTgt spid="45"/>
                                        </p:tgtEl>
                                        <p:attrNameLst>
                                          <p:attrName>style.visibility</p:attrName>
                                        </p:attrNameLst>
                                      </p:cBhvr>
                                      <p:to>
                                        <p:strVal val="visible"/>
                                      </p:to>
                                    </p:set>
                                  </p:childTnLst>
                                </p:cTn>
                              </p:par>
                              <p:par>
                                <p:cTn id="93" presetID="1" presetClass="entr" presetSubtype="0" fill="hold" nodeType="withEffect">
                                  <p:stCondLst>
                                    <p:cond delay="2400"/>
                                  </p:stCondLst>
                                  <p:childTnLst>
                                    <p:set>
                                      <p:cBhvr>
                                        <p:cTn id="94" dur="1" fill="hold">
                                          <p:stCondLst>
                                            <p:cond delay="0"/>
                                          </p:stCondLst>
                                        </p:cTn>
                                        <p:tgtEl>
                                          <p:spTgt spid="46"/>
                                        </p:tgtEl>
                                        <p:attrNameLst>
                                          <p:attrName>style.visibility</p:attrName>
                                        </p:attrNameLst>
                                      </p:cBhvr>
                                      <p:to>
                                        <p:strVal val="visible"/>
                                      </p:to>
                                    </p:set>
                                  </p:childTnLst>
                                </p:cTn>
                              </p:par>
                              <p:par>
                                <p:cTn id="95" presetID="1" presetClass="entr" presetSubtype="0" fill="hold" nodeType="withEffect">
                                  <p:stCondLst>
                                    <p:cond delay="2440"/>
                                  </p:stCondLst>
                                  <p:childTnLst>
                                    <p:set>
                                      <p:cBhvr>
                                        <p:cTn id="96" dur="1" fill="hold">
                                          <p:stCondLst>
                                            <p:cond delay="0"/>
                                          </p:stCondLst>
                                        </p:cTn>
                                        <p:tgtEl>
                                          <p:spTgt spid="47"/>
                                        </p:tgtEl>
                                        <p:attrNameLst>
                                          <p:attrName>style.visibility</p:attrName>
                                        </p:attrNameLst>
                                      </p:cBhvr>
                                      <p:to>
                                        <p:strVal val="visible"/>
                                      </p:to>
                                    </p:set>
                                  </p:childTnLst>
                                </p:cTn>
                              </p:par>
                              <p:par>
                                <p:cTn id="97" presetID="1" presetClass="entr" presetSubtype="0" fill="hold" nodeType="withEffect">
                                  <p:stCondLst>
                                    <p:cond delay="2480"/>
                                  </p:stCondLst>
                                  <p:childTnLst>
                                    <p:set>
                                      <p:cBhvr>
                                        <p:cTn id="98" dur="1" fill="hold">
                                          <p:stCondLst>
                                            <p:cond delay="0"/>
                                          </p:stCondLst>
                                        </p:cTn>
                                        <p:tgtEl>
                                          <p:spTgt spid="48"/>
                                        </p:tgtEl>
                                        <p:attrNameLst>
                                          <p:attrName>style.visibility</p:attrName>
                                        </p:attrNameLst>
                                      </p:cBhvr>
                                      <p:to>
                                        <p:strVal val="visible"/>
                                      </p:to>
                                    </p:set>
                                  </p:childTnLst>
                                </p:cTn>
                              </p:par>
                              <p:par>
                                <p:cTn id="99" presetID="1" presetClass="entr" presetSubtype="0" fill="hold" nodeType="withEffect">
                                  <p:stCondLst>
                                    <p:cond delay="2520"/>
                                  </p:stCondLst>
                                  <p:childTnLst>
                                    <p:set>
                                      <p:cBhvr>
                                        <p:cTn id="100" dur="1" fill="hold">
                                          <p:stCondLst>
                                            <p:cond delay="0"/>
                                          </p:stCondLst>
                                        </p:cTn>
                                        <p:tgtEl>
                                          <p:spTgt spid="49"/>
                                        </p:tgtEl>
                                        <p:attrNameLst>
                                          <p:attrName>style.visibility</p:attrName>
                                        </p:attrNameLst>
                                      </p:cBhvr>
                                      <p:to>
                                        <p:strVal val="visible"/>
                                      </p:to>
                                    </p:set>
                                  </p:childTnLst>
                                </p:cTn>
                              </p:par>
                              <p:par>
                                <p:cTn id="101" presetID="1" presetClass="entr" presetSubtype="0" fill="hold" nodeType="withEffect">
                                  <p:stCondLst>
                                    <p:cond delay="2560"/>
                                  </p:stCondLst>
                                  <p:childTnLst>
                                    <p:set>
                                      <p:cBhvr>
                                        <p:cTn id="102" dur="1" fill="hold">
                                          <p:stCondLst>
                                            <p:cond delay="0"/>
                                          </p:stCondLst>
                                        </p:cTn>
                                        <p:tgtEl>
                                          <p:spTgt spid="50"/>
                                        </p:tgtEl>
                                        <p:attrNameLst>
                                          <p:attrName>style.visibility</p:attrName>
                                        </p:attrNameLst>
                                      </p:cBhvr>
                                      <p:to>
                                        <p:strVal val="visible"/>
                                      </p:to>
                                    </p:set>
                                  </p:childTnLst>
                                </p:cTn>
                              </p:par>
                              <p:par>
                                <p:cTn id="103" presetID="1" presetClass="entr" presetSubtype="0" fill="hold" nodeType="withEffect">
                                  <p:stCondLst>
                                    <p:cond delay="2600"/>
                                  </p:stCondLst>
                                  <p:childTnLst>
                                    <p:set>
                                      <p:cBhvr>
                                        <p:cTn id="104" dur="1" fill="hold">
                                          <p:stCondLst>
                                            <p:cond delay="0"/>
                                          </p:stCondLst>
                                        </p:cTn>
                                        <p:tgtEl>
                                          <p:spTgt spid="51"/>
                                        </p:tgtEl>
                                        <p:attrNameLst>
                                          <p:attrName>style.visibility</p:attrName>
                                        </p:attrNameLst>
                                      </p:cBhvr>
                                      <p:to>
                                        <p:strVal val="visible"/>
                                      </p:to>
                                    </p:set>
                                  </p:childTnLst>
                                </p:cTn>
                              </p:par>
                              <p:par>
                                <p:cTn id="105" presetID="1" presetClass="entr" presetSubtype="0" fill="hold" nodeType="withEffect">
                                  <p:stCondLst>
                                    <p:cond delay="2640"/>
                                  </p:stCondLst>
                                  <p:childTnLst>
                                    <p:set>
                                      <p:cBhvr>
                                        <p:cTn id="106" dur="1" fill="hold">
                                          <p:stCondLst>
                                            <p:cond delay="0"/>
                                          </p:stCondLst>
                                        </p:cTn>
                                        <p:tgtEl>
                                          <p:spTgt spid="52"/>
                                        </p:tgtEl>
                                        <p:attrNameLst>
                                          <p:attrName>style.visibility</p:attrName>
                                        </p:attrNameLst>
                                      </p:cBhvr>
                                      <p:to>
                                        <p:strVal val="visible"/>
                                      </p:to>
                                    </p:set>
                                  </p:childTnLst>
                                </p:cTn>
                              </p:par>
                              <p:par>
                                <p:cTn id="107" presetID="1" presetClass="entr" presetSubtype="0" fill="hold" nodeType="withEffect">
                                  <p:stCondLst>
                                    <p:cond delay="2680"/>
                                  </p:stCondLst>
                                  <p:childTnLst>
                                    <p:set>
                                      <p:cBhvr>
                                        <p:cTn id="108" dur="1" fill="hold">
                                          <p:stCondLst>
                                            <p:cond delay="0"/>
                                          </p:stCondLst>
                                        </p:cTn>
                                        <p:tgtEl>
                                          <p:spTgt spid="53"/>
                                        </p:tgtEl>
                                        <p:attrNameLst>
                                          <p:attrName>style.visibility</p:attrName>
                                        </p:attrNameLst>
                                      </p:cBhvr>
                                      <p:to>
                                        <p:strVal val="visible"/>
                                      </p:to>
                                    </p:set>
                                  </p:childTnLst>
                                </p:cTn>
                              </p:par>
                              <p:par>
                                <p:cTn id="109" presetID="1" presetClass="entr" presetSubtype="0" fill="hold" nodeType="withEffect">
                                  <p:stCondLst>
                                    <p:cond delay="2720"/>
                                  </p:stCondLst>
                                  <p:childTnLst>
                                    <p:set>
                                      <p:cBhvr>
                                        <p:cTn id="110" dur="1" fill="hold">
                                          <p:stCondLst>
                                            <p:cond delay="0"/>
                                          </p:stCondLst>
                                        </p:cTn>
                                        <p:tgtEl>
                                          <p:spTgt spid="54"/>
                                        </p:tgtEl>
                                        <p:attrNameLst>
                                          <p:attrName>style.visibility</p:attrName>
                                        </p:attrNameLst>
                                      </p:cBhvr>
                                      <p:to>
                                        <p:strVal val="visible"/>
                                      </p:to>
                                    </p:set>
                                  </p:childTnLst>
                                </p:cTn>
                              </p:par>
                              <p:par>
                                <p:cTn id="111" presetID="1" presetClass="entr" presetSubtype="0" fill="hold" nodeType="withEffect">
                                  <p:stCondLst>
                                    <p:cond delay="2760"/>
                                  </p:stCondLst>
                                  <p:childTnLst>
                                    <p:set>
                                      <p:cBhvr>
                                        <p:cTn id="112" dur="1" fill="hold">
                                          <p:stCondLst>
                                            <p:cond delay="0"/>
                                          </p:stCondLst>
                                        </p:cTn>
                                        <p:tgtEl>
                                          <p:spTgt spid="55"/>
                                        </p:tgtEl>
                                        <p:attrNameLst>
                                          <p:attrName>style.visibility</p:attrName>
                                        </p:attrNameLst>
                                      </p:cBhvr>
                                      <p:to>
                                        <p:strVal val="visible"/>
                                      </p:to>
                                    </p:set>
                                  </p:childTnLst>
                                </p:cTn>
                              </p:par>
                              <p:par>
                                <p:cTn id="113" presetID="1" presetClass="entr" presetSubtype="0" fill="hold" nodeType="withEffect">
                                  <p:stCondLst>
                                    <p:cond delay="2800"/>
                                  </p:stCondLst>
                                  <p:childTnLst>
                                    <p:set>
                                      <p:cBhvr>
                                        <p:cTn id="114" dur="1" fill="hold">
                                          <p:stCondLst>
                                            <p:cond delay="0"/>
                                          </p:stCondLst>
                                        </p:cTn>
                                        <p:tgtEl>
                                          <p:spTgt spid="56"/>
                                        </p:tgtEl>
                                        <p:attrNameLst>
                                          <p:attrName>style.visibility</p:attrName>
                                        </p:attrNameLst>
                                      </p:cBhvr>
                                      <p:to>
                                        <p:strVal val="visible"/>
                                      </p:to>
                                    </p:set>
                                  </p:childTnLst>
                                </p:cTn>
                              </p:par>
                              <p:par>
                                <p:cTn id="115" presetID="1" presetClass="entr" presetSubtype="0" fill="hold" nodeType="withEffect">
                                  <p:stCondLst>
                                    <p:cond delay="2840"/>
                                  </p:stCondLst>
                                  <p:childTnLst>
                                    <p:set>
                                      <p:cBhvr>
                                        <p:cTn id="116" dur="1" fill="hold">
                                          <p:stCondLst>
                                            <p:cond delay="0"/>
                                          </p:stCondLst>
                                        </p:cTn>
                                        <p:tgtEl>
                                          <p:spTgt spid="57"/>
                                        </p:tgtEl>
                                        <p:attrNameLst>
                                          <p:attrName>style.visibility</p:attrName>
                                        </p:attrNameLst>
                                      </p:cBhvr>
                                      <p:to>
                                        <p:strVal val="visible"/>
                                      </p:to>
                                    </p:set>
                                  </p:childTnLst>
                                </p:cTn>
                              </p:par>
                              <p:par>
                                <p:cTn id="117" presetID="1" presetClass="entr" presetSubtype="0" fill="hold" nodeType="withEffect">
                                  <p:stCondLst>
                                    <p:cond delay="2880"/>
                                  </p:stCondLst>
                                  <p:childTnLst>
                                    <p:set>
                                      <p:cBhvr>
                                        <p:cTn id="118" dur="1" fill="hold">
                                          <p:stCondLst>
                                            <p:cond delay="0"/>
                                          </p:stCondLst>
                                        </p:cTn>
                                        <p:tgtEl>
                                          <p:spTgt spid="58"/>
                                        </p:tgtEl>
                                        <p:attrNameLst>
                                          <p:attrName>style.visibility</p:attrName>
                                        </p:attrNameLst>
                                      </p:cBhvr>
                                      <p:to>
                                        <p:strVal val="visible"/>
                                      </p:to>
                                    </p:set>
                                  </p:childTnLst>
                                </p:cTn>
                              </p:par>
                              <p:par>
                                <p:cTn id="119" presetID="1" presetClass="entr" presetSubtype="0" fill="hold" nodeType="withEffect">
                                  <p:stCondLst>
                                    <p:cond delay="2920"/>
                                  </p:stCondLst>
                                  <p:childTnLst>
                                    <p:set>
                                      <p:cBhvr>
                                        <p:cTn id="120" dur="1" fill="hold">
                                          <p:stCondLst>
                                            <p:cond delay="0"/>
                                          </p:stCondLst>
                                        </p:cTn>
                                        <p:tgtEl>
                                          <p:spTgt spid="59"/>
                                        </p:tgtEl>
                                        <p:attrNameLst>
                                          <p:attrName>style.visibility</p:attrName>
                                        </p:attrNameLst>
                                      </p:cBhvr>
                                      <p:to>
                                        <p:strVal val="visible"/>
                                      </p:to>
                                    </p:set>
                                  </p:childTnLst>
                                </p:cTn>
                              </p:par>
                              <p:par>
                                <p:cTn id="121" presetID="1" presetClass="entr" presetSubtype="0" fill="hold" nodeType="withEffect">
                                  <p:stCondLst>
                                    <p:cond delay="2960"/>
                                  </p:stCondLst>
                                  <p:childTnLst>
                                    <p:set>
                                      <p:cBhvr>
                                        <p:cTn id="122" dur="1" fill="hold">
                                          <p:stCondLst>
                                            <p:cond delay="0"/>
                                          </p:stCondLst>
                                        </p:cTn>
                                        <p:tgtEl>
                                          <p:spTgt spid="60"/>
                                        </p:tgtEl>
                                        <p:attrNameLst>
                                          <p:attrName>style.visibility</p:attrName>
                                        </p:attrNameLst>
                                      </p:cBhvr>
                                      <p:to>
                                        <p:strVal val="visible"/>
                                      </p:to>
                                    </p:set>
                                  </p:childTnLst>
                                </p:cTn>
                              </p:par>
                              <p:par>
                                <p:cTn id="123" presetID="1" presetClass="entr" presetSubtype="0" fill="hold" nodeType="withEffect">
                                  <p:stCondLst>
                                    <p:cond delay="3000"/>
                                  </p:stCondLst>
                                  <p:childTnLst>
                                    <p:set>
                                      <p:cBhvr>
                                        <p:cTn id="124" dur="1" fill="hold">
                                          <p:stCondLst>
                                            <p:cond delay="0"/>
                                          </p:stCondLst>
                                        </p:cTn>
                                        <p:tgtEl>
                                          <p:spTgt spid="61"/>
                                        </p:tgtEl>
                                        <p:attrNameLst>
                                          <p:attrName>style.visibility</p:attrName>
                                        </p:attrNameLst>
                                      </p:cBhvr>
                                      <p:to>
                                        <p:strVal val="visible"/>
                                      </p:to>
                                    </p:set>
                                  </p:childTnLst>
                                </p:cTn>
                              </p:par>
                              <p:par>
                                <p:cTn id="125" presetID="1" presetClass="entr" presetSubtype="0" fill="hold" nodeType="withEffect">
                                  <p:stCondLst>
                                    <p:cond delay="3040"/>
                                  </p:stCondLst>
                                  <p:childTnLst>
                                    <p:set>
                                      <p:cBhvr>
                                        <p:cTn id="126" dur="1" fill="hold">
                                          <p:stCondLst>
                                            <p:cond delay="0"/>
                                          </p:stCondLst>
                                        </p:cTn>
                                        <p:tgtEl>
                                          <p:spTgt spid="62"/>
                                        </p:tgtEl>
                                        <p:attrNameLst>
                                          <p:attrName>style.visibility</p:attrName>
                                        </p:attrNameLst>
                                      </p:cBhvr>
                                      <p:to>
                                        <p:strVal val="visible"/>
                                      </p:to>
                                    </p:set>
                                  </p:childTnLst>
                                </p:cTn>
                              </p:par>
                              <p:par>
                                <p:cTn id="127" presetID="1" presetClass="entr" presetSubtype="0" fill="hold" nodeType="withEffect">
                                  <p:stCondLst>
                                    <p:cond delay="3080"/>
                                  </p:stCondLst>
                                  <p:childTnLst>
                                    <p:set>
                                      <p:cBhvr>
                                        <p:cTn id="128" dur="1" fill="hold">
                                          <p:stCondLst>
                                            <p:cond delay="0"/>
                                          </p:stCondLst>
                                        </p:cTn>
                                        <p:tgtEl>
                                          <p:spTgt spid="63"/>
                                        </p:tgtEl>
                                        <p:attrNameLst>
                                          <p:attrName>style.visibility</p:attrName>
                                        </p:attrNameLst>
                                      </p:cBhvr>
                                      <p:to>
                                        <p:strVal val="visible"/>
                                      </p:to>
                                    </p:set>
                                  </p:childTnLst>
                                </p:cTn>
                              </p:par>
                              <p:par>
                                <p:cTn id="129" presetID="1" presetClass="entr" presetSubtype="0" fill="hold" nodeType="withEffect">
                                  <p:stCondLst>
                                    <p:cond delay="3120"/>
                                  </p:stCondLst>
                                  <p:childTnLst>
                                    <p:set>
                                      <p:cBhvr>
                                        <p:cTn id="130" dur="1" fill="hold">
                                          <p:stCondLst>
                                            <p:cond delay="0"/>
                                          </p:stCondLst>
                                        </p:cTn>
                                        <p:tgtEl>
                                          <p:spTgt spid="64"/>
                                        </p:tgtEl>
                                        <p:attrNameLst>
                                          <p:attrName>style.visibility</p:attrName>
                                        </p:attrNameLst>
                                      </p:cBhvr>
                                      <p:to>
                                        <p:strVal val="visible"/>
                                      </p:to>
                                    </p:set>
                                  </p:childTnLst>
                                </p:cTn>
                              </p:par>
                              <p:par>
                                <p:cTn id="131" presetID="1" presetClass="entr" presetSubtype="0" fill="hold" nodeType="withEffect">
                                  <p:stCondLst>
                                    <p:cond delay="3160"/>
                                  </p:stCondLst>
                                  <p:childTnLst>
                                    <p:set>
                                      <p:cBhvr>
                                        <p:cTn id="132" dur="1" fill="hold">
                                          <p:stCondLst>
                                            <p:cond delay="0"/>
                                          </p:stCondLst>
                                        </p:cTn>
                                        <p:tgtEl>
                                          <p:spTgt spid="65"/>
                                        </p:tgtEl>
                                        <p:attrNameLst>
                                          <p:attrName>style.visibility</p:attrName>
                                        </p:attrNameLst>
                                      </p:cBhvr>
                                      <p:to>
                                        <p:strVal val="visible"/>
                                      </p:to>
                                    </p:set>
                                  </p:childTnLst>
                                </p:cTn>
                              </p:par>
                              <p:par>
                                <p:cTn id="133" presetID="1" presetClass="entr" presetSubtype="0" fill="hold" nodeType="withEffect">
                                  <p:stCondLst>
                                    <p:cond delay="3200"/>
                                  </p:stCondLst>
                                  <p:childTnLst>
                                    <p:set>
                                      <p:cBhvr>
                                        <p:cTn id="134" dur="1" fill="hold">
                                          <p:stCondLst>
                                            <p:cond delay="0"/>
                                          </p:stCondLst>
                                        </p:cTn>
                                        <p:tgtEl>
                                          <p:spTgt spid="66"/>
                                        </p:tgtEl>
                                        <p:attrNameLst>
                                          <p:attrName>style.visibility</p:attrName>
                                        </p:attrNameLst>
                                      </p:cBhvr>
                                      <p:to>
                                        <p:strVal val="visible"/>
                                      </p:to>
                                    </p:set>
                                  </p:childTnLst>
                                </p:cTn>
                              </p:par>
                              <p:par>
                                <p:cTn id="135" presetID="1" presetClass="entr" presetSubtype="0" fill="hold" nodeType="withEffect">
                                  <p:stCondLst>
                                    <p:cond delay="3240"/>
                                  </p:stCondLst>
                                  <p:childTnLst>
                                    <p:set>
                                      <p:cBhvr>
                                        <p:cTn id="136" dur="1" fill="hold">
                                          <p:stCondLst>
                                            <p:cond delay="0"/>
                                          </p:stCondLst>
                                        </p:cTn>
                                        <p:tgtEl>
                                          <p:spTgt spid="67"/>
                                        </p:tgtEl>
                                        <p:attrNameLst>
                                          <p:attrName>style.visibility</p:attrName>
                                        </p:attrNameLst>
                                      </p:cBhvr>
                                      <p:to>
                                        <p:strVal val="visible"/>
                                      </p:to>
                                    </p:set>
                                  </p:childTnLst>
                                </p:cTn>
                              </p:par>
                              <p:par>
                                <p:cTn id="137" presetID="1" presetClass="entr" presetSubtype="0" fill="hold" nodeType="withEffect">
                                  <p:stCondLst>
                                    <p:cond delay="3280"/>
                                  </p:stCondLst>
                                  <p:childTnLst>
                                    <p:set>
                                      <p:cBhvr>
                                        <p:cTn id="138" dur="1" fill="hold">
                                          <p:stCondLst>
                                            <p:cond delay="0"/>
                                          </p:stCondLst>
                                        </p:cTn>
                                        <p:tgtEl>
                                          <p:spTgt spid="68"/>
                                        </p:tgtEl>
                                        <p:attrNameLst>
                                          <p:attrName>style.visibility</p:attrName>
                                        </p:attrNameLst>
                                      </p:cBhvr>
                                      <p:to>
                                        <p:strVal val="visible"/>
                                      </p:to>
                                    </p:set>
                                  </p:childTnLst>
                                </p:cTn>
                              </p:par>
                              <p:par>
                                <p:cTn id="139" presetID="1" presetClass="entr" presetSubtype="0" fill="hold" nodeType="withEffect">
                                  <p:stCondLst>
                                    <p:cond delay="3320"/>
                                  </p:stCondLst>
                                  <p:childTnLst>
                                    <p:set>
                                      <p:cBhvr>
                                        <p:cTn id="140" dur="1" fill="hold">
                                          <p:stCondLst>
                                            <p:cond delay="0"/>
                                          </p:stCondLst>
                                        </p:cTn>
                                        <p:tgtEl>
                                          <p:spTgt spid="69"/>
                                        </p:tgtEl>
                                        <p:attrNameLst>
                                          <p:attrName>style.visibility</p:attrName>
                                        </p:attrNameLst>
                                      </p:cBhvr>
                                      <p:to>
                                        <p:strVal val="visible"/>
                                      </p:to>
                                    </p:set>
                                  </p:childTnLst>
                                </p:cTn>
                              </p:par>
                              <p:par>
                                <p:cTn id="141" presetID="1" presetClass="entr" presetSubtype="0" fill="hold" nodeType="withEffect">
                                  <p:stCondLst>
                                    <p:cond delay="3360"/>
                                  </p:stCondLst>
                                  <p:childTnLst>
                                    <p:set>
                                      <p:cBhvr>
                                        <p:cTn id="142" dur="1" fill="hold">
                                          <p:stCondLst>
                                            <p:cond delay="0"/>
                                          </p:stCondLst>
                                        </p:cTn>
                                        <p:tgtEl>
                                          <p:spTgt spid="70"/>
                                        </p:tgtEl>
                                        <p:attrNameLst>
                                          <p:attrName>style.visibility</p:attrName>
                                        </p:attrNameLst>
                                      </p:cBhvr>
                                      <p:to>
                                        <p:strVal val="visible"/>
                                      </p:to>
                                    </p:set>
                                  </p:childTnLst>
                                </p:cTn>
                              </p:par>
                              <p:par>
                                <p:cTn id="143" presetID="1" presetClass="entr" presetSubtype="0" fill="hold" nodeType="withEffect">
                                  <p:stCondLst>
                                    <p:cond delay="3400"/>
                                  </p:stCondLst>
                                  <p:childTnLst>
                                    <p:set>
                                      <p:cBhvr>
                                        <p:cTn id="144" dur="1" fill="hold">
                                          <p:stCondLst>
                                            <p:cond delay="0"/>
                                          </p:stCondLst>
                                        </p:cTn>
                                        <p:tgtEl>
                                          <p:spTgt spid="71"/>
                                        </p:tgtEl>
                                        <p:attrNameLst>
                                          <p:attrName>style.visibility</p:attrName>
                                        </p:attrNameLst>
                                      </p:cBhvr>
                                      <p:to>
                                        <p:strVal val="visible"/>
                                      </p:to>
                                    </p:set>
                                  </p:childTnLst>
                                </p:cTn>
                              </p:par>
                              <p:par>
                                <p:cTn id="145" presetID="1" presetClass="entr" presetSubtype="0" fill="hold" nodeType="withEffect">
                                  <p:stCondLst>
                                    <p:cond delay="3440"/>
                                  </p:stCondLst>
                                  <p:childTnLst>
                                    <p:set>
                                      <p:cBhvr>
                                        <p:cTn id="146" dur="1" fill="hold">
                                          <p:stCondLst>
                                            <p:cond delay="0"/>
                                          </p:stCondLst>
                                        </p:cTn>
                                        <p:tgtEl>
                                          <p:spTgt spid="72"/>
                                        </p:tgtEl>
                                        <p:attrNameLst>
                                          <p:attrName>style.visibility</p:attrName>
                                        </p:attrNameLst>
                                      </p:cBhvr>
                                      <p:to>
                                        <p:strVal val="visible"/>
                                      </p:to>
                                    </p:set>
                                  </p:childTnLst>
                                </p:cTn>
                              </p:par>
                              <p:par>
                                <p:cTn id="147" presetID="1" presetClass="entr" presetSubtype="0" fill="hold" nodeType="withEffect">
                                  <p:stCondLst>
                                    <p:cond delay="3480"/>
                                  </p:stCondLst>
                                  <p:childTnLst>
                                    <p:set>
                                      <p:cBhvr>
                                        <p:cTn id="148" dur="1" fill="hold">
                                          <p:stCondLst>
                                            <p:cond delay="0"/>
                                          </p:stCondLst>
                                        </p:cTn>
                                        <p:tgtEl>
                                          <p:spTgt spid="73"/>
                                        </p:tgtEl>
                                        <p:attrNameLst>
                                          <p:attrName>style.visibility</p:attrName>
                                        </p:attrNameLst>
                                      </p:cBhvr>
                                      <p:to>
                                        <p:strVal val="visible"/>
                                      </p:to>
                                    </p:set>
                                  </p:childTnLst>
                                </p:cTn>
                              </p:par>
                              <p:par>
                                <p:cTn id="149" presetID="1" presetClass="entr" presetSubtype="0" fill="hold" nodeType="withEffect">
                                  <p:stCondLst>
                                    <p:cond delay="3520"/>
                                  </p:stCondLst>
                                  <p:childTnLst>
                                    <p:set>
                                      <p:cBhvr>
                                        <p:cTn id="150" dur="1" fill="hold">
                                          <p:stCondLst>
                                            <p:cond delay="0"/>
                                          </p:stCondLst>
                                        </p:cTn>
                                        <p:tgtEl>
                                          <p:spTgt spid="74"/>
                                        </p:tgtEl>
                                        <p:attrNameLst>
                                          <p:attrName>style.visibility</p:attrName>
                                        </p:attrNameLst>
                                      </p:cBhvr>
                                      <p:to>
                                        <p:strVal val="visible"/>
                                      </p:to>
                                    </p:set>
                                  </p:childTnLst>
                                </p:cTn>
                              </p:par>
                              <p:par>
                                <p:cTn id="151" presetID="1" presetClass="entr" presetSubtype="0" fill="hold" nodeType="withEffect">
                                  <p:stCondLst>
                                    <p:cond delay="3560"/>
                                  </p:stCondLst>
                                  <p:childTnLst>
                                    <p:set>
                                      <p:cBhvr>
                                        <p:cTn id="152" dur="1" fill="hold">
                                          <p:stCondLst>
                                            <p:cond delay="0"/>
                                          </p:stCondLst>
                                        </p:cTn>
                                        <p:tgtEl>
                                          <p:spTgt spid="75"/>
                                        </p:tgtEl>
                                        <p:attrNameLst>
                                          <p:attrName>style.visibility</p:attrName>
                                        </p:attrNameLst>
                                      </p:cBhvr>
                                      <p:to>
                                        <p:strVal val="visible"/>
                                      </p:to>
                                    </p:set>
                                  </p:childTnLst>
                                </p:cTn>
                              </p:par>
                              <p:par>
                                <p:cTn id="153" presetID="1" presetClass="entr" presetSubtype="0" fill="hold" nodeType="withEffect">
                                  <p:stCondLst>
                                    <p:cond delay="3600"/>
                                  </p:stCondLst>
                                  <p:childTnLst>
                                    <p:set>
                                      <p:cBhvr>
                                        <p:cTn id="154" dur="1" fill="hold">
                                          <p:stCondLst>
                                            <p:cond delay="0"/>
                                          </p:stCondLst>
                                        </p:cTn>
                                        <p:tgtEl>
                                          <p:spTgt spid="76"/>
                                        </p:tgtEl>
                                        <p:attrNameLst>
                                          <p:attrName>style.visibility</p:attrName>
                                        </p:attrNameLst>
                                      </p:cBhvr>
                                      <p:to>
                                        <p:strVal val="visible"/>
                                      </p:to>
                                    </p:set>
                                  </p:childTnLst>
                                </p:cTn>
                              </p:par>
                              <p:par>
                                <p:cTn id="155" presetID="1" presetClass="entr" presetSubtype="0" fill="hold" nodeType="withEffect">
                                  <p:stCondLst>
                                    <p:cond delay="3640"/>
                                  </p:stCondLst>
                                  <p:childTnLst>
                                    <p:set>
                                      <p:cBhvr>
                                        <p:cTn id="156" dur="1" fill="hold">
                                          <p:stCondLst>
                                            <p:cond delay="0"/>
                                          </p:stCondLst>
                                        </p:cTn>
                                        <p:tgtEl>
                                          <p:spTgt spid="77"/>
                                        </p:tgtEl>
                                        <p:attrNameLst>
                                          <p:attrName>style.visibility</p:attrName>
                                        </p:attrNameLst>
                                      </p:cBhvr>
                                      <p:to>
                                        <p:strVal val="visible"/>
                                      </p:to>
                                    </p:set>
                                  </p:childTnLst>
                                </p:cTn>
                              </p:par>
                              <p:par>
                                <p:cTn id="157" presetID="1" presetClass="entr" presetSubtype="0" fill="hold" nodeType="withEffect">
                                  <p:stCondLst>
                                    <p:cond delay="3680"/>
                                  </p:stCondLst>
                                  <p:childTnLst>
                                    <p:set>
                                      <p:cBhvr>
                                        <p:cTn id="158" dur="1" fill="hold">
                                          <p:stCondLst>
                                            <p:cond delay="0"/>
                                          </p:stCondLst>
                                        </p:cTn>
                                        <p:tgtEl>
                                          <p:spTgt spid="78"/>
                                        </p:tgtEl>
                                        <p:attrNameLst>
                                          <p:attrName>style.visibility</p:attrName>
                                        </p:attrNameLst>
                                      </p:cBhvr>
                                      <p:to>
                                        <p:strVal val="visible"/>
                                      </p:to>
                                    </p:set>
                                  </p:childTnLst>
                                </p:cTn>
                              </p:par>
                              <p:par>
                                <p:cTn id="159" presetID="1" presetClass="entr" presetSubtype="0" fill="hold" nodeType="withEffect">
                                  <p:stCondLst>
                                    <p:cond delay="3720"/>
                                  </p:stCondLst>
                                  <p:childTnLst>
                                    <p:set>
                                      <p:cBhvr>
                                        <p:cTn id="160" dur="1" fill="hold">
                                          <p:stCondLst>
                                            <p:cond delay="0"/>
                                          </p:stCondLst>
                                        </p:cTn>
                                        <p:tgtEl>
                                          <p:spTgt spid="79"/>
                                        </p:tgtEl>
                                        <p:attrNameLst>
                                          <p:attrName>style.visibility</p:attrName>
                                        </p:attrNameLst>
                                      </p:cBhvr>
                                      <p:to>
                                        <p:strVal val="visible"/>
                                      </p:to>
                                    </p:set>
                                  </p:childTnLst>
                                </p:cTn>
                              </p:par>
                              <p:par>
                                <p:cTn id="161" presetID="1" presetClass="entr" presetSubtype="0" fill="hold" nodeType="withEffect">
                                  <p:stCondLst>
                                    <p:cond delay="3760"/>
                                  </p:stCondLst>
                                  <p:childTnLst>
                                    <p:set>
                                      <p:cBhvr>
                                        <p:cTn id="162" dur="1" fill="hold">
                                          <p:stCondLst>
                                            <p:cond delay="0"/>
                                          </p:stCondLst>
                                        </p:cTn>
                                        <p:tgtEl>
                                          <p:spTgt spid="80"/>
                                        </p:tgtEl>
                                        <p:attrNameLst>
                                          <p:attrName>style.visibility</p:attrName>
                                        </p:attrNameLst>
                                      </p:cBhvr>
                                      <p:to>
                                        <p:strVal val="visible"/>
                                      </p:to>
                                    </p:set>
                                  </p:childTnLst>
                                </p:cTn>
                              </p:par>
                              <p:par>
                                <p:cTn id="163" presetID="1" presetClass="entr" presetSubtype="0" fill="hold" nodeType="withEffect">
                                  <p:stCondLst>
                                    <p:cond delay="3800"/>
                                  </p:stCondLst>
                                  <p:childTnLst>
                                    <p:set>
                                      <p:cBhvr>
                                        <p:cTn id="164" dur="1" fill="hold">
                                          <p:stCondLst>
                                            <p:cond delay="0"/>
                                          </p:stCondLst>
                                        </p:cTn>
                                        <p:tgtEl>
                                          <p:spTgt spid="81"/>
                                        </p:tgtEl>
                                        <p:attrNameLst>
                                          <p:attrName>style.visibility</p:attrName>
                                        </p:attrNameLst>
                                      </p:cBhvr>
                                      <p:to>
                                        <p:strVal val="visible"/>
                                      </p:to>
                                    </p:set>
                                  </p:childTnLst>
                                </p:cTn>
                              </p:par>
                              <p:par>
                                <p:cTn id="165" presetID="1" presetClass="entr" presetSubtype="0" fill="hold" nodeType="withEffect">
                                  <p:stCondLst>
                                    <p:cond delay="3840"/>
                                  </p:stCondLst>
                                  <p:childTnLst>
                                    <p:set>
                                      <p:cBhvr>
                                        <p:cTn id="166" dur="1" fill="hold">
                                          <p:stCondLst>
                                            <p:cond delay="0"/>
                                          </p:stCondLst>
                                        </p:cTn>
                                        <p:tgtEl>
                                          <p:spTgt spid="82"/>
                                        </p:tgtEl>
                                        <p:attrNameLst>
                                          <p:attrName>style.visibility</p:attrName>
                                        </p:attrNameLst>
                                      </p:cBhvr>
                                      <p:to>
                                        <p:strVal val="visible"/>
                                      </p:to>
                                    </p:set>
                                  </p:childTnLst>
                                </p:cTn>
                              </p:par>
                              <p:par>
                                <p:cTn id="167" presetID="1" presetClass="entr" presetSubtype="0" fill="hold" nodeType="withEffect">
                                  <p:stCondLst>
                                    <p:cond delay="3880"/>
                                  </p:stCondLst>
                                  <p:childTnLst>
                                    <p:set>
                                      <p:cBhvr>
                                        <p:cTn id="168" dur="1" fill="hold">
                                          <p:stCondLst>
                                            <p:cond delay="0"/>
                                          </p:stCondLst>
                                        </p:cTn>
                                        <p:tgtEl>
                                          <p:spTgt spid="83"/>
                                        </p:tgtEl>
                                        <p:attrNameLst>
                                          <p:attrName>style.visibility</p:attrName>
                                        </p:attrNameLst>
                                      </p:cBhvr>
                                      <p:to>
                                        <p:strVal val="visible"/>
                                      </p:to>
                                    </p:set>
                                  </p:childTnLst>
                                </p:cTn>
                              </p:par>
                              <p:par>
                                <p:cTn id="169" presetID="1" presetClass="entr" presetSubtype="0" fill="hold" nodeType="withEffect">
                                  <p:stCondLst>
                                    <p:cond delay="3920"/>
                                  </p:stCondLst>
                                  <p:childTnLst>
                                    <p:set>
                                      <p:cBhvr>
                                        <p:cTn id="170" dur="1" fill="hold">
                                          <p:stCondLst>
                                            <p:cond delay="0"/>
                                          </p:stCondLst>
                                        </p:cTn>
                                        <p:tgtEl>
                                          <p:spTgt spid="84"/>
                                        </p:tgtEl>
                                        <p:attrNameLst>
                                          <p:attrName>style.visibility</p:attrName>
                                        </p:attrNameLst>
                                      </p:cBhvr>
                                      <p:to>
                                        <p:strVal val="visible"/>
                                      </p:to>
                                    </p:set>
                                  </p:childTnLst>
                                </p:cTn>
                              </p:par>
                              <p:par>
                                <p:cTn id="171" presetID="1" presetClass="entr" presetSubtype="0" fill="hold" nodeType="withEffect">
                                  <p:stCondLst>
                                    <p:cond delay="3960"/>
                                  </p:stCondLst>
                                  <p:childTnLst>
                                    <p:set>
                                      <p:cBhvr>
                                        <p:cTn id="172" dur="1" fill="hold">
                                          <p:stCondLst>
                                            <p:cond delay="0"/>
                                          </p:stCondLst>
                                        </p:cTn>
                                        <p:tgtEl>
                                          <p:spTgt spid="85"/>
                                        </p:tgtEl>
                                        <p:attrNameLst>
                                          <p:attrName>style.visibility</p:attrName>
                                        </p:attrNameLst>
                                      </p:cBhvr>
                                      <p:to>
                                        <p:strVal val="visible"/>
                                      </p:to>
                                    </p:set>
                                  </p:childTnLst>
                                </p:cTn>
                              </p:par>
                              <p:par>
                                <p:cTn id="173" presetID="1" presetClass="entr" presetSubtype="0" fill="hold" nodeType="withEffect">
                                  <p:stCondLst>
                                    <p:cond delay="4000"/>
                                  </p:stCondLst>
                                  <p:childTnLst>
                                    <p:set>
                                      <p:cBhvr>
                                        <p:cTn id="174" dur="1" fill="hold">
                                          <p:stCondLst>
                                            <p:cond delay="0"/>
                                          </p:stCondLst>
                                        </p:cTn>
                                        <p:tgtEl>
                                          <p:spTgt spid="86"/>
                                        </p:tgtEl>
                                        <p:attrNameLst>
                                          <p:attrName>style.visibility</p:attrName>
                                        </p:attrNameLst>
                                      </p:cBhvr>
                                      <p:to>
                                        <p:strVal val="visible"/>
                                      </p:to>
                                    </p:set>
                                  </p:childTnLst>
                                </p:cTn>
                              </p:par>
                              <p:par>
                                <p:cTn id="175" presetID="1" presetClass="entr" presetSubtype="0" fill="hold" nodeType="withEffect">
                                  <p:stCondLst>
                                    <p:cond delay="4040"/>
                                  </p:stCondLst>
                                  <p:childTnLst>
                                    <p:set>
                                      <p:cBhvr>
                                        <p:cTn id="176" dur="1" fill="hold">
                                          <p:stCondLst>
                                            <p:cond delay="0"/>
                                          </p:stCondLst>
                                        </p:cTn>
                                        <p:tgtEl>
                                          <p:spTgt spid="87"/>
                                        </p:tgtEl>
                                        <p:attrNameLst>
                                          <p:attrName>style.visibility</p:attrName>
                                        </p:attrNameLst>
                                      </p:cBhvr>
                                      <p:to>
                                        <p:strVal val="visible"/>
                                      </p:to>
                                    </p:set>
                                  </p:childTnLst>
                                </p:cTn>
                              </p:par>
                              <p:par>
                                <p:cTn id="177" presetID="1" presetClass="entr" presetSubtype="0" fill="hold" nodeType="withEffect">
                                  <p:stCondLst>
                                    <p:cond delay="4080"/>
                                  </p:stCondLst>
                                  <p:childTnLst>
                                    <p:set>
                                      <p:cBhvr>
                                        <p:cTn id="178" dur="1" fill="hold">
                                          <p:stCondLst>
                                            <p:cond delay="0"/>
                                          </p:stCondLst>
                                        </p:cTn>
                                        <p:tgtEl>
                                          <p:spTgt spid="88"/>
                                        </p:tgtEl>
                                        <p:attrNameLst>
                                          <p:attrName>style.visibility</p:attrName>
                                        </p:attrNameLst>
                                      </p:cBhvr>
                                      <p:to>
                                        <p:strVal val="visible"/>
                                      </p:to>
                                    </p:set>
                                  </p:childTnLst>
                                </p:cTn>
                              </p:par>
                              <p:par>
                                <p:cTn id="179" presetID="1" presetClass="entr" presetSubtype="0" fill="hold" nodeType="withEffect">
                                  <p:stCondLst>
                                    <p:cond delay="4120"/>
                                  </p:stCondLst>
                                  <p:childTnLst>
                                    <p:set>
                                      <p:cBhvr>
                                        <p:cTn id="180" dur="1" fill="hold">
                                          <p:stCondLst>
                                            <p:cond delay="0"/>
                                          </p:stCondLst>
                                        </p:cTn>
                                        <p:tgtEl>
                                          <p:spTgt spid="89"/>
                                        </p:tgtEl>
                                        <p:attrNameLst>
                                          <p:attrName>style.visibility</p:attrName>
                                        </p:attrNameLst>
                                      </p:cBhvr>
                                      <p:to>
                                        <p:strVal val="visible"/>
                                      </p:to>
                                    </p:set>
                                  </p:childTnLst>
                                </p:cTn>
                              </p:par>
                              <p:par>
                                <p:cTn id="181" presetID="63" presetClass="path" presetSubtype="0" accel="50000" decel="50000" fill="hold" nodeType="withEffect">
                                  <p:stCondLst>
                                    <p:cond delay="2600"/>
                                  </p:stCondLst>
                                  <p:childTnLst>
                                    <p:animMotion origin="layout" path="M 2.29167E-6 1.85185E-6 L 1.00833 -0.00046 " pathEditMode="relative" rAng="0" ptsTypes="AA">
                                      <p:cBhvr>
                                        <p:cTn id="182" dur="4200" fill="hold"/>
                                        <p:tgtEl>
                                          <p:spTgt spid="90"/>
                                        </p:tgtEl>
                                        <p:attrNameLst>
                                          <p:attrName>ppt_x</p:attrName>
                                          <p:attrName>ppt_y</p:attrName>
                                        </p:attrNameLst>
                                      </p:cBhvr>
                                      <p:rCtr x="50417"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B484DA"/>
            </a:gs>
            <a:gs pos="100000">
              <a:srgbClr val="BDD7EE"/>
            </a:gs>
          </a:gsLst>
          <a:lin ang="5400000" scaled="1"/>
        </a:gradFill>
        <a:effectLst/>
      </p:bgPr>
    </p:bg>
    <p:spTree>
      <p:nvGrpSpPr>
        <p:cNvPr id="1" name=""/>
        <p:cNvGrpSpPr/>
        <p:nvPr/>
      </p:nvGrpSpPr>
      <p:grpSpPr>
        <a:xfrm>
          <a:off x="0" y="0"/>
          <a:ext cx="0" cy="0"/>
          <a:chOff x="0" y="0"/>
          <a:chExt cx="0" cy="0"/>
        </a:xfrm>
      </p:grpSpPr>
      <p:pic>
        <p:nvPicPr>
          <p:cNvPr id="4" name="Rail Corridor" descr="A collage of different pictures of trains&#10;&#10;Description automatically generated">
            <a:extLst>
              <a:ext uri="{FF2B5EF4-FFF2-40B4-BE49-F238E27FC236}">
                <a16:creationId xmlns:a16="http://schemas.microsoft.com/office/drawing/2014/main" id="{8CAC069A-E7F1-3024-F49D-2228F85E29D1}"/>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1560352" y="246720"/>
            <a:ext cx="8831522" cy="6233776"/>
          </a:xfrm>
          <a:prstGeom prst="rect">
            <a:avLst/>
          </a:prstGeom>
        </p:spPr>
      </p:pic>
    </p:spTree>
    <p:extLst>
      <p:ext uri="{BB962C8B-B14F-4D97-AF65-F5344CB8AC3E}">
        <p14:creationId xmlns:p14="http://schemas.microsoft.com/office/powerpoint/2010/main" val="10372773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B484DA"/>
            </a:gs>
            <a:gs pos="100000">
              <a:srgbClr val="BDD7EE"/>
            </a:gs>
          </a:gsLst>
          <a:lin ang="5400000" scaled="1"/>
        </a:gradFill>
        <a:effectLst/>
      </p:bgPr>
    </p:bg>
    <p:spTree>
      <p:nvGrpSpPr>
        <p:cNvPr id="1" name=""/>
        <p:cNvGrpSpPr/>
        <p:nvPr/>
      </p:nvGrpSpPr>
      <p:grpSpPr>
        <a:xfrm>
          <a:off x="0" y="0"/>
          <a:ext cx="0" cy="0"/>
          <a:chOff x="0" y="0"/>
          <a:chExt cx="0" cy="0"/>
        </a:xfrm>
      </p:grpSpPr>
      <p:pic>
        <p:nvPicPr>
          <p:cNvPr id="2" name="Rail Vehicles">
            <a:extLst>
              <a:ext uri="{FF2B5EF4-FFF2-40B4-BE49-F238E27FC236}">
                <a16:creationId xmlns:a16="http://schemas.microsoft.com/office/drawing/2014/main" id="{C8AFDEFC-715E-A1C0-6FF6-E82E77F50E2D}"/>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p:blipFill>
        <p:spPr>
          <a:xfrm>
            <a:off x="1560352" y="249045"/>
            <a:ext cx="8831522" cy="6229129"/>
          </a:xfrm>
          <a:prstGeom prst="rect">
            <a:avLst/>
          </a:prstGeom>
        </p:spPr>
      </p:pic>
    </p:spTree>
    <p:extLst>
      <p:ext uri="{BB962C8B-B14F-4D97-AF65-F5344CB8AC3E}">
        <p14:creationId xmlns:p14="http://schemas.microsoft.com/office/powerpoint/2010/main" val="19407482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B484DA"/>
            </a:gs>
            <a:gs pos="100000">
              <a:srgbClr val="BDD7EE"/>
            </a:gs>
          </a:gsLst>
          <a:lin ang="5400000" scaled="1"/>
        </a:gradFill>
        <a:effectLst/>
      </p:bgPr>
    </p:bg>
    <p:spTree>
      <p:nvGrpSpPr>
        <p:cNvPr id="1" name=""/>
        <p:cNvGrpSpPr/>
        <p:nvPr/>
      </p:nvGrpSpPr>
      <p:grpSpPr>
        <a:xfrm>
          <a:off x="0" y="0"/>
          <a:ext cx="0" cy="0"/>
          <a:chOff x="0" y="0"/>
          <a:chExt cx="0" cy="0"/>
        </a:xfrm>
      </p:grpSpPr>
      <p:pic>
        <p:nvPicPr>
          <p:cNvPr id="2" name="Pedestrian crossings">
            <a:extLst>
              <a:ext uri="{FF2B5EF4-FFF2-40B4-BE49-F238E27FC236}">
                <a16:creationId xmlns:a16="http://schemas.microsoft.com/office/drawing/2014/main" id="{CBFD0BA9-6435-7EA5-A33C-46112BE884E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560352" y="263619"/>
            <a:ext cx="8831522" cy="6199976"/>
          </a:xfrm>
          <a:prstGeom prst="rect">
            <a:avLst/>
          </a:prstGeom>
        </p:spPr>
      </p:pic>
    </p:spTree>
    <p:extLst>
      <p:ext uri="{BB962C8B-B14F-4D97-AF65-F5344CB8AC3E}">
        <p14:creationId xmlns:p14="http://schemas.microsoft.com/office/powerpoint/2010/main" val="3815131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B484DA"/>
            </a:gs>
            <a:gs pos="100000">
              <a:srgbClr val="BDD7EE"/>
            </a:gs>
          </a:gsLst>
          <a:lin ang="5400000" scaled="1"/>
        </a:gradFill>
        <a:effectLst/>
      </p:bgPr>
    </p:bg>
    <p:spTree>
      <p:nvGrpSpPr>
        <p:cNvPr id="1" name=""/>
        <p:cNvGrpSpPr/>
        <p:nvPr/>
      </p:nvGrpSpPr>
      <p:grpSpPr>
        <a:xfrm>
          <a:off x="0" y="0"/>
          <a:ext cx="0" cy="0"/>
          <a:chOff x="0" y="0"/>
          <a:chExt cx="0" cy="0"/>
        </a:xfrm>
      </p:grpSpPr>
      <p:pic>
        <p:nvPicPr>
          <p:cNvPr id="2" name="Level crossings">
            <a:extLst>
              <a:ext uri="{FF2B5EF4-FFF2-40B4-BE49-F238E27FC236}">
                <a16:creationId xmlns:a16="http://schemas.microsoft.com/office/drawing/2014/main" id="{1C64BC94-C867-A84D-EA8D-982B509029A3}"/>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1600200" y="250283"/>
            <a:ext cx="8791674" cy="6226653"/>
          </a:xfrm>
          <a:prstGeom prst="rect">
            <a:avLst/>
          </a:prstGeom>
          <a:ln>
            <a:noFill/>
          </a:ln>
        </p:spPr>
      </p:pic>
    </p:spTree>
    <p:extLst>
      <p:ext uri="{BB962C8B-B14F-4D97-AF65-F5344CB8AC3E}">
        <p14:creationId xmlns:p14="http://schemas.microsoft.com/office/powerpoint/2010/main" val="34447801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12436d-ee54-411c-84be-0988fe829997">
      <Terms xmlns="http://schemas.microsoft.com/office/infopath/2007/PartnerControls"/>
    </lcf76f155ced4ddcb4097134ff3c332f>
    <Category xmlns="a912436d-ee54-411c-84be-0988fe829997" xsi:nil="true"/>
  </documentManagement>
</p:properties>
</file>

<file path=customXml/item3.xml><?xml version="1.0" encoding="utf-8"?>
<?mso-contentType ?>
<SharedContentType xmlns="Microsoft.SharePoint.Taxonomy.ContentTypeSync" SourceId="7c7565c3-8702-48ad-9d58-fc5b9eb71ff9" ContentTypeId="0x0101" PreviousValue="false" LastSyncTimeStamp="2020-05-18T03:21:37.773Z"/>
</file>

<file path=customXml/item4.xml><?xml version="1.0" encoding="utf-8"?>
<ct:contentTypeSchema xmlns:ct="http://schemas.microsoft.com/office/2006/metadata/contentType" xmlns:ma="http://schemas.microsoft.com/office/2006/metadata/properties/metaAttributes" ct:_="" ma:_="" ma:contentTypeName="Document" ma:contentTypeID="0x01010066F564EF36A48443A794BF708E5D03DF" ma:contentTypeVersion="17" ma:contentTypeDescription="Create a new document." ma:contentTypeScope="" ma:versionID="e5a5662ffe4797c2bd6b5fc0e513a578">
  <xsd:schema xmlns:xsd="http://www.w3.org/2001/XMLSchema" xmlns:xs="http://www.w3.org/2001/XMLSchema" xmlns:p="http://schemas.microsoft.com/office/2006/metadata/properties" xmlns:ns2="a912436d-ee54-411c-84be-0988fe829997" xmlns:ns3="30a86325-685d-41cd-bebe-9ab21689acdf" targetNamespace="http://schemas.microsoft.com/office/2006/metadata/properties" ma:root="true" ma:fieldsID="64ff36a48be9fda4d2e225baef4cfed8" ns2:_="" ns3:_="">
    <xsd:import namespace="a912436d-ee54-411c-84be-0988fe829997"/>
    <xsd:import namespace="30a86325-685d-41cd-bebe-9ab21689acdf"/>
    <xsd:element name="properties">
      <xsd:complexType>
        <xsd:sequence>
          <xsd:element name="documentManagement">
            <xsd:complexType>
              <xsd:all>
                <xsd:element ref="ns2:Category" minOccurs="0"/>
                <xsd:element ref="ns2:lcf76f155ced4ddcb4097134ff3c332f"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2436d-ee54-411c-84be-0988fe829997" elementFormDefault="qualified">
    <xsd:import namespace="http://schemas.microsoft.com/office/2006/documentManagement/types"/>
    <xsd:import namespace="http://schemas.microsoft.com/office/infopath/2007/PartnerControls"/>
    <xsd:element name="Category" ma:index="9" nillable="true" ma:displayName="Category" ma:format="Dropdown" ma:internalName="Category">
      <xsd:simpleType>
        <xsd:restriction base="dms:Choice">
          <xsd:enumeration value="Interislander"/>
          <xsd:enumeration value="iReX"/>
          <xsd:enumeration value="Passenger Rail"/>
          <xsd:enumeration value="Rail Freight"/>
          <xsd:enumeration value="Infrastructure"/>
          <xsd:enumeration value="Sustainability"/>
          <xsd:enumeration value="Zero Harm"/>
          <xsd:enumeration value="Heritage"/>
          <xsd:enumeration value="People &amp; Communications"/>
        </xsd:restrictio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565c3-8702-48ad-9d58-fc5b9eb71ff9"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a86325-685d-41cd-bebe-9ab21689acd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B05747-681E-47C2-9BD8-C79CDEB4CF7C}">
  <ds:schemaRefs>
    <ds:schemaRef ds:uri="http://schemas.microsoft.com/sharepoint/v3/contenttype/forms"/>
  </ds:schemaRefs>
</ds:datastoreItem>
</file>

<file path=customXml/itemProps2.xml><?xml version="1.0" encoding="utf-8"?>
<ds:datastoreItem xmlns:ds="http://schemas.openxmlformats.org/officeDocument/2006/customXml" ds:itemID="{64AAFE58-8A8C-401C-9F4A-09A545A88CBA}">
  <ds:schemaRefs>
    <ds:schemaRef ds:uri="http://schemas.microsoft.com/office/2006/documentManagement/types"/>
    <ds:schemaRef ds:uri="http://schemas.microsoft.com/office/2006/metadata/properties"/>
    <ds:schemaRef ds:uri="http://purl.org/dc/dcmitype/"/>
    <ds:schemaRef ds:uri="http://schemas.microsoft.com/office/infopath/2007/PartnerControls"/>
    <ds:schemaRef ds:uri="http://purl.org/dc/elements/1.1/"/>
    <ds:schemaRef ds:uri="30a86325-685d-41cd-bebe-9ab21689acdf"/>
    <ds:schemaRef ds:uri="http://purl.org/dc/terms/"/>
    <ds:schemaRef ds:uri="http://www.w3.org/XML/1998/namespace"/>
    <ds:schemaRef ds:uri="http://schemas.openxmlformats.org/package/2006/metadata/core-properties"/>
    <ds:schemaRef ds:uri="a912436d-ee54-411c-84be-0988fe829997"/>
  </ds:schemaRefs>
</ds:datastoreItem>
</file>

<file path=customXml/itemProps3.xml><?xml version="1.0" encoding="utf-8"?>
<ds:datastoreItem xmlns:ds="http://schemas.openxmlformats.org/officeDocument/2006/customXml" ds:itemID="{23E8A0F8-792E-452C-B5C8-0F5CCBA49739}">
  <ds:schemaRefs>
    <ds:schemaRef ds:uri="Microsoft.SharePoint.Taxonomy.ContentTypeSync"/>
  </ds:schemaRefs>
</ds:datastoreItem>
</file>

<file path=customXml/itemProps4.xml><?xml version="1.0" encoding="utf-8"?>
<ds:datastoreItem xmlns:ds="http://schemas.openxmlformats.org/officeDocument/2006/customXml" ds:itemID="{0AA42851-7E1B-49AF-8BDD-6B838457A4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12436d-ee54-411c-84be-0988fe829997"/>
    <ds:schemaRef ds:uri="30a86325-685d-41cd-bebe-9ab21689ac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143</TotalTime>
  <Words>3279</Words>
  <Application>Microsoft Office PowerPoint</Application>
  <PresentationFormat>Widescreen</PresentationFormat>
  <Paragraphs>443</Paragraphs>
  <Slides>41</Slides>
  <Notes>41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Arial</vt:lpstr>
      <vt:lpstr>Arial Rounded MT Bold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Sienna MacArthur-Beadle</dc:creator>
  <cp:lastModifiedBy>Tanea Chapman</cp:lastModifiedBy>
  <cp:revision>1</cp:revision>
  <dcterms:created xsi:type="dcterms:W3CDTF">2024-07-10T22:37:37Z</dcterms:created>
  <dcterms:modified xsi:type="dcterms:W3CDTF">2026-03-11T02:40:46Z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alendar year">
    <vt:lpwstr>12;#2023|6109fd21-a4da-4b93-b7fc-cd53fb0d4099</vt:lpwstr>
  </property>
  <property fmtid="{D5CDD505-2E9C-101B-9397-08002B2CF9AE}" pid="3" name="MediaServiceImageTags">
    <vt:lpwstr/>
  </property>
  <property fmtid="{D5CDD505-2E9C-101B-9397-08002B2CF9AE}" pid="4" name="ContentTypeId">
    <vt:lpwstr>0x01010066F564EF36A48443A794BF708E5D03DF</vt:lpwstr>
  </property>
  <property fmtid="{D5CDD505-2E9C-101B-9397-08002B2CF9AE}" pid="5" name="TaxCatchAll">
    <vt:lpwstr>12;#2023|6109fd21-a4da-4b93-b7fc-cd53fb0d4099</vt:lpwstr>
  </property>
  <property fmtid="{D5CDD505-2E9C-101B-9397-08002B2CF9AE}" pid="6" name="l056295fbe404047a944ee182f2f89f6">
    <vt:lpwstr>2023|6109fd21-a4da-4b93-b7fc-cd53fb0d4099</vt:lpwstr>
  </property>
  <property fmtid="{D5CDD505-2E9C-101B-9397-08002B2CF9AE}" pid="7" name="Calendar_x0020_year">
    <vt:lpwstr>12;#2023|6109fd21-a4da-4b93-b7fc-cd53fb0d4099</vt:lpwstr>
  </property>
</Properties>
</file>